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9.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0.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1.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4.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5.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6.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7.xml" ContentType="application/vnd.openxmlformats-officedocument.them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8.xml" ContentType="application/vnd.openxmlformats-officedocument.them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 id="2147483687" r:id="rId5"/>
    <p:sldMasterId id="2147483690" r:id="rId6"/>
    <p:sldMasterId id="2147483697" r:id="rId7"/>
    <p:sldMasterId id="2147483693" r:id="rId8"/>
    <p:sldMasterId id="2147483715" r:id="rId9"/>
    <p:sldMasterId id="2147483700" r:id="rId10"/>
    <p:sldMasterId id="2147483703" r:id="rId11"/>
    <p:sldMasterId id="2147483706" r:id="rId12"/>
    <p:sldMasterId id="2147483709" r:id="rId13"/>
    <p:sldMasterId id="2147483712" r:id="rId14"/>
    <p:sldMasterId id="2147483755" r:id="rId15"/>
    <p:sldMasterId id="2147483764" r:id="rId16"/>
    <p:sldMasterId id="2147483769" r:id="rId17"/>
    <p:sldMasterId id="2147483778" r:id="rId18"/>
    <p:sldMasterId id="2147483787" r:id="rId19"/>
    <p:sldMasterId id="2147483797" r:id="rId20"/>
    <p:sldMasterId id="2147483808" r:id="rId21"/>
    <p:sldMasterId id="2147483823" r:id="rId22"/>
  </p:sldMasterIdLst>
  <p:notesMasterIdLst>
    <p:notesMasterId r:id="rId44"/>
  </p:notesMasterIdLst>
  <p:sldIdLst>
    <p:sldId id="257" r:id="rId23"/>
    <p:sldId id="4451" r:id="rId24"/>
    <p:sldId id="334" r:id="rId25"/>
    <p:sldId id="4507" r:id="rId26"/>
    <p:sldId id="4508" r:id="rId27"/>
    <p:sldId id="4509" r:id="rId28"/>
    <p:sldId id="4510" r:id="rId29"/>
    <p:sldId id="4512" r:id="rId30"/>
    <p:sldId id="4511" r:id="rId31"/>
    <p:sldId id="4518" r:id="rId32"/>
    <p:sldId id="4519" r:id="rId33"/>
    <p:sldId id="4520" r:id="rId34"/>
    <p:sldId id="4521" r:id="rId35"/>
    <p:sldId id="4513" r:id="rId36"/>
    <p:sldId id="4516" r:id="rId37"/>
    <p:sldId id="4517" r:id="rId38"/>
    <p:sldId id="4522" r:id="rId39"/>
    <p:sldId id="4523" r:id="rId40"/>
    <p:sldId id="4524" r:id="rId41"/>
    <p:sldId id="4514" r:id="rId42"/>
    <p:sldId id="4515" r:id="rId4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A39F"/>
    <a:srgbClr val="090909"/>
    <a:srgbClr val="10A63E"/>
    <a:srgbClr val="FFFFFF"/>
    <a:srgbClr val="005E8D"/>
    <a:srgbClr val="191919"/>
    <a:srgbClr val="70CA8B"/>
    <a:srgbClr val="005D8C"/>
    <a:srgbClr val="15803D"/>
    <a:srgbClr val="2674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20" autoAdjust="0"/>
    <p:restoredTop sz="0" autoAdjust="0"/>
  </p:normalViewPr>
  <p:slideViewPr>
    <p:cSldViewPr snapToGrid="0">
      <p:cViewPr varScale="1">
        <p:scale>
          <a:sx n="159" d="100"/>
          <a:sy n="159" d="100"/>
        </p:scale>
        <p:origin x="678" y="13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8.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9.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viewProps" Target="viewProps.xml"/><Relationship Id="rId20" Type="http://schemas.openxmlformats.org/officeDocument/2006/relationships/slideMaster" Target="slideMasters/slideMaster17.xml"/><Relationship Id="rId41" Type="http://schemas.openxmlformats.org/officeDocument/2006/relationships/slide" Target="slides/slide19.xml"/></Relationships>
</file>

<file path=ppt/charts/_rels/chart1.xml.rels><?xml version="1.0" encoding="UTF-8" standalone="yes"?>
<Relationships xmlns="http://schemas.openxmlformats.org/package/2006/relationships"><Relationship Id="rId3" Type="http://schemas.openxmlformats.org/officeDocument/2006/relationships/oleObject" Target="file:///\\Volumes\CustomerDataProject\BONCROP\Corporate%20Design\Vorlagen%20XLS%20PPT%20DOC\Microsoft%20Excel%20Vorlage\Ergebnis%20boncrop%20Exaktversuch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Volumes\CustomerDataProject\BONCROP\Corporate%20Design\Vorlagen%20XLS%20PPT%20DOC\Microsoft%20Excel%20Vorlage\Ergebnis%20boncrop%20Exaktversuche.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file:///\\Volumes\CustomerDataProject\BONCROP\Corporate%20Design\Vorlagen%20XLS%20PPT%20DOC\Microsoft%20Excel%20Vorlage\Ergebnis%20boncrop%20Exaktversuch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Volumes\CustomerDataProject\BONCROP\Corporate%20Design\Vorlagen%20XLS%20PPT%20DOC\Microsoft%20Excel%20Vorlage\Ergebnis%20boncrop%20Exaktversuch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Volumes\CustomerDataProject\BONCROP\Corporate%20Design\Vorlagen%20XLS%20PPT%20DOC\Microsoft%20Excel%20Vorlage\Ergebnis%20boncrop%20Exaktversuch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Volumes\CustomerDataProject\BONCROP\Corporate%20Design\Vorlagen%20XLS%20PPT%20DOC\Microsoft%20Excel%20Vorlage\Ergebnis%20boncrop%20Exaktversuch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Volumes\CustomerDataProject\BONCROP\Corporate%20Design\Vorlagen%20XLS%20PPT%20DOC\Microsoft%20Excel%20Vorlage\Ergebnis%20boncrop%20Exaktversuch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Volumes\CustomerDataProject\BONCROP\Corporate%20Design\Vorlagen%20XLS%20PPT%20DOC\Microsoft%20Excel%20Vorlage\Ergebnis%20boncrop%20Exaktversuch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Volumes\CustomerDataProject\BONCROP\Corporate%20Design\Vorlagen%20XLS%20PPT%20DOC\Microsoft%20Excel%20Vorlage\Ergebnis%20boncrop%20Exaktversuche.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Volumes\CustomerDataProject\BONCROP\Corporate%20Design\Vorlagen%20XLS%20PPT%20DOC\Microsoft%20Excel%20Vorlage\Ergebnis%20boncrop%20Exaktversuche.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50" b="0" i="0" u="none" strike="noStrike" kern="1200" cap="none" spc="0" normalizeH="0" baseline="0">
                <a:solidFill>
                  <a:schemeClr val="tx1">
                    <a:lumMod val="65000"/>
                    <a:lumOff val="35000"/>
                  </a:schemeClr>
                </a:solidFill>
                <a:latin typeface="+mj-lt"/>
                <a:ea typeface="+mj-ea"/>
                <a:cs typeface="+mj-cs"/>
              </a:defRPr>
            </a:pPr>
            <a:r>
              <a:rPr lang="de-DE" sz="1550" baseline="0" dirty="0"/>
              <a:t>Exaktversuch Silomais, </a:t>
            </a:r>
            <a:r>
              <a:rPr lang="de-DE" sz="1550" baseline="0" dirty="0" err="1"/>
              <a:t>Trockenmassse</a:t>
            </a:r>
            <a:r>
              <a:rPr lang="de-DE" sz="1550" baseline="0" dirty="0"/>
              <a:t>-Ertrag </a:t>
            </a:r>
            <a:r>
              <a:rPr lang="de-DE" sz="1550" baseline="0" dirty="0" err="1"/>
              <a:t>dt</a:t>
            </a:r>
            <a:r>
              <a:rPr lang="de-DE" sz="1550" baseline="0" dirty="0"/>
              <a:t>/ha</a:t>
            </a:r>
          </a:p>
        </c:rich>
      </c:tx>
      <c:overlay val="0"/>
      <c:spPr>
        <a:noFill/>
        <a:ln>
          <a:noFill/>
        </a:ln>
        <a:effectLst/>
      </c:spPr>
      <c:txPr>
        <a:bodyPr rot="0" spcFirstLastPara="1" vertOverflow="ellipsis" vert="horz" wrap="square" anchor="ctr" anchorCtr="1"/>
        <a:lstStyle/>
        <a:p>
          <a:pPr>
            <a:defRPr sz="155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barChart>
        <c:barDir val="bar"/>
        <c:grouping val="clustered"/>
        <c:varyColors val="0"/>
        <c:ser>
          <c:idx val="0"/>
          <c:order val="0"/>
          <c:tx>
            <c:strRef>
              <c:f>'boncrop solid'!$B$7</c:f>
              <c:strCache>
                <c:ptCount val="1"/>
                <c:pt idx="0">
                  <c:v>Exaktversuch Silomais</c:v>
                </c:pt>
              </c:strCache>
            </c:strRef>
          </c:tx>
          <c:spPr>
            <a:solidFill>
              <a:srgbClr val="B39B7E"/>
            </a:solidFill>
            <a:ln w="254000">
              <a:solidFill>
                <a:srgbClr val="B39B7E"/>
              </a:solidFill>
            </a:ln>
            <a:effectLst/>
          </c:spPr>
          <c:invertIfNegative val="0"/>
          <c:dPt>
            <c:idx val="0"/>
            <c:invertIfNegative val="0"/>
            <c:bubble3D val="0"/>
            <c:spPr>
              <a:solidFill>
                <a:srgbClr val="E14C21"/>
              </a:solidFill>
              <a:ln w="254000">
                <a:solidFill>
                  <a:srgbClr val="E14C21"/>
                </a:solidFill>
              </a:ln>
              <a:effectLst/>
            </c:spPr>
            <c:extLst>
              <c:ext xmlns:c16="http://schemas.microsoft.com/office/drawing/2014/chart" uri="{C3380CC4-5D6E-409C-BE32-E72D297353CC}">
                <c16:uniqueId val="{00000001-F269-9348-9155-EFCF7C4FE477}"/>
              </c:ext>
            </c:extLst>
          </c:dPt>
          <c:dPt>
            <c:idx val="1"/>
            <c:invertIfNegative val="0"/>
            <c:bubble3D val="0"/>
            <c:spPr>
              <a:solidFill>
                <a:srgbClr val="F6D48F"/>
              </a:solidFill>
              <a:ln w="254000">
                <a:solidFill>
                  <a:srgbClr val="F6D48F"/>
                </a:solidFill>
              </a:ln>
              <a:effectLst/>
            </c:spPr>
            <c:extLst>
              <c:ext xmlns:c16="http://schemas.microsoft.com/office/drawing/2014/chart" uri="{C3380CC4-5D6E-409C-BE32-E72D297353CC}">
                <c16:uniqueId val="{00000003-F269-9348-9155-EFCF7C4FE477}"/>
              </c:ext>
            </c:extLst>
          </c:dPt>
          <c:dLbls>
            <c:dLbl>
              <c:idx val="0"/>
              <c:tx>
                <c:rich>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r>
                      <a:rPr lang="en-US" dirty="0"/>
                      <a:t> </a:t>
                    </a:r>
                    <a:fld id="{1428474F-1672-CE46-B463-6358A320E64A}" type="VALUE">
                      <a:rPr lang="en-US" smtClean="0"/>
                      <a:pPr>
                        <a:defRPr sz="1100">
                          <a:solidFill>
                            <a:schemeClr val="bg1"/>
                          </a:solidFill>
                        </a:defRPr>
                      </a:pPr>
                      <a:t>[WERT]</a:t>
                    </a:fld>
                    <a:endParaRPr lang="en-US" dirty="0"/>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269-9348-9155-EFCF7C4FE477}"/>
                </c:ext>
              </c:extLst>
            </c:dLbl>
            <c:dLbl>
              <c:idx val="1"/>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F269-9348-9155-EFCF7C4FE477}"/>
                </c:ext>
              </c:extLst>
            </c:dLbl>
            <c:dLbl>
              <c:idx val="2"/>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F269-9348-9155-EFCF7C4FE477}"/>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'boncrop solid'!$B$9:$B$11</c:f>
              <c:strCache>
                <c:ptCount val="3"/>
                <c:pt idx="0">
                  <c:v>ohne Unterfußdüngung</c:v>
                </c:pt>
                <c:pt idx="1">
                  <c:v>Unterfußdüngung NP 20-20 100 kg/ha</c:v>
                </c:pt>
                <c:pt idx="2">
                  <c:v>boncrop solid 125 kg/ha</c:v>
                </c:pt>
              </c:strCache>
            </c:strRef>
          </c:cat>
          <c:val>
            <c:numRef>
              <c:f>'boncrop solid'!$C$9:$C$11</c:f>
              <c:numCache>
                <c:formatCode>General</c:formatCode>
                <c:ptCount val="3"/>
                <c:pt idx="0">
                  <c:v>123.97</c:v>
                </c:pt>
                <c:pt idx="1">
                  <c:v>125.8</c:v>
                </c:pt>
                <c:pt idx="2">
                  <c:v>137.09</c:v>
                </c:pt>
              </c:numCache>
            </c:numRef>
          </c:val>
          <c:extLst>
            <c:ext xmlns:c16="http://schemas.microsoft.com/office/drawing/2014/chart" uri="{C3380CC4-5D6E-409C-BE32-E72D297353CC}">
              <c16:uniqueId val="{00000005-F269-9348-9155-EFCF7C4FE477}"/>
            </c:ext>
          </c:extLst>
        </c:ser>
        <c:dLbls>
          <c:showLegendKey val="0"/>
          <c:showVal val="0"/>
          <c:showCatName val="0"/>
          <c:showSerName val="0"/>
          <c:showPercent val="0"/>
          <c:showBubbleSize val="0"/>
        </c:dLbls>
        <c:gapWidth val="269"/>
        <c:overlap val="-100"/>
        <c:axId val="-128303904"/>
        <c:axId val="-128314240"/>
      </c:barChart>
      <c:catAx>
        <c:axId val="-12830390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cap="none" spc="0" normalizeH="0" baseline="0">
                <a:solidFill>
                  <a:schemeClr val="tx1">
                    <a:lumMod val="65000"/>
                    <a:lumOff val="35000"/>
                  </a:schemeClr>
                </a:solidFill>
                <a:latin typeface="+mn-lt"/>
                <a:ea typeface="+mn-ea"/>
                <a:cs typeface="+mn-cs"/>
              </a:defRPr>
            </a:pPr>
            <a:endParaRPr lang="en-US"/>
          </a:p>
        </c:txPr>
        <c:crossAx val="-128314240"/>
        <c:crosses val="autoZero"/>
        <c:auto val="1"/>
        <c:lblAlgn val="ctr"/>
        <c:lblOffset val="100"/>
        <c:noMultiLvlLbl val="0"/>
      </c:catAx>
      <c:valAx>
        <c:axId val="-128314240"/>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303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'boncrop flow'!$B$95</c:f>
              <c:strCache>
                <c:ptCount val="1"/>
                <c:pt idx="0">
                  <c:v>Exaktversuch Soja</c:v>
                </c:pt>
              </c:strCache>
            </c:strRef>
          </c:tx>
          <c:spPr>
            <a:solidFill>
              <a:schemeClr val="accent1"/>
            </a:solidFill>
            <a:ln>
              <a:noFill/>
            </a:ln>
            <a:effectLst/>
          </c:spPr>
          <c:invertIfNegative val="0"/>
          <c:dPt>
            <c:idx val="0"/>
            <c:invertIfNegative val="0"/>
            <c:bubble3D val="0"/>
            <c:spPr>
              <a:solidFill>
                <a:srgbClr val="E14C21"/>
              </a:solidFill>
              <a:ln w="254000" cap="rnd">
                <a:solidFill>
                  <a:srgbClr val="E14C21"/>
                </a:solidFill>
              </a:ln>
              <a:effectLst/>
            </c:spPr>
            <c:extLst>
              <c:ext xmlns:c16="http://schemas.microsoft.com/office/drawing/2014/chart" uri="{C3380CC4-5D6E-409C-BE32-E72D297353CC}">
                <c16:uniqueId val="{00000001-13BE-C842-A3D2-AC788D4E097E}"/>
              </c:ext>
            </c:extLst>
          </c:dPt>
          <c:dPt>
            <c:idx val="1"/>
            <c:invertIfNegative val="0"/>
            <c:bubble3D val="0"/>
            <c:spPr>
              <a:solidFill>
                <a:srgbClr val="FBC074"/>
              </a:solidFill>
              <a:ln w="254000" cap="rnd">
                <a:solidFill>
                  <a:srgbClr val="FBC074"/>
                </a:solidFill>
              </a:ln>
              <a:effectLst/>
            </c:spPr>
            <c:extLst>
              <c:ext xmlns:c16="http://schemas.microsoft.com/office/drawing/2014/chart" uri="{C3380CC4-5D6E-409C-BE32-E72D297353CC}">
                <c16:uniqueId val="{00000003-13BE-C842-A3D2-AC788D4E097E}"/>
              </c:ext>
            </c:extLst>
          </c:dPt>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3BE-C842-A3D2-AC788D4E097E}"/>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3BE-C842-A3D2-AC788D4E097E}"/>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'boncrop flow'!$B$97:$B$98</c:f>
              <c:strCache>
                <c:ptCount val="2"/>
                <c:pt idx="0">
                  <c:v>Kontrolle (unbehandelt)</c:v>
                </c:pt>
                <c:pt idx="1">
                  <c:v>behandelt mit boncrop flow 2l/ha</c:v>
                </c:pt>
              </c:strCache>
            </c:strRef>
          </c:cat>
          <c:val>
            <c:numRef>
              <c:f>'boncrop flow'!$C$97:$C$98</c:f>
              <c:numCache>
                <c:formatCode>General</c:formatCode>
                <c:ptCount val="2"/>
                <c:pt idx="0">
                  <c:v>35</c:v>
                </c:pt>
                <c:pt idx="1">
                  <c:v>36.4</c:v>
                </c:pt>
              </c:numCache>
            </c:numRef>
          </c:val>
          <c:extLst>
            <c:ext xmlns:c16="http://schemas.microsoft.com/office/drawing/2014/chart" uri="{C3380CC4-5D6E-409C-BE32-E72D297353CC}">
              <c16:uniqueId val="{00000004-13BE-C842-A3D2-AC788D4E097E}"/>
            </c:ext>
          </c:extLst>
        </c:ser>
        <c:dLbls>
          <c:showLegendKey val="0"/>
          <c:showVal val="0"/>
          <c:showCatName val="0"/>
          <c:showSerName val="0"/>
          <c:showPercent val="0"/>
          <c:showBubbleSize val="0"/>
        </c:dLbls>
        <c:gapWidth val="269"/>
        <c:overlap val="-100"/>
        <c:axId val="-128303904"/>
        <c:axId val="-128314240"/>
      </c:barChart>
      <c:catAx>
        <c:axId val="-12830390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n-US"/>
          </a:p>
        </c:txPr>
        <c:crossAx val="-128314240"/>
        <c:crosses val="autoZero"/>
        <c:auto val="1"/>
        <c:lblAlgn val="ctr"/>
        <c:lblOffset val="100"/>
        <c:noMultiLvlLbl val="0"/>
      </c:catAx>
      <c:valAx>
        <c:axId val="-128314240"/>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303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50" b="0" i="0" u="none" strike="noStrike" kern="1200" cap="none" spc="0" normalizeH="0" baseline="0">
                <a:solidFill>
                  <a:schemeClr val="tx1">
                    <a:lumMod val="65000"/>
                    <a:lumOff val="35000"/>
                  </a:schemeClr>
                </a:solidFill>
                <a:latin typeface="+mj-lt"/>
                <a:ea typeface="+mj-ea"/>
                <a:cs typeface="+mj-cs"/>
              </a:defRPr>
            </a:pPr>
            <a:r>
              <a:rPr lang="de-DE" sz="1550" baseline="0"/>
              <a:t>Exaktversuch Silomais, Trockenmasse-Ertrag dt/ha</a:t>
            </a:r>
          </a:p>
        </c:rich>
      </c:tx>
      <c:overlay val="0"/>
      <c:spPr>
        <a:noFill/>
        <a:ln>
          <a:noFill/>
        </a:ln>
        <a:effectLst/>
      </c:spPr>
      <c:txPr>
        <a:bodyPr rot="0" spcFirstLastPara="1" vertOverflow="ellipsis" vert="horz" wrap="square" anchor="ctr" anchorCtr="1"/>
        <a:lstStyle/>
        <a:p>
          <a:pPr>
            <a:defRPr sz="155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barChart>
        <c:barDir val="bar"/>
        <c:grouping val="clustered"/>
        <c:varyColors val="0"/>
        <c:ser>
          <c:idx val="0"/>
          <c:order val="0"/>
          <c:tx>
            <c:strRef>
              <c:f>'boncrop flow'!$B$7</c:f>
              <c:strCache>
                <c:ptCount val="1"/>
                <c:pt idx="0">
                  <c:v>Exaktversuch Silomais</c:v>
                </c:pt>
              </c:strCache>
            </c:strRef>
          </c:tx>
          <c:spPr>
            <a:solidFill>
              <a:srgbClr val="B39B7E"/>
            </a:solidFill>
            <a:ln w="254000">
              <a:solidFill>
                <a:srgbClr val="B39B7E"/>
              </a:solidFill>
            </a:ln>
            <a:effectLst/>
          </c:spPr>
          <c:invertIfNegative val="0"/>
          <c:dPt>
            <c:idx val="0"/>
            <c:invertIfNegative val="0"/>
            <c:bubble3D val="0"/>
            <c:spPr>
              <a:solidFill>
                <a:srgbClr val="E14C21"/>
              </a:solidFill>
              <a:ln w="254000">
                <a:solidFill>
                  <a:srgbClr val="E14C21"/>
                </a:solidFill>
              </a:ln>
              <a:effectLst/>
            </c:spPr>
            <c:extLst>
              <c:ext xmlns:c16="http://schemas.microsoft.com/office/drawing/2014/chart" uri="{C3380CC4-5D6E-409C-BE32-E72D297353CC}">
                <c16:uniqueId val="{00000001-07C9-FF49-AB2B-9229A395946C}"/>
              </c:ext>
            </c:extLst>
          </c:dPt>
          <c:dPt>
            <c:idx val="1"/>
            <c:invertIfNegative val="0"/>
            <c:bubble3D val="0"/>
            <c:spPr>
              <a:solidFill>
                <a:srgbClr val="F6D48F"/>
              </a:solidFill>
              <a:ln w="254000" cap="flat">
                <a:solidFill>
                  <a:srgbClr val="F6D48F"/>
                </a:solidFill>
              </a:ln>
              <a:effectLst/>
            </c:spPr>
            <c:extLst>
              <c:ext xmlns:c16="http://schemas.microsoft.com/office/drawing/2014/chart" uri="{C3380CC4-5D6E-409C-BE32-E72D297353CC}">
                <c16:uniqueId val="{00000003-07C9-FF49-AB2B-9229A395946C}"/>
              </c:ext>
            </c:extLst>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07C9-FF49-AB2B-9229A395946C}"/>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'boncrop flow'!$B$9:$B$10</c:f>
              <c:strCache>
                <c:ptCount val="2"/>
                <c:pt idx="0">
                  <c:v>ohne Unterfußdüngung</c:v>
                </c:pt>
                <c:pt idx="1">
                  <c:v>ohne Unterfußdüngung + 2l/ha boncrop flow</c:v>
                </c:pt>
              </c:strCache>
            </c:strRef>
          </c:cat>
          <c:val>
            <c:numRef>
              <c:f>'boncrop flow'!$C$9:$C$10</c:f>
              <c:numCache>
                <c:formatCode>General</c:formatCode>
                <c:ptCount val="2"/>
                <c:pt idx="0">
                  <c:v>123.97</c:v>
                </c:pt>
                <c:pt idx="1">
                  <c:v>137.09</c:v>
                </c:pt>
              </c:numCache>
            </c:numRef>
          </c:val>
          <c:extLst>
            <c:ext xmlns:c16="http://schemas.microsoft.com/office/drawing/2014/chart" uri="{C3380CC4-5D6E-409C-BE32-E72D297353CC}">
              <c16:uniqueId val="{00000004-07C9-FF49-AB2B-9229A395946C}"/>
            </c:ext>
          </c:extLst>
        </c:ser>
        <c:dLbls>
          <c:showLegendKey val="0"/>
          <c:showVal val="0"/>
          <c:showCatName val="0"/>
          <c:showSerName val="0"/>
          <c:showPercent val="0"/>
          <c:showBubbleSize val="0"/>
        </c:dLbls>
        <c:gapWidth val="269"/>
        <c:overlap val="-100"/>
        <c:axId val="-128303904"/>
        <c:axId val="-128314240"/>
      </c:barChart>
      <c:catAx>
        <c:axId val="-12830390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cap="none" spc="0" normalizeH="0" baseline="0">
                <a:solidFill>
                  <a:schemeClr val="tx1">
                    <a:lumMod val="65000"/>
                    <a:lumOff val="35000"/>
                  </a:schemeClr>
                </a:solidFill>
                <a:latin typeface="+mn-lt"/>
                <a:ea typeface="+mn-ea"/>
                <a:cs typeface="+mn-cs"/>
              </a:defRPr>
            </a:pPr>
            <a:endParaRPr lang="en-US"/>
          </a:p>
        </c:txPr>
        <c:crossAx val="-128314240"/>
        <c:crosses val="autoZero"/>
        <c:auto val="1"/>
        <c:lblAlgn val="ctr"/>
        <c:lblOffset val="100"/>
        <c:noMultiLvlLbl val="0"/>
      </c:catAx>
      <c:valAx>
        <c:axId val="-128314240"/>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28303904"/>
        <c:crosses val="autoZero"/>
        <c:crossBetween val="between"/>
      </c:valAx>
      <c:spPr>
        <a:noFill/>
        <a:ln>
          <a:noFill/>
        </a:ln>
        <a:effectLst/>
      </c:spPr>
    </c:plotArea>
    <c:plotVisOnly val="1"/>
    <c:dispBlanksAs val="gap"/>
    <c:showDLblsOverMax val="0"/>
  </c:chart>
  <c:spPr>
    <a:noFill/>
    <a:ln>
      <a:noFill/>
    </a:ln>
    <a:effectLst/>
  </c:spPr>
  <c:txPr>
    <a:bodyPr/>
    <a:lstStyle/>
    <a:p>
      <a:pPr>
        <a:defRPr sz="1050" baseline="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50" b="0" i="0" u="none" strike="noStrike" kern="1200" cap="none" spc="0" normalizeH="0" baseline="0">
                <a:solidFill>
                  <a:schemeClr val="tx1">
                    <a:lumMod val="65000"/>
                    <a:lumOff val="35000"/>
                  </a:schemeClr>
                </a:solidFill>
                <a:latin typeface="+mj-lt"/>
                <a:ea typeface="+mj-ea"/>
                <a:cs typeface="+mj-cs"/>
              </a:defRPr>
            </a:pPr>
            <a:r>
              <a:rPr lang="de-DE" sz="1550" baseline="0" dirty="0"/>
              <a:t>Exaktversuch Winterweizen, Kornertrag </a:t>
            </a:r>
            <a:r>
              <a:rPr lang="de-DE" sz="1550" baseline="0" dirty="0" err="1"/>
              <a:t>dt</a:t>
            </a:r>
            <a:r>
              <a:rPr lang="de-DE" sz="1550" baseline="0" dirty="0"/>
              <a:t>/ha</a:t>
            </a:r>
          </a:p>
        </c:rich>
      </c:tx>
      <c:overlay val="0"/>
      <c:spPr>
        <a:noFill/>
        <a:ln>
          <a:noFill/>
        </a:ln>
        <a:effectLst/>
      </c:spPr>
      <c:txPr>
        <a:bodyPr rot="0" spcFirstLastPara="1" vertOverflow="ellipsis" vert="horz" wrap="square" anchor="ctr" anchorCtr="1"/>
        <a:lstStyle/>
        <a:p>
          <a:pPr>
            <a:defRPr sz="155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barChart>
        <c:barDir val="bar"/>
        <c:grouping val="clustered"/>
        <c:varyColors val="0"/>
        <c:ser>
          <c:idx val="0"/>
          <c:order val="0"/>
          <c:tx>
            <c:strRef>
              <c:f>'boncrop flow'!$B$79</c:f>
              <c:strCache>
                <c:ptCount val="1"/>
                <c:pt idx="0">
                  <c:v>Winterweizen</c:v>
                </c:pt>
              </c:strCache>
            </c:strRef>
          </c:tx>
          <c:spPr>
            <a:solidFill>
              <a:schemeClr val="accent1"/>
            </a:solidFill>
            <a:ln>
              <a:noFill/>
            </a:ln>
            <a:effectLst/>
          </c:spPr>
          <c:invertIfNegative val="0"/>
          <c:dPt>
            <c:idx val="0"/>
            <c:invertIfNegative val="0"/>
            <c:bubble3D val="0"/>
            <c:spPr>
              <a:solidFill>
                <a:srgbClr val="E14C21"/>
              </a:solidFill>
              <a:ln w="254000" cap="rnd">
                <a:solidFill>
                  <a:srgbClr val="E14C21"/>
                </a:solidFill>
              </a:ln>
              <a:effectLst/>
            </c:spPr>
            <c:extLst>
              <c:ext xmlns:c16="http://schemas.microsoft.com/office/drawing/2014/chart" uri="{C3380CC4-5D6E-409C-BE32-E72D297353CC}">
                <c16:uniqueId val="{00000001-F177-B647-AC5B-4C83FC999E5C}"/>
              </c:ext>
            </c:extLst>
          </c:dPt>
          <c:dPt>
            <c:idx val="1"/>
            <c:invertIfNegative val="0"/>
            <c:bubble3D val="0"/>
            <c:spPr>
              <a:solidFill>
                <a:srgbClr val="4E965A"/>
              </a:solidFill>
              <a:ln w="254000" cap="rnd">
                <a:solidFill>
                  <a:srgbClr val="4E965A"/>
                </a:solidFill>
              </a:ln>
              <a:effectLst/>
            </c:spPr>
            <c:extLst>
              <c:ext xmlns:c16="http://schemas.microsoft.com/office/drawing/2014/chart" uri="{C3380CC4-5D6E-409C-BE32-E72D297353CC}">
                <c16:uniqueId val="{00000003-F177-B647-AC5B-4C83FC999E5C}"/>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'boncrop flow'!$B$81:$B$82</c:f>
              <c:strCache>
                <c:ptCount val="2"/>
                <c:pt idx="0">
                  <c:v>Kontrolle (unbehandelt)</c:v>
                </c:pt>
                <c:pt idx="1">
                  <c:v>behandelt mit boncrop flow 2l/ha</c:v>
                </c:pt>
              </c:strCache>
            </c:strRef>
          </c:cat>
          <c:val>
            <c:numRef>
              <c:f>'boncrop flow'!$C$81:$C$82</c:f>
              <c:numCache>
                <c:formatCode>General</c:formatCode>
                <c:ptCount val="2"/>
                <c:pt idx="0">
                  <c:v>94.2</c:v>
                </c:pt>
                <c:pt idx="1">
                  <c:v>95.5</c:v>
                </c:pt>
              </c:numCache>
            </c:numRef>
          </c:val>
          <c:extLst>
            <c:ext xmlns:c16="http://schemas.microsoft.com/office/drawing/2014/chart" uri="{C3380CC4-5D6E-409C-BE32-E72D297353CC}">
              <c16:uniqueId val="{00000004-F177-B647-AC5B-4C83FC999E5C}"/>
            </c:ext>
          </c:extLst>
        </c:ser>
        <c:dLbls>
          <c:showLegendKey val="0"/>
          <c:showVal val="0"/>
          <c:showCatName val="0"/>
          <c:showSerName val="0"/>
          <c:showPercent val="0"/>
          <c:showBubbleSize val="0"/>
        </c:dLbls>
        <c:gapWidth val="269"/>
        <c:overlap val="-100"/>
        <c:axId val="-128303904"/>
        <c:axId val="-128314240"/>
      </c:barChart>
      <c:catAx>
        <c:axId val="-12830390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cap="none" spc="0" normalizeH="0" baseline="0">
                <a:solidFill>
                  <a:schemeClr val="tx1">
                    <a:lumMod val="65000"/>
                    <a:lumOff val="35000"/>
                  </a:schemeClr>
                </a:solidFill>
                <a:latin typeface="+mn-lt"/>
                <a:ea typeface="+mn-ea"/>
                <a:cs typeface="+mn-cs"/>
              </a:defRPr>
            </a:pPr>
            <a:endParaRPr lang="en-US"/>
          </a:p>
        </c:txPr>
        <c:crossAx val="-128314240"/>
        <c:crosses val="autoZero"/>
        <c:auto val="1"/>
        <c:lblAlgn val="ctr"/>
        <c:lblOffset val="100"/>
        <c:noMultiLvlLbl val="0"/>
      </c:catAx>
      <c:valAx>
        <c:axId val="-128314240"/>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303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'boncrop flow'!$B$24</c:f>
              <c:strCache>
                <c:ptCount val="1"/>
                <c:pt idx="0">
                  <c:v>Exaktversuch Winterraps</c:v>
                </c:pt>
              </c:strCache>
            </c:strRef>
          </c:tx>
          <c:spPr>
            <a:solidFill>
              <a:schemeClr val="accent1"/>
            </a:solidFill>
            <a:ln w="254000">
              <a:solidFill>
                <a:srgbClr val="0085B7"/>
              </a:solidFill>
            </a:ln>
            <a:effectLst/>
          </c:spPr>
          <c:invertIfNegative val="0"/>
          <c:dPt>
            <c:idx val="0"/>
            <c:invertIfNegative val="0"/>
            <c:bubble3D val="0"/>
            <c:spPr>
              <a:solidFill>
                <a:srgbClr val="556366"/>
              </a:solidFill>
              <a:ln w="254000">
                <a:solidFill>
                  <a:srgbClr val="556366"/>
                </a:solidFill>
              </a:ln>
              <a:effectLst/>
            </c:spPr>
            <c:extLst>
              <c:ext xmlns:c16="http://schemas.microsoft.com/office/drawing/2014/chart" uri="{C3380CC4-5D6E-409C-BE32-E72D297353CC}">
                <c16:uniqueId val="{00000001-42F4-004D-94D2-BF922FD92426}"/>
              </c:ext>
            </c:extLst>
          </c:dPt>
          <c:dPt>
            <c:idx val="1"/>
            <c:invertIfNegative val="0"/>
            <c:bubble3D val="0"/>
            <c:spPr>
              <a:solidFill>
                <a:srgbClr val="E14C21"/>
              </a:solidFill>
              <a:ln w="254000">
                <a:solidFill>
                  <a:srgbClr val="E14C21"/>
                </a:solidFill>
              </a:ln>
              <a:effectLst/>
            </c:spPr>
            <c:extLst>
              <c:ext xmlns:c16="http://schemas.microsoft.com/office/drawing/2014/chart" uri="{C3380CC4-5D6E-409C-BE32-E72D297353CC}">
                <c16:uniqueId val="{00000003-42F4-004D-94D2-BF922FD92426}"/>
              </c:ext>
            </c:extLst>
          </c:dPt>
          <c:dPt>
            <c:idx val="2"/>
            <c:invertIfNegative val="0"/>
            <c:bubble3D val="0"/>
            <c:spPr>
              <a:solidFill>
                <a:srgbClr val="FFD743"/>
              </a:solidFill>
              <a:ln w="254000">
                <a:solidFill>
                  <a:srgbClr val="FFD743"/>
                </a:solidFill>
              </a:ln>
              <a:effectLst/>
            </c:spPr>
            <c:extLst>
              <c:ext xmlns:c16="http://schemas.microsoft.com/office/drawing/2014/chart" uri="{C3380CC4-5D6E-409C-BE32-E72D297353CC}">
                <c16:uniqueId val="{00000005-42F4-004D-94D2-BF922FD92426}"/>
              </c:ext>
            </c:extLst>
          </c:dPt>
          <c:dLbls>
            <c:dLbl>
              <c:idx val="2"/>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lumOff val="50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42F4-004D-94D2-BF922FD9242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lumMod val="9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'boncrop flow'!$B$26:$B$28</c:f>
              <c:strCache>
                <c:ptCount val="3"/>
                <c:pt idx="0">
                  <c:v>Kontrolle</c:v>
                </c:pt>
                <c:pt idx="1">
                  <c:v>Behandelt mit Orius Standard-Fungizidbehandlung</c:v>
                </c:pt>
                <c:pt idx="2">
                  <c:v>Behandelt mit Orius +boncrop fow</c:v>
                </c:pt>
              </c:strCache>
            </c:strRef>
          </c:cat>
          <c:val>
            <c:numRef>
              <c:f>'boncrop flow'!$C$26:$C$28</c:f>
              <c:numCache>
                <c:formatCode>General</c:formatCode>
                <c:ptCount val="3"/>
                <c:pt idx="0">
                  <c:v>51.3</c:v>
                </c:pt>
                <c:pt idx="1">
                  <c:v>50.97</c:v>
                </c:pt>
                <c:pt idx="2">
                  <c:v>53.88</c:v>
                </c:pt>
              </c:numCache>
            </c:numRef>
          </c:val>
          <c:extLst>
            <c:ext xmlns:c16="http://schemas.microsoft.com/office/drawing/2014/chart" uri="{C3380CC4-5D6E-409C-BE32-E72D297353CC}">
              <c16:uniqueId val="{00000006-42F4-004D-94D2-BF922FD92426}"/>
            </c:ext>
          </c:extLst>
        </c:ser>
        <c:dLbls>
          <c:showLegendKey val="0"/>
          <c:showVal val="0"/>
          <c:showCatName val="0"/>
          <c:showSerName val="0"/>
          <c:showPercent val="0"/>
          <c:showBubbleSize val="0"/>
        </c:dLbls>
        <c:gapWidth val="269"/>
        <c:overlap val="-100"/>
        <c:axId val="-128303904"/>
        <c:axId val="-128314240"/>
      </c:barChart>
      <c:catAx>
        <c:axId val="-12830390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n-US"/>
          </a:p>
        </c:txPr>
        <c:crossAx val="-128314240"/>
        <c:crosses val="autoZero"/>
        <c:auto val="1"/>
        <c:lblAlgn val="ctr"/>
        <c:lblOffset val="100"/>
        <c:noMultiLvlLbl val="0"/>
      </c:catAx>
      <c:valAx>
        <c:axId val="-128314240"/>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303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50" b="0" i="0" u="none" strike="noStrike" kern="1200" cap="none" spc="0" normalizeH="0" baseline="0">
                <a:solidFill>
                  <a:schemeClr val="tx1">
                    <a:lumMod val="65000"/>
                    <a:lumOff val="35000"/>
                  </a:schemeClr>
                </a:solidFill>
                <a:latin typeface="+mj-lt"/>
                <a:ea typeface="+mj-ea"/>
                <a:cs typeface="+mj-cs"/>
              </a:defRPr>
            </a:pPr>
            <a:r>
              <a:rPr lang="de-DE" sz="1550" baseline="0" dirty="0"/>
              <a:t>Exaktversuch Winterraps, Kornertrag </a:t>
            </a:r>
            <a:r>
              <a:rPr lang="de-DE" sz="1550" baseline="0" dirty="0" err="1"/>
              <a:t>dt</a:t>
            </a:r>
            <a:r>
              <a:rPr lang="de-DE" sz="1550" baseline="0" dirty="0"/>
              <a:t>/ha</a:t>
            </a:r>
          </a:p>
        </c:rich>
      </c:tx>
      <c:overlay val="0"/>
      <c:spPr>
        <a:noFill/>
        <a:ln>
          <a:noFill/>
        </a:ln>
        <a:effectLst/>
      </c:spPr>
      <c:txPr>
        <a:bodyPr rot="0" spcFirstLastPara="1" vertOverflow="ellipsis" vert="horz" wrap="square" anchor="ctr" anchorCtr="1"/>
        <a:lstStyle/>
        <a:p>
          <a:pPr>
            <a:defRPr sz="155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barChart>
        <c:barDir val="bar"/>
        <c:grouping val="clustered"/>
        <c:varyColors val="0"/>
        <c:ser>
          <c:idx val="0"/>
          <c:order val="0"/>
          <c:tx>
            <c:strRef>
              <c:f>'boncrop flow'!$B$24</c:f>
              <c:strCache>
                <c:ptCount val="1"/>
                <c:pt idx="0">
                  <c:v>Exaktversuch Winterraps</c:v>
                </c:pt>
              </c:strCache>
            </c:strRef>
          </c:tx>
          <c:spPr>
            <a:solidFill>
              <a:schemeClr val="accent1"/>
            </a:solidFill>
            <a:ln w="254000">
              <a:solidFill>
                <a:srgbClr val="0085B7"/>
              </a:solidFill>
            </a:ln>
            <a:effectLst/>
          </c:spPr>
          <c:invertIfNegative val="0"/>
          <c:dPt>
            <c:idx val="0"/>
            <c:invertIfNegative val="0"/>
            <c:bubble3D val="0"/>
            <c:spPr>
              <a:solidFill>
                <a:srgbClr val="556366"/>
              </a:solidFill>
              <a:ln w="254000">
                <a:solidFill>
                  <a:srgbClr val="556366"/>
                </a:solidFill>
              </a:ln>
              <a:effectLst/>
            </c:spPr>
            <c:extLst>
              <c:ext xmlns:c16="http://schemas.microsoft.com/office/drawing/2014/chart" uri="{C3380CC4-5D6E-409C-BE32-E72D297353CC}">
                <c16:uniqueId val="{00000001-42F4-004D-94D2-BF922FD92426}"/>
              </c:ext>
            </c:extLst>
          </c:dPt>
          <c:dPt>
            <c:idx val="1"/>
            <c:invertIfNegative val="0"/>
            <c:bubble3D val="0"/>
            <c:spPr>
              <a:solidFill>
                <a:srgbClr val="E14C21"/>
              </a:solidFill>
              <a:ln w="254000">
                <a:solidFill>
                  <a:srgbClr val="E14C21"/>
                </a:solidFill>
              </a:ln>
              <a:effectLst/>
            </c:spPr>
            <c:extLst>
              <c:ext xmlns:c16="http://schemas.microsoft.com/office/drawing/2014/chart" uri="{C3380CC4-5D6E-409C-BE32-E72D297353CC}">
                <c16:uniqueId val="{00000003-42F4-004D-94D2-BF922FD92426}"/>
              </c:ext>
            </c:extLst>
          </c:dPt>
          <c:dPt>
            <c:idx val="2"/>
            <c:invertIfNegative val="0"/>
            <c:bubble3D val="0"/>
            <c:spPr>
              <a:solidFill>
                <a:srgbClr val="FFD743"/>
              </a:solidFill>
              <a:ln w="254000">
                <a:solidFill>
                  <a:srgbClr val="FFD743"/>
                </a:solidFill>
              </a:ln>
              <a:effectLst/>
            </c:spPr>
            <c:extLst>
              <c:ext xmlns:c16="http://schemas.microsoft.com/office/drawing/2014/chart" uri="{C3380CC4-5D6E-409C-BE32-E72D297353CC}">
                <c16:uniqueId val="{00000005-42F4-004D-94D2-BF922FD92426}"/>
              </c:ext>
            </c:extLst>
          </c:dPt>
          <c:dLbls>
            <c:dLbl>
              <c:idx val="2"/>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lumOff val="50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42F4-004D-94D2-BF922FD9242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lumMod val="9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'boncrop flow'!$B$26:$B$28</c:f>
              <c:strCache>
                <c:ptCount val="3"/>
                <c:pt idx="0">
                  <c:v>Kontrolle</c:v>
                </c:pt>
                <c:pt idx="1">
                  <c:v>Behandelt mit Orius Standard-Fungizidbehandlung</c:v>
                </c:pt>
                <c:pt idx="2">
                  <c:v>Behandelt mit Orius +boncrop fow</c:v>
                </c:pt>
              </c:strCache>
            </c:strRef>
          </c:cat>
          <c:val>
            <c:numRef>
              <c:f>'boncrop flow'!$C$26:$C$28</c:f>
              <c:numCache>
                <c:formatCode>General</c:formatCode>
                <c:ptCount val="3"/>
                <c:pt idx="0">
                  <c:v>51.3</c:v>
                </c:pt>
                <c:pt idx="1">
                  <c:v>50.97</c:v>
                </c:pt>
                <c:pt idx="2">
                  <c:v>53.88</c:v>
                </c:pt>
              </c:numCache>
            </c:numRef>
          </c:val>
          <c:extLst>
            <c:ext xmlns:c16="http://schemas.microsoft.com/office/drawing/2014/chart" uri="{C3380CC4-5D6E-409C-BE32-E72D297353CC}">
              <c16:uniqueId val="{00000006-42F4-004D-94D2-BF922FD92426}"/>
            </c:ext>
          </c:extLst>
        </c:ser>
        <c:dLbls>
          <c:showLegendKey val="0"/>
          <c:showVal val="0"/>
          <c:showCatName val="0"/>
          <c:showSerName val="0"/>
          <c:showPercent val="0"/>
          <c:showBubbleSize val="0"/>
        </c:dLbls>
        <c:gapWidth val="269"/>
        <c:overlap val="-100"/>
        <c:axId val="-128303904"/>
        <c:axId val="-128314240"/>
      </c:barChart>
      <c:catAx>
        <c:axId val="-12830390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cap="none" spc="0" normalizeH="0" baseline="0">
                <a:solidFill>
                  <a:schemeClr val="tx1">
                    <a:lumMod val="65000"/>
                    <a:lumOff val="35000"/>
                  </a:schemeClr>
                </a:solidFill>
                <a:latin typeface="+mn-lt"/>
                <a:ea typeface="+mn-ea"/>
                <a:cs typeface="+mn-cs"/>
              </a:defRPr>
            </a:pPr>
            <a:endParaRPr lang="en-US"/>
          </a:p>
        </c:txPr>
        <c:crossAx val="-128314240"/>
        <c:crosses val="autoZero"/>
        <c:auto val="1"/>
        <c:lblAlgn val="ctr"/>
        <c:lblOffset val="100"/>
        <c:noMultiLvlLbl val="0"/>
      </c:catAx>
      <c:valAx>
        <c:axId val="-128314240"/>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303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'boncrop flow'!$B$41</c:f>
              <c:strCache>
                <c:ptCount val="1"/>
                <c:pt idx="0">
                  <c:v>Kartoffel "Sorte Chenoa"</c:v>
                </c:pt>
              </c:strCache>
            </c:strRef>
          </c:tx>
          <c:spPr>
            <a:solidFill>
              <a:schemeClr val="accent1"/>
            </a:solidFill>
            <a:ln w="254000">
              <a:solidFill>
                <a:srgbClr val="0085B7"/>
              </a:solidFill>
            </a:ln>
            <a:effectLst/>
          </c:spPr>
          <c:invertIfNegative val="0"/>
          <c:dPt>
            <c:idx val="0"/>
            <c:invertIfNegative val="0"/>
            <c:bubble3D val="0"/>
            <c:spPr>
              <a:solidFill>
                <a:srgbClr val="E14C21"/>
              </a:solidFill>
              <a:ln w="254000">
                <a:solidFill>
                  <a:srgbClr val="E14C21"/>
                </a:solidFill>
              </a:ln>
              <a:effectLst/>
            </c:spPr>
            <c:extLst>
              <c:ext xmlns:c16="http://schemas.microsoft.com/office/drawing/2014/chart" uri="{C3380CC4-5D6E-409C-BE32-E72D297353CC}">
                <c16:uniqueId val="{00000001-45E7-604B-A55F-55A154722FAD}"/>
              </c:ext>
            </c:extLst>
          </c:dPt>
          <c:dPt>
            <c:idx val="1"/>
            <c:invertIfNegative val="0"/>
            <c:bubble3D val="0"/>
            <c:spPr>
              <a:solidFill>
                <a:srgbClr val="C5B59A"/>
              </a:solidFill>
              <a:ln w="254000">
                <a:solidFill>
                  <a:srgbClr val="C5B59A"/>
                </a:solidFill>
              </a:ln>
              <a:effectLst/>
            </c:spPr>
            <c:extLst>
              <c:ext xmlns:c16="http://schemas.microsoft.com/office/drawing/2014/chart" uri="{C3380CC4-5D6E-409C-BE32-E72D297353CC}">
                <c16:uniqueId val="{00000003-45E7-604B-A55F-55A154722FAD}"/>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'boncrop flow'!$B$43:$B$44</c:f>
              <c:strCache>
                <c:ptCount val="2"/>
                <c:pt idx="0">
                  <c:v>Kontrolle (unbehandelt)</c:v>
                </c:pt>
                <c:pt idx="1">
                  <c:v>behandelt mit boncrop flow 2l/ha</c:v>
                </c:pt>
              </c:strCache>
            </c:strRef>
          </c:cat>
          <c:val>
            <c:numRef>
              <c:f>'boncrop flow'!$C$43:$C$44</c:f>
              <c:numCache>
                <c:formatCode>General</c:formatCode>
                <c:ptCount val="2"/>
                <c:pt idx="0">
                  <c:v>446.5</c:v>
                </c:pt>
                <c:pt idx="1">
                  <c:v>459.8</c:v>
                </c:pt>
              </c:numCache>
            </c:numRef>
          </c:val>
          <c:extLst>
            <c:ext xmlns:c16="http://schemas.microsoft.com/office/drawing/2014/chart" uri="{C3380CC4-5D6E-409C-BE32-E72D297353CC}">
              <c16:uniqueId val="{00000004-45E7-604B-A55F-55A154722FAD}"/>
            </c:ext>
          </c:extLst>
        </c:ser>
        <c:dLbls>
          <c:showLegendKey val="0"/>
          <c:showVal val="0"/>
          <c:showCatName val="0"/>
          <c:showSerName val="0"/>
          <c:showPercent val="0"/>
          <c:showBubbleSize val="0"/>
        </c:dLbls>
        <c:gapWidth val="269"/>
        <c:overlap val="-100"/>
        <c:axId val="-128303904"/>
        <c:axId val="-128314240"/>
      </c:barChart>
      <c:catAx>
        <c:axId val="-12830390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n-US"/>
          </a:p>
        </c:txPr>
        <c:crossAx val="-128314240"/>
        <c:crosses val="autoZero"/>
        <c:auto val="1"/>
        <c:lblAlgn val="ctr"/>
        <c:lblOffset val="100"/>
        <c:noMultiLvlLbl val="0"/>
      </c:catAx>
      <c:valAx>
        <c:axId val="-128314240"/>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303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50" b="0" i="0" u="none" strike="noStrike" kern="1200" cap="none" spc="0" normalizeH="0" baseline="0">
                <a:solidFill>
                  <a:schemeClr val="tx1">
                    <a:lumMod val="65000"/>
                    <a:lumOff val="35000"/>
                  </a:schemeClr>
                </a:solidFill>
                <a:latin typeface="+mj-lt"/>
                <a:ea typeface="+mj-ea"/>
                <a:cs typeface="+mj-cs"/>
              </a:defRPr>
            </a:pPr>
            <a:r>
              <a:rPr lang="de-DE" sz="1550" baseline="0" dirty="0"/>
              <a:t>Exaktversuch Kartoffel, Sorte </a:t>
            </a:r>
            <a:r>
              <a:rPr lang="de-DE" sz="1550" baseline="0" dirty="0" err="1"/>
              <a:t>Chenoa</a:t>
            </a:r>
            <a:r>
              <a:rPr lang="de-DE" sz="1550" baseline="0" dirty="0"/>
              <a:t>, Gesamtknollenertrag </a:t>
            </a:r>
            <a:r>
              <a:rPr lang="de-DE" sz="1550" baseline="0" dirty="0" err="1"/>
              <a:t>dt</a:t>
            </a:r>
            <a:r>
              <a:rPr lang="de-DE" sz="1550" baseline="0" dirty="0"/>
              <a:t>/ha</a:t>
            </a:r>
          </a:p>
        </c:rich>
      </c:tx>
      <c:overlay val="0"/>
      <c:spPr>
        <a:noFill/>
        <a:ln>
          <a:noFill/>
        </a:ln>
        <a:effectLst/>
      </c:spPr>
      <c:txPr>
        <a:bodyPr rot="0" spcFirstLastPara="1" vertOverflow="ellipsis" vert="horz" wrap="square" anchor="ctr" anchorCtr="1"/>
        <a:lstStyle/>
        <a:p>
          <a:pPr>
            <a:defRPr sz="155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barChart>
        <c:barDir val="bar"/>
        <c:grouping val="clustered"/>
        <c:varyColors val="0"/>
        <c:ser>
          <c:idx val="0"/>
          <c:order val="0"/>
          <c:tx>
            <c:strRef>
              <c:f>'boncrop flow'!$B$41</c:f>
              <c:strCache>
                <c:ptCount val="1"/>
                <c:pt idx="0">
                  <c:v>Kartoffel "Sorte Chenoa"</c:v>
                </c:pt>
              </c:strCache>
            </c:strRef>
          </c:tx>
          <c:spPr>
            <a:solidFill>
              <a:schemeClr val="accent1"/>
            </a:solidFill>
            <a:ln w="254000">
              <a:solidFill>
                <a:srgbClr val="0085B7"/>
              </a:solidFill>
            </a:ln>
            <a:effectLst/>
          </c:spPr>
          <c:invertIfNegative val="0"/>
          <c:dPt>
            <c:idx val="0"/>
            <c:invertIfNegative val="0"/>
            <c:bubble3D val="0"/>
            <c:spPr>
              <a:solidFill>
                <a:srgbClr val="E14C21"/>
              </a:solidFill>
              <a:ln w="254000">
                <a:solidFill>
                  <a:srgbClr val="E14C21"/>
                </a:solidFill>
              </a:ln>
              <a:effectLst/>
            </c:spPr>
            <c:extLst>
              <c:ext xmlns:c16="http://schemas.microsoft.com/office/drawing/2014/chart" uri="{C3380CC4-5D6E-409C-BE32-E72D297353CC}">
                <c16:uniqueId val="{00000001-45E7-604B-A55F-55A154722FAD}"/>
              </c:ext>
            </c:extLst>
          </c:dPt>
          <c:dPt>
            <c:idx val="1"/>
            <c:invertIfNegative val="0"/>
            <c:bubble3D val="0"/>
            <c:spPr>
              <a:solidFill>
                <a:srgbClr val="C5B59A"/>
              </a:solidFill>
              <a:ln w="254000">
                <a:solidFill>
                  <a:srgbClr val="C5B59A"/>
                </a:solidFill>
              </a:ln>
              <a:effectLst/>
            </c:spPr>
            <c:extLst>
              <c:ext xmlns:c16="http://schemas.microsoft.com/office/drawing/2014/chart" uri="{C3380CC4-5D6E-409C-BE32-E72D297353CC}">
                <c16:uniqueId val="{00000003-45E7-604B-A55F-55A154722FAD}"/>
              </c:ext>
            </c:extLst>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'boncrop flow'!$B$43:$B$44</c:f>
              <c:strCache>
                <c:ptCount val="2"/>
                <c:pt idx="0">
                  <c:v>Kontrolle (unbehandelt)</c:v>
                </c:pt>
                <c:pt idx="1">
                  <c:v>behandelt mit boncrop flow 2l/ha</c:v>
                </c:pt>
              </c:strCache>
            </c:strRef>
          </c:cat>
          <c:val>
            <c:numRef>
              <c:f>'boncrop flow'!$C$43:$C$44</c:f>
              <c:numCache>
                <c:formatCode>General</c:formatCode>
                <c:ptCount val="2"/>
                <c:pt idx="0">
                  <c:v>446.5</c:v>
                </c:pt>
                <c:pt idx="1">
                  <c:v>459.8</c:v>
                </c:pt>
              </c:numCache>
            </c:numRef>
          </c:val>
          <c:extLst>
            <c:ext xmlns:c16="http://schemas.microsoft.com/office/drawing/2014/chart" uri="{C3380CC4-5D6E-409C-BE32-E72D297353CC}">
              <c16:uniqueId val="{00000004-45E7-604B-A55F-55A154722FAD}"/>
            </c:ext>
          </c:extLst>
        </c:ser>
        <c:dLbls>
          <c:showLegendKey val="0"/>
          <c:showVal val="0"/>
          <c:showCatName val="0"/>
          <c:showSerName val="0"/>
          <c:showPercent val="0"/>
          <c:showBubbleSize val="0"/>
        </c:dLbls>
        <c:gapWidth val="269"/>
        <c:overlap val="-100"/>
        <c:axId val="-128303904"/>
        <c:axId val="-128314240"/>
      </c:barChart>
      <c:catAx>
        <c:axId val="-12830390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cap="none" spc="0" normalizeH="0" baseline="0">
                <a:solidFill>
                  <a:schemeClr val="tx1">
                    <a:lumMod val="65000"/>
                    <a:lumOff val="35000"/>
                  </a:schemeClr>
                </a:solidFill>
                <a:latin typeface="+mn-lt"/>
                <a:ea typeface="+mn-ea"/>
                <a:cs typeface="+mn-cs"/>
              </a:defRPr>
            </a:pPr>
            <a:endParaRPr lang="en-US"/>
          </a:p>
        </c:txPr>
        <c:crossAx val="-128314240"/>
        <c:crosses val="autoZero"/>
        <c:auto val="1"/>
        <c:lblAlgn val="ctr"/>
        <c:lblOffset val="100"/>
        <c:noMultiLvlLbl val="0"/>
      </c:catAx>
      <c:valAx>
        <c:axId val="-128314240"/>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28303904"/>
        <c:crosses val="autoZero"/>
        <c:crossBetween val="between"/>
      </c:valAx>
      <c:spPr>
        <a:noFill/>
        <a:ln>
          <a:noFill/>
        </a:ln>
        <a:effectLst/>
      </c:spPr>
    </c:plotArea>
    <c:plotVisOnly val="1"/>
    <c:dispBlanksAs val="gap"/>
    <c:showDLblsOverMax val="0"/>
  </c:chart>
  <c:spPr>
    <a:noFill/>
    <a:ln>
      <a:noFill/>
    </a:ln>
    <a:effectLst/>
  </c:spPr>
  <c:txPr>
    <a:bodyPr/>
    <a:lstStyle/>
    <a:p>
      <a:pPr>
        <a:defRPr sz="1050" baseline="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'boncrop flow'!$B$58</c:f>
              <c:strCache>
                <c:ptCount val="1"/>
                <c:pt idx="0">
                  <c:v>Kartoffel "Sorte Chenoa"</c:v>
                </c:pt>
              </c:strCache>
            </c:strRef>
          </c:tx>
          <c:spPr>
            <a:solidFill>
              <a:schemeClr val="accent1"/>
            </a:solidFill>
            <a:ln w="127000">
              <a:solidFill>
                <a:srgbClr val="0085B7"/>
              </a:solidFill>
            </a:ln>
            <a:effectLst/>
          </c:spPr>
          <c:invertIfNegative val="0"/>
          <c:dPt>
            <c:idx val="1"/>
            <c:invertIfNegative val="0"/>
            <c:bubble3D val="0"/>
            <c:spPr>
              <a:solidFill>
                <a:srgbClr val="E24A20"/>
              </a:solidFill>
              <a:ln w="127000">
                <a:solidFill>
                  <a:srgbClr val="E24A20"/>
                </a:solidFill>
              </a:ln>
              <a:effectLst/>
            </c:spPr>
            <c:extLst>
              <c:ext xmlns:c16="http://schemas.microsoft.com/office/drawing/2014/chart" uri="{C3380CC4-5D6E-409C-BE32-E72D297353CC}">
                <c16:uniqueId val="{00000001-562E-A249-88F7-423E76BD2C67}"/>
              </c:ext>
            </c:extLst>
          </c:dPt>
          <c:dPt>
            <c:idx val="2"/>
            <c:invertIfNegative val="0"/>
            <c:bubble3D val="0"/>
            <c:spPr>
              <a:solidFill>
                <a:srgbClr val="C5B59A"/>
              </a:solidFill>
              <a:ln w="127000">
                <a:solidFill>
                  <a:srgbClr val="C5B59A"/>
                </a:solidFill>
              </a:ln>
              <a:effectLst/>
            </c:spPr>
            <c:extLst>
              <c:ext xmlns:c16="http://schemas.microsoft.com/office/drawing/2014/chart" uri="{C3380CC4-5D6E-409C-BE32-E72D297353CC}">
                <c16:uniqueId val="{00000003-562E-A249-88F7-423E76BD2C67}"/>
              </c:ext>
            </c:extLst>
          </c:dPt>
          <c:dPt>
            <c:idx val="5"/>
            <c:invertIfNegative val="0"/>
            <c:bubble3D val="0"/>
            <c:spPr>
              <a:solidFill>
                <a:srgbClr val="E24A20"/>
              </a:solidFill>
              <a:ln w="127000">
                <a:solidFill>
                  <a:srgbClr val="E24A20"/>
                </a:solidFill>
              </a:ln>
              <a:effectLst/>
            </c:spPr>
            <c:extLst>
              <c:ext xmlns:c16="http://schemas.microsoft.com/office/drawing/2014/chart" uri="{C3380CC4-5D6E-409C-BE32-E72D297353CC}">
                <c16:uniqueId val="{00000005-562E-A249-88F7-423E76BD2C67}"/>
              </c:ext>
            </c:extLst>
          </c:dPt>
          <c:dPt>
            <c:idx val="6"/>
            <c:invertIfNegative val="0"/>
            <c:bubble3D val="0"/>
            <c:spPr>
              <a:solidFill>
                <a:srgbClr val="C5B59A"/>
              </a:solidFill>
              <a:ln w="127000">
                <a:solidFill>
                  <a:srgbClr val="C5B59A"/>
                </a:solidFill>
              </a:ln>
              <a:effectLst/>
            </c:spPr>
            <c:extLst>
              <c:ext xmlns:c16="http://schemas.microsoft.com/office/drawing/2014/chart" uri="{C3380CC4-5D6E-409C-BE32-E72D297353CC}">
                <c16:uniqueId val="{00000007-562E-A249-88F7-423E76BD2C67}"/>
              </c:ext>
            </c:extLst>
          </c:dPt>
          <c:dPt>
            <c:idx val="9"/>
            <c:invertIfNegative val="0"/>
            <c:bubble3D val="0"/>
            <c:spPr>
              <a:solidFill>
                <a:srgbClr val="E24A20"/>
              </a:solidFill>
              <a:ln w="127000">
                <a:solidFill>
                  <a:srgbClr val="E24A20"/>
                </a:solidFill>
              </a:ln>
              <a:effectLst/>
            </c:spPr>
            <c:extLst>
              <c:ext xmlns:c16="http://schemas.microsoft.com/office/drawing/2014/chart" uri="{C3380CC4-5D6E-409C-BE32-E72D297353CC}">
                <c16:uniqueId val="{00000009-562E-A249-88F7-423E76BD2C67}"/>
              </c:ext>
            </c:extLst>
          </c:dPt>
          <c:dPt>
            <c:idx val="10"/>
            <c:invertIfNegative val="0"/>
            <c:bubble3D val="0"/>
            <c:spPr>
              <a:solidFill>
                <a:srgbClr val="C5B59A"/>
              </a:solidFill>
              <a:ln w="127000">
                <a:solidFill>
                  <a:srgbClr val="C5B59A"/>
                </a:solidFill>
              </a:ln>
              <a:effectLst/>
            </c:spPr>
            <c:extLst>
              <c:ext xmlns:c16="http://schemas.microsoft.com/office/drawing/2014/chart" uri="{C3380CC4-5D6E-409C-BE32-E72D297353CC}">
                <c16:uniqueId val="{0000000B-562E-A249-88F7-423E76BD2C67}"/>
              </c:ext>
            </c:extLst>
          </c:dPt>
          <c:dLbls>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562E-A249-88F7-423E76BD2C67}"/>
                </c:ext>
              </c:extLst>
            </c:dLbl>
            <c:dLbl>
              <c:idx val="2"/>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562E-A249-88F7-423E76BD2C67}"/>
                </c:ext>
              </c:extLst>
            </c:dLbl>
            <c:dLbl>
              <c:idx val="5"/>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562E-A249-88F7-423E76BD2C67}"/>
                </c:ext>
              </c:extLst>
            </c:dLbl>
            <c:dLbl>
              <c:idx val="6"/>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7-562E-A249-88F7-423E76BD2C67}"/>
                </c:ext>
              </c:extLst>
            </c:dLbl>
            <c:dLbl>
              <c:idx val="9"/>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62E-A249-88F7-423E76BD2C67}"/>
                </c:ext>
              </c:extLst>
            </c:dLbl>
            <c:dLbl>
              <c:idx val="1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62E-A249-88F7-423E76BD2C6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'boncrop flow'!$B$60:$B$70</c:f>
              <c:strCache>
                <c:ptCount val="11"/>
                <c:pt idx="0">
                  <c:v>Ertrag in Sortierung &gt; 50mm</c:v>
                </c:pt>
                <c:pt idx="1">
                  <c:v>Kontrolle (unbehandelt)</c:v>
                </c:pt>
                <c:pt idx="2">
                  <c:v>behandelt mit boncrop flow  2l/ha</c:v>
                </c:pt>
                <c:pt idx="4">
                  <c:v>Ertrag in Sortierung  35 mm - 50 mm</c:v>
                </c:pt>
                <c:pt idx="5">
                  <c:v>Kontrolle (unbehandelt)</c:v>
                </c:pt>
                <c:pt idx="6">
                  <c:v>behandelt mit boncrop flow  2l/ha</c:v>
                </c:pt>
                <c:pt idx="8">
                  <c:v>Ertrag in der Sortierung &lt; 35mm</c:v>
                </c:pt>
                <c:pt idx="9">
                  <c:v>Kontrolle (unbehandelt)</c:v>
                </c:pt>
                <c:pt idx="10">
                  <c:v>behandelt mit boncrop flow  2l/ha</c:v>
                </c:pt>
              </c:strCache>
            </c:strRef>
          </c:cat>
          <c:val>
            <c:numRef>
              <c:f>'boncrop flow'!$C$60:$C$70</c:f>
              <c:numCache>
                <c:formatCode>General</c:formatCode>
                <c:ptCount val="11"/>
                <c:pt idx="1">
                  <c:v>124.72</c:v>
                </c:pt>
                <c:pt idx="2">
                  <c:v>138.24</c:v>
                </c:pt>
                <c:pt idx="5">
                  <c:v>297.32</c:v>
                </c:pt>
                <c:pt idx="6">
                  <c:v>301.72000000000003</c:v>
                </c:pt>
                <c:pt idx="9">
                  <c:v>24.46</c:v>
                </c:pt>
                <c:pt idx="10">
                  <c:v>19.84</c:v>
                </c:pt>
              </c:numCache>
            </c:numRef>
          </c:val>
          <c:extLst>
            <c:ext xmlns:c16="http://schemas.microsoft.com/office/drawing/2014/chart" uri="{C3380CC4-5D6E-409C-BE32-E72D297353CC}">
              <c16:uniqueId val="{0000000C-562E-A249-88F7-423E76BD2C67}"/>
            </c:ext>
          </c:extLst>
        </c:ser>
        <c:dLbls>
          <c:showLegendKey val="0"/>
          <c:showVal val="0"/>
          <c:showCatName val="0"/>
          <c:showSerName val="0"/>
          <c:showPercent val="0"/>
          <c:showBubbleSize val="0"/>
        </c:dLbls>
        <c:gapWidth val="269"/>
        <c:overlap val="-100"/>
        <c:axId val="-128303904"/>
        <c:axId val="-128314240"/>
      </c:barChart>
      <c:catAx>
        <c:axId val="-12830390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n-US"/>
          </a:p>
        </c:txPr>
        <c:crossAx val="-128314240"/>
        <c:crosses val="autoZero"/>
        <c:auto val="1"/>
        <c:lblAlgn val="ctr"/>
        <c:lblOffset val="100"/>
        <c:noMultiLvlLbl val="0"/>
      </c:catAx>
      <c:valAx>
        <c:axId val="-128314240"/>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303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50" b="0" i="0" u="none" strike="noStrike" kern="1200" cap="none" spc="0" normalizeH="0" baseline="0">
                <a:solidFill>
                  <a:schemeClr val="tx1">
                    <a:lumMod val="65000"/>
                    <a:lumOff val="35000"/>
                  </a:schemeClr>
                </a:solidFill>
                <a:latin typeface="+mj-lt"/>
                <a:ea typeface="+mj-ea"/>
                <a:cs typeface="+mj-cs"/>
              </a:defRPr>
            </a:pPr>
            <a:r>
              <a:rPr lang="de-DE" sz="1550" baseline="0" dirty="0"/>
              <a:t>Exaktversuch Kartoffel, Sorte </a:t>
            </a:r>
            <a:r>
              <a:rPr lang="de-DE" sz="1550" baseline="0" dirty="0" err="1"/>
              <a:t>Chenoa</a:t>
            </a:r>
            <a:r>
              <a:rPr lang="de-DE" sz="1550" baseline="0" dirty="0"/>
              <a:t>, Gesamtknollenertrag </a:t>
            </a:r>
            <a:r>
              <a:rPr lang="de-DE" sz="1550" baseline="0" dirty="0" err="1"/>
              <a:t>dt</a:t>
            </a:r>
            <a:r>
              <a:rPr lang="de-DE" sz="1550" baseline="0" dirty="0"/>
              <a:t>/ha</a:t>
            </a:r>
          </a:p>
        </c:rich>
      </c:tx>
      <c:overlay val="0"/>
      <c:spPr>
        <a:noFill/>
        <a:ln>
          <a:noFill/>
        </a:ln>
        <a:effectLst/>
      </c:spPr>
      <c:txPr>
        <a:bodyPr rot="0" spcFirstLastPara="1" vertOverflow="ellipsis" vert="horz" wrap="square" anchor="ctr" anchorCtr="1"/>
        <a:lstStyle/>
        <a:p>
          <a:pPr>
            <a:defRPr sz="155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barChart>
        <c:barDir val="bar"/>
        <c:grouping val="clustered"/>
        <c:varyColors val="0"/>
        <c:ser>
          <c:idx val="0"/>
          <c:order val="0"/>
          <c:tx>
            <c:strRef>
              <c:f>'boncrop flow'!$B$58</c:f>
              <c:strCache>
                <c:ptCount val="1"/>
                <c:pt idx="0">
                  <c:v>Kartoffel "Sorte Chenoa"</c:v>
                </c:pt>
              </c:strCache>
            </c:strRef>
          </c:tx>
          <c:spPr>
            <a:solidFill>
              <a:schemeClr val="accent1"/>
            </a:solidFill>
            <a:ln w="127000">
              <a:solidFill>
                <a:srgbClr val="0085B7"/>
              </a:solidFill>
            </a:ln>
            <a:effectLst/>
          </c:spPr>
          <c:invertIfNegative val="0"/>
          <c:dPt>
            <c:idx val="1"/>
            <c:invertIfNegative val="0"/>
            <c:bubble3D val="0"/>
            <c:spPr>
              <a:solidFill>
                <a:srgbClr val="E24A20"/>
              </a:solidFill>
              <a:ln w="127000">
                <a:solidFill>
                  <a:srgbClr val="E24A20"/>
                </a:solidFill>
              </a:ln>
              <a:effectLst/>
            </c:spPr>
            <c:extLst>
              <c:ext xmlns:c16="http://schemas.microsoft.com/office/drawing/2014/chart" uri="{C3380CC4-5D6E-409C-BE32-E72D297353CC}">
                <c16:uniqueId val="{00000001-562E-A249-88F7-423E76BD2C67}"/>
              </c:ext>
            </c:extLst>
          </c:dPt>
          <c:dPt>
            <c:idx val="2"/>
            <c:invertIfNegative val="0"/>
            <c:bubble3D val="0"/>
            <c:spPr>
              <a:solidFill>
                <a:srgbClr val="C5B59A"/>
              </a:solidFill>
              <a:ln w="127000">
                <a:solidFill>
                  <a:srgbClr val="C5B59A"/>
                </a:solidFill>
              </a:ln>
              <a:effectLst/>
            </c:spPr>
            <c:extLst>
              <c:ext xmlns:c16="http://schemas.microsoft.com/office/drawing/2014/chart" uri="{C3380CC4-5D6E-409C-BE32-E72D297353CC}">
                <c16:uniqueId val="{00000003-562E-A249-88F7-423E76BD2C67}"/>
              </c:ext>
            </c:extLst>
          </c:dPt>
          <c:dPt>
            <c:idx val="5"/>
            <c:invertIfNegative val="0"/>
            <c:bubble3D val="0"/>
            <c:spPr>
              <a:solidFill>
                <a:srgbClr val="E24A20"/>
              </a:solidFill>
              <a:ln w="127000">
                <a:solidFill>
                  <a:srgbClr val="E24A20"/>
                </a:solidFill>
              </a:ln>
              <a:effectLst/>
            </c:spPr>
            <c:extLst>
              <c:ext xmlns:c16="http://schemas.microsoft.com/office/drawing/2014/chart" uri="{C3380CC4-5D6E-409C-BE32-E72D297353CC}">
                <c16:uniqueId val="{00000005-562E-A249-88F7-423E76BD2C67}"/>
              </c:ext>
            </c:extLst>
          </c:dPt>
          <c:dPt>
            <c:idx val="6"/>
            <c:invertIfNegative val="0"/>
            <c:bubble3D val="0"/>
            <c:spPr>
              <a:solidFill>
                <a:srgbClr val="C5B59A"/>
              </a:solidFill>
              <a:ln w="127000">
                <a:solidFill>
                  <a:srgbClr val="C5B59A"/>
                </a:solidFill>
              </a:ln>
              <a:effectLst/>
            </c:spPr>
            <c:extLst>
              <c:ext xmlns:c16="http://schemas.microsoft.com/office/drawing/2014/chart" uri="{C3380CC4-5D6E-409C-BE32-E72D297353CC}">
                <c16:uniqueId val="{00000007-562E-A249-88F7-423E76BD2C67}"/>
              </c:ext>
            </c:extLst>
          </c:dPt>
          <c:dPt>
            <c:idx val="9"/>
            <c:invertIfNegative val="0"/>
            <c:bubble3D val="0"/>
            <c:spPr>
              <a:solidFill>
                <a:srgbClr val="E24A20"/>
              </a:solidFill>
              <a:ln w="127000">
                <a:solidFill>
                  <a:srgbClr val="E24A20"/>
                </a:solidFill>
              </a:ln>
              <a:effectLst/>
            </c:spPr>
            <c:extLst>
              <c:ext xmlns:c16="http://schemas.microsoft.com/office/drawing/2014/chart" uri="{C3380CC4-5D6E-409C-BE32-E72D297353CC}">
                <c16:uniqueId val="{00000009-562E-A249-88F7-423E76BD2C67}"/>
              </c:ext>
            </c:extLst>
          </c:dPt>
          <c:dPt>
            <c:idx val="10"/>
            <c:invertIfNegative val="0"/>
            <c:bubble3D val="0"/>
            <c:spPr>
              <a:solidFill>
                <a:srgbClr val="C5B59A"/>
              </a:solidFill>
              <a:ln w="127000">
                <a:solidFill>
                  <a:srgbClr val="C5B59A"/>
                </a:solidFill>
              </a:ln>
              <a:effectLst/>
            </c:spPr>
            <c:extLst>
              <c:ext xmlns:c16="http://schemas.microsoft.com/office/drawing/2014/chart" uri="{C3380CC4-5D6E-409C-BE32-E72D297353CC}">
                <c16:uniqueId val="{0000000B-562E-A249-88F7-423E76BD2C67}"/>
              </c:ext>
            </c:extLst>
          </c:dPt>
          <c:dLbls>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562E-A249-88F7-423E76BD2C67}"/>
                </c:ext>
              </c:extLst>
            </c:dLbl>
            <c:dLbl>
              <c:idx val="2"/>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562E-A249-88F7-423E76BD2C67}"/>
                </c:ext>
              </c:extLst>
            </c:dLbl>
            <c:dLbl>
              <c:idx val="5"/>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562E-A249-88F7-423E76BD2C67}"/>
                </c:ext>
              </c:extLst>
            </c:dLbl>
            <c:dLbl>
              <c:idx val="6"/>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7-562E-A249-88F7-423E76BD2C67}"/>
                </c:ext>
              </c:extLst>
            </c:dLbl>
            <c:dLbl>
              <c:idx val="9"/>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62E-A249-88F7-423E76BD2C67}"/>
                </c:ext>
              </c:extLst>
            </c:dLbl>
            <c:dLbl>
              <c:idx val="1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62E-A249-88F7-423E76BD2C6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'boncrop flow'!$B$60:$B$70</c:f>
              <c:strCache>
                <c:ptCount val="11"/>
                <c:pt idx="0">
                  <c:v>Ertrag in Sortierung &gt; 50mm</c:v>
                </c:pt>
                <c:pt idx="1">
                  <c:v>Kontrolle (unbehandelt)</c:v>
                </c:pt>
                <c:pt idx="2">
                  <c:v>behandelt mit boncrop flow  2l/ha</c:v>
                </c:pt>
                <c:pt idx="4">
                  <c:v>Ertrag in Sortierung  35 mm - 50 mm</c:v>
                </c:pt>
                <c:pt idx="5">
                  <c:v>Kontrolle (unbehandelt)</c:v>
                </c:pt>
                <c:pt idx="6">
                  <c:v>behandelt mit boncrop flow  2l/ha</c:v>
                </c:pt>
                <c:pt idx="8">
                  <c:v>Ertrag in der Sortierung &lt; 35mm</c:v>
                </c:pt>
                <c:pt idx="9">
                  <c:v>Kontrolle (unbehandelt)</c:v>
                </c:pt>
                <c:pt idx="10">
                  <c:v>behandelt mit boncrop flow  2l/ha</c:v>
                </c:pt>
              </c:strCache>
            </c:strRef>
          </c:cat>
          <c:val>
            <c:numRef>
              <c:f>'boncrop flow'!$C$60:$C$70</c:f>
              <c:numCache>
                <c:formatCode>General</c:formatCode>
                <c:ptCount val="11"/>
                <c:pt idx="1">
                  <c:v>124.72</c:v>
                </c:pt>
                <c:pt idx="2">
                  <c:v>138.24</c:v>
                </c:pt>
                <c:pt idx="5">
                  <c:v>297.32</c:v>
                </c:pt>
                <c:pt idx="6">
                  <c:v>301.72000000000003</c:v>
                </c:pt>
                <c:pt idx="9">
                  <c:v>24.46</c:v>
                </c:pt>
                <c:pt idx="10">
                  <c:v>19.84</c:v>
                </c:pt>
              </c:numCache>
            </c:numRef>
          </c:val>
          <c:extLst>
            <c:ext xmlns:c16="http://schemas.microsoft.com/office/drawing/2014/chart" uri="{C3380CC4-5D6E-409C-BE32-E72D297353CC}">
              <c16:uniqueId val="{0000000C-562E-A249-88F7-423E76BD2C67}"/>
            </c:ext>
          </c:extLst>
        </c:ser>
        <c:dLbls>
          <c:showLegendKey val="0"/>
          <c:showVal val="0"/>
          <c:showCatName val="0"/>
          <c:showSerName val="0"/>
          <c:showPercent val="0"/>
          <c:showBubbleSize val="0"/>
        </c:dLbls>
        <c:gapWidth val="269"/>
        <c:overlap val="-100"/>
        <c:axId val="-128303904"/>
        <c:axId val="-128314240"/>
      </c:barChart>
      <c:catAx>
        <c:axId val="-12830390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cap="none" spc="0" normalizeH="0" baseline="0">
                <a:solidFill>
                  <a:schemeClr val="tx1">
                    <a:lumMod val="65000"/>
                    <a:lumOff val="35000"/>
                  </a:schemeClr>
                </a:solidFill>
                <a:latin typeface="+mn-lt"/>
                <a:ea typeface="+mn-ea"/>
                <a:cs typeface="+mn-cs"/>
              </a:defRPr>
            </a:pPr>
            <a:endParaRPr lang="en-US"/>
          </a:p>
        </c:txPr>
        <c:crossAx val="-128314240"/>
        <c:crosses val="autoZero"/>
        <c:auto val="1"/>
        <c:lblAlgn val="ctr"/>
        <c:lblOffset val="100"/>
        <c:noMultiLvlLbl val="0"/>
      </c:catAx>
      <c:valAx>
        <c:axId val="-128314240"/>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303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5875DC-0BE1-684E-A97E-895AE429A6DB}" type="datetimeFigureOut">
              <a:rPr lang="de-DE" smtClean="0"/>
              <a:t>27.05.2026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6A037F-951A-4448-A2FF-AE5DAE11372A}" type="slidenum">
              <a:rPr lang="de-DE" smtClean="0"/>
              <a:t>‹Nr.›</a:t>
            </a:fld>
            <a:endParaRPr lang="de-DE"/>
          </a:p>
        </p:txBody>
      </p:sp>
    </p:spTree>
    <p:extLst>
      <p:ext uri="{BB962C8B-B14F-4D97-AF65-F5344CB8AC3E}">
        <p14:creationId xmlns:p14="http://schemas.microsoft.com/office/powerpoint/2010/main" val="1061561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svg"/><Relationship Id="rId1" Type="http://schemas.openxmlformats.org/officeDocument/2006/relationships/slideMaster" Target="../slideMasters/slideMaster1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Master" Target="../slideMasters/slideMaster1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svg"/><Relationship Id="rId1" Type="http://schemas.openxmlformats.org/officeDocument/2006/relationships/slideMaster" Target="../slideMasters/slideMaster3.xml"/><Relationship Id="rId4" Type="http://schemas.openxmlformats.org/officeDocument/2006/relationships/image" Target="../media/image1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6.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sv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9.sv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6.svg"/><Relationship Id="rId1" Type="http://schemas.openxmlformats.org/officeDocument/2006/relationships/slideMaster" Target="../slideMasters/slideMaster6.xml"/><Relationship Id="rId4" Type="http://schemas.openxmlformats.org/officeDocument/2006/relationships/image" Target="../media/image23.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4.emf"/><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9.sv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6.svg"/><Relationship Id="rId1" Type="http://schemas.openxmlformats.org/officeDocument/2006/relationships/slideMaster" Target="../slideMasters/slideMaster7.xml"/><Relationship Id="rId4" Type="http://schemas.openxmlformats.org/officeDocument/2006/relationships/image" Target="../media/image2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sv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29.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33.png"/><Relationship Id="rId1" Type="http://schemas.openxmlformats.org/officeDocument/2006/relationships/slideMaster" Target="../slideMasters/slideMaster9.xml"/><Relationship Id="rId4" Type="http://schemas.openxmlformats.org/officeDocument/2006/relationships/image" Target="../media/image32.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9.svg"/><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38.png"/><Relationship Id="rId1" Type="http://schemas.openxmlformats.org/officeDocument/2006/relationships/slideMaster" Target="../slideMasters/slideMaster11.xml"/><Relationship Id="rId4" Type="http://schemas.openxmlformats.org/officeDocument/2006/relationships/image" Target="../media/image37.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emf"/><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emf"/><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Master" Target="../slideMasters/slideMaster12.xml"/><Relationship Id="rId4" Type="http://schemas.openxmlformats.org/officeDocument/2006/relationships/image" Target="../media/image4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Master" Target="../slideMasters/slideMaster12.xml"/><Relationship Id="rId5" Type="http://schemas.openxmlformats.org/officeDocument/2006/relationships/image" Target="../media/image48.png"/><Relationship Id="rId4" Type="http://schemas.openxmlformats.org/officeDocument/2006/relationships/image" Target="../media/image47.jp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svg"/><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1.svg"/><Relationship Id="rId1" Type="http://schemas.openxmlformats.org/officeDocument/2006/relationships/slideMaster" Target="../slideMasters/slideMaster13.xml"/><Relationship Id="rId4" Type="http://schemas.openxmlformats.org/officeDocument/2006/relationships/image" Target="../media/image22.emf"/></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26.emf"/><Relationship Id="rId7" Type="http://schemas.openxmlformats.org/officeDocument/2006/relationships/image" Target="../media/image29.emf"/><Relationship Id="rId2" Type="http://schemas.openxmlformats.org/officeDocument/2006/relationships/image" Target="../media/image37.emf"/><Relationship Id="rId1" Type="http://schemas.openxmlformats.org/officeDocument/2006/relationships/slideMaster" Target="../slideMasters/slideMaster13.xml"/><Relationship Id="rId6" Type="http://schemas.openxmlformats.org/officeDocument/2006/relationships/image" Target="../media/image35.emf"/><Relationship Id="rId5" Type="http://schemas.openxmlformats.org/officeDocument/2006/relationships/image" Target="../media/image15.emf"/><Relationship Id="rId4" Type="http://schemas.openxmlformats.org/officeDocument/2006/relationships/image" Target="../media/image32.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Master" Target="../slideMasters/slideMaster13.xml"/><Relationship Id="rId5" Type="http://schemas.openxmlformats.org/officeDocument/2006/relationships/image" Target="../media/image48.png"/><Relationship Id="rId4" Type="http://schemas.openxmlformats.org/officeDocument/2006/relationships/image" Target="../media/image49.jp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9.svg"/><Relationship Id="rId1" Type="http://schemas.openxmlformats.org/officeDocument/2006/relationships/slideMaster" Target="../slideMasters/slideMaster1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6.svg"/><Relationship Id="rId1" Type="http://schemas.openxmlformats.org/officeDocument/2006/relationships/slideMaster" Target="../slideMasters/slideMaster14.xml"/><Relationship Id="rId4" Type="http://schemas.openxmlformats.org/officeDocument/2006/relationships/image" Target="../media/image23.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50.jpg"/><Relationship Id="rId1" Type="http://schemas.openxmlformats.org/officeDocument/2006/relationships/slideMaster" Target="../slideMasters/slideMaster1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1.svg"/><Relationship Id="rId1" Type="http://schemas.openxmlformats.org/officeDocument/2006/relationships/slideMaster" Target="../slideMasters/slideMaster14.xml"/></Relationships>
</file>

<file path=ppt/slideLayouts/_rels/slideLayout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Master" Target="../slideMasters/slideMaster14.xml"/><Relationship Id="rId4" Type="http://schemas.openxmlformats.org/officeDocument/2006/relationships/image" Target="../media/image52.jp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9.svg"/><Relationship Id="rId1" Type="http://schemas.openxmlformats.org/officeDocument/2006/relationships/slideMaster" Target="../slideMasters/slideMaster1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6.svg"/><Relationship Id="rId1" Type="http://schemas.openxmlformats.org/officeDocument/2006/relationships/slideMaster" Target="../slideMasters/slideMaster15.xml"/><Relationship Id="rId4" Type="http://schemas.openxmlformats.org/officeDocument/2006/relationships/image" Target="../media/image23.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53.jpg"/><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1.svg"/><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Master" Target="../slideMasters/slideMaster15.xml"/><Relationship Id="rId4" Type="http://schemas.openxmlformats.org/officeDocument/2006/relationships/image" Target="../media/image55.jp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9.svg"/><Relationship Id="rId1" Type="http://schemas.openxmlformats.org/officeDocument/2006/relationships/slideMaster" Target="../slideMasters/slideMaster1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6.svg"/><Relationship Id="rId1" Type="http://schemas.openxmlformats.org/officeDocument/2006/relationships/slideMaster" Target="../slideMasters/slideMaster16.xml"/><Relationship Id="rId4" Type="http://schemas.openxmlformats.org/officeDocument/2006/relationships/image" Target="../media/image23.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56.jpg"/><Relationship Id="rId1" Type="http://schemas.openxmlformats.org/officeDocument/2006/relationships/slideMaster" Target="../slideMasters/slideMaster1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1.svg"/><Relationship Id="rId1" Type="http://schemas.openxmlformats.org/officeDocument/2006/relationships/slideMaster" Target="../slideMasters/slideMaster1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chart" Target="../charts/chart4.xml"/><Relationship Id="rId1" Type="http://schemas.openxmlformats.org/officeDocument/2006/relationships/slideMaster" Target="../slideMasters/slideMaster16.xml"/></Relationships>
</file>

<file path=ppt/slideLayouts/_rels/slideLayout7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Master" Target="../slideMasters/slideMaster16.xml"/><Relationship Id="rId4" Type="http://schemas.openxmlformats.org/officeDocument/2006/relationships/image" Target="../media/image58.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19.svg"/><Relationship Id="rId1" Type="http://schemas.openxmlformats.org/officeDocument/2006/relationships/slideMaster" Target="../slideMasters/slideMaster1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6.svg"/><Relationship Id="rId1" Type="http://schemas.openxmlformats.org/officeDocument/2006/relationships/slideMaster" Target="../slideMasters/slideMaster17.xml"/><Relationship Id="rId4" Type="http://schemas.openxmlformats.org/officeDocument/2006/relationships/image" Target="../media/image23.emf"/></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59.jpg"/><Relationship Id="rId1" Type="http://schemas.openxmlformats.org/officeDocument/2006/relationships/slideMaster" Target="../slideMasters/slideMaster1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1.svg"/><Relationship Id="rId1" Type="http://schemas.openxmlformats.org/officeDocument/2006/relationships/slideMaster" Target="../slideMasters/slideMaster17.xml"/></Relationships>
</file>

<file path=ppt/slideLayouts/_rels/slideLayout8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1.svg"/><Relationship Id="rId1" Type="http://schemas.openxmlformats.org/officeDocument/2006/relationships/slideMaster" Target="../slideMasters/slideMaster17.xml"/></Relationships>
</file>

<file path=ppt/slideLayouts/_rels/slideLayout8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Master" Target="../slideMasters/slideMaster1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1.svg"/><Relationship Id="rId1" Type="http://schemas.openxmlformats.org/officeDocument/2006/relationships/slideMaster" Target="../slideMasters/slideMaster17.xml"/></Relationships>
</file>

<file path=ppt/slideLayouts/_rels/slideLayout8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Master" Target="../slideMasters/slideMaster1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Master" Target="../slideMasters/slideMaster17.xml"/><Relationship Id="rId4" Type="http://schemas.openxmlformats.org/officeDocument/2006/relationships/image" Target="../media/image61.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9.svg"/><Relationship Id="rId1" Type="http://schemas.openxmlformats.org/officeDocument/2006/relationships/slideMaster" Target="../slideMasters/slideMaster1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6.svg"/><Relationship Id="rId1" Type="http://schemas.openxmlformats.org/officeDocument/2006/relationships/slideMaster" Target="../slideMasters/slideMaster18.xml"/><Relationship Id="rId4" Type="http://schemas.openxmlformats.org/officeDocument/2006/relationships/image" Target="../media/image23.emf"/></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21.svg"/><Relationship Id="rId1" Type="http://schemas.openxmlformats.org/officeDocument/2006/relationships/slideMaster" Target="../slideMasters/slideMaster1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1.svg"/><Relationship Id="rId1" Type="http://schemas.openxmlformats.org/officeDocument/2006/relationships/slideMaster" Target="../slideMasters/slideMaster1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21.svg"/><Relationship Id="rId1" Type="http://schemas.openxmlformats.org/officeDocument/2006/relationships/slideMaster" Target="../slideMasters/slideMaster1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Master" Target="../slideMasters/slideMaster18.xml"/><Relationship Id="rId4" Type="http://schemas.openxmlformats.org/officeDocument/2006/relationships/image" Target="../media/image64.jp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F0FE-4AE3-7B6B-6194-777BB54A00FE}"/>
              </a:ext>
            </a:extLst>
          </p:cNvPr>
          <p:cNvSpPr>
            <a:spLocks noGrp="1"/>
          </p:cNvSpPr>
          <p:nvPr>
            <p:ph type="ctrTitle" hasCustomPrompt="1"/>
          </p:nvPr>
        </p:nvSpPr>
        <p:spPr>
          <a:xfrm>
            <a:off x="1524000" y="1122363"/>
            <a:ext cx="9144000" cy="2387600"/>
          </a:xfrm>
          <a:prstGeom prst="rect">
            <a:avLst/>
          </a:prstGeom>
        </p:spPr>
        <p:txBody>
          <a:bodyPr anchor="ctr" anchorCtr="0">
            <a:noAutofit/>
          </a:bodyPr>
          <a:lstStyle>
            <a:lvl1pPr algn="ctr">
              <a:defRPr sz="4000"/>
            </a:lvl1pPr>
          </a:lstStyle>
          <a:p>
            <a:r>
              <a:rPr lang="de-DE"/>
              <a:t>Mastertitel Calibri 40</a:t>
            </a:r>
          </a:p>
        </p:txBody>
      </p:sp>
      <p:sp>
        <p:nvSpPr>
          <p:cNvPr id="3" name="Untertitel 2">
            <a:extLst>
              <a:ext uri="{FF2B5EF4-FFF2-40B4-BE49-F238E27FC236}">
                <a16:creationId xmlns:a16="http://schemas.microsoft.com/office/drawing/2014/main" id="{86F61D58-DD96-366D-7AEB-6F800C81C58B}"/>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Untertitel Calibri 20 </a:t>
            </a:r>
            <a:r>
              <a:rPr lang="de-DE" err="1"/>
              <a:t>pt</a:t>
            </a:r>
            <a:endParaRPr lang="de-DE"/>
          </a:p>
        </p:txBody>
      </p:sp>
    </p:spTree>
    <p:extLst>
      <p:ext uri="{BB962C8B-B14F-4D97-AF65-F5344CB8AC3E}">
        <p14:creationId xmlns:p14="http://schemas.microsoft.com/office/powerpoint/2010/main" val="33294619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2E9B7A8-DADB-B890-B9DE-74D7EB9074CC}"/>
              </a:ext>
            </a:extLst>
          </p:cNvPr>
          <p:cNvPicPr>
            <a:picLocks noChangeAspect="1"/>
          </p:cNvPicPr>
          <p:nvPr userDrawn="1"/>
        </p:nvPicPr>
        <p:blipFill>
          <a:blip r:embed="rId2"/>
          <a:stretch>
            <a:fillRect/>
          </a:stretch>
        </p:blipFill>
        <p:spPr>
          <a:xfrm>
            <a:off x="843613" y="2667853"/>
            <a:ext cx="1930400" cy="2870200"/>
          </a:xfrm>
          <a:prstGeom prst="rect">
            <a:avLst/>
          </a:prstGeom>
        </p:spPr>
      </p:pic>
      <p:sp>
        <p:nvSpPr>
          <p:cNvPr id="2" name="Textplatzhalter 14">
            <a:extLst>
              <a:ext uri="{FF2B5EF4-FFF2-40B4-BE49-F238E27FC236}">
                <a16:creationId xmlns:a16="http://schemas.microsoft.com/office/drawing/2014/main" id="{9AC8E938-A251-9DE7-9C1A-F316070C89B9}"/>
              </a:ext>
            </a:extLst>
          </p:cNvPr>
          <p:cNvSpPr>
            <a:spLocks noGrp="1"/>
          </p:cNvSpPr>
          <p:nvPr>
            <p:ph type="body" sz="quarter" idx="11" hasCustomPrompt="1"/>
          </p:nvPr>
        </p:nvSpPr>
        <p:spPr>
          <a:xfrm>
            <a:off x="7517469" y="2091026"/>
            <a:ext cx="3600000" cy="540000"/>
          </a:xfrm>
        </p:spPr>
        <p:txBody>
          <a:bodyPr>
            <a:noAutofit/>
          </a:bodyPr>
          <a:lstStyle>
            <a:lvl1pPr marL="6350" indent="0">
              <a:buNone/>
              <a:defRPr sz="2000">
                <a:solidFill>
                  <a:srgbClr val="C5B59A"/>
                </a:solidFill>
              </a:defRPr>
            </a:lvl1pPr>
            <a:lvl5pPr marL="1949400" indent="0">
              <a:buNone/>
              <a:defRPr/>
            </a:lvl5pPr>
          </a:lstStyle>
          <a:p>
            <a:pPr lvl="0"/>
            <a:r>
              <a:rPr lang="de-DE"/>
              <a:t>Titel: Schriftart Calibri 20 </a:t>
            </a:r>
            <a:r>
              <a:rPr lang="de-DE" err="1"/>
              <a:t>pt</a:t>
            </a:r>
            <a:r>
              <a:rPr lang="de-DE"/>
              <a:t> / Farbe boncrop solid </a:t>
            </a:r>
            <a:r>
              <a:rPr lang="de-DE" err="1"/>
              <a:t>soil</a:t>
            </a:r>
            <a:endParaRPr lang="de-DE"/>
          </a:p>
        </p:txBody>
      </p:sp>
      <p:sp>
        <p:nvSpPr>
          <p:cNvPr id="4" name="Textplatzhalter 2">
            <a:extLst>
              <a:ext uri="{FF2B5EF4-FFF2-40B4-BE49-F238E27FC236}">
                <a16:creationId xmlns:a16="http://schemas.microsoft.com/office/drawing/2014/main" id="{1E62AA2C-0DA6-4549-50AB-81CA481119F6}"/>
              </a:ext>
            </a:extLst>
          </p:cNvPr>
          <p:cNvSpPr>
            <a:spLocks noGrp="1"/>
          </p:cNvSpPr>
          <p:nvPr>
            <p:ph idx="12"/>
          </p:nvPr>
        </p:nvSpPr>
        <p:spPr>
          <a:xfrm>
            <a:off x="7517469" y="2842953"/>
            <a:ext cx="3600000" cy="2520000"/>
          </a:xfrm>
          <a:prstGeom prst="rect">
            <a:avLst/>
          </a:prstGeom>
        </p:spPr>
        <p:txBody>
          <a:bodyPr vert="horz" lIns="91440" tIns="45720" rIns="91440" bIns="45720" rtlCol="0">
            <a:normAutofit/>
          </a:bodyPr>
          <a:lstStyle/>
          <a:p>
            <a:pPr lvl="0"/>
            <a:r>
              <a:rPr lang="de-DE"/>
              <a:t>Aufzählung Schriftart Calibri 14 </a:t>
            </a:r>
            <a:r>
              <a:rPr lang="de-DE" err="1"/>
              <a:t>pt</a:t>
            </a:r>
            <a:endParaRPr lang="de-DE"/>
          </a:p>
        </p:txBody>
      </p:sp>
      <p:sp>
        <p:nvSpPr>
          <p:cNvPr id="7" name="Textplatzhalter 14">
            <a:extLst>
              <a:ext uri="{FF2B5EF4-FFF2-40B4-BE49-F238E27FC236}">
                <a16:creationId xmlns:a16="http://schemas.microsoft.com/office/drawing/2014/main" id="{C69B24EF-52EF-C8C7-CF07-A4117E270658}"/>
              </a:ext>
            </a:extLst>
          </p:cNvPr>
          <p:cNvSpPr>
            <a:spLocks noGrp="1"/>
          </p:cNvSpPr>
          <p:nvPr>
            <p:ph type="body" sz="quarter" idx="13" hasCustomPrompt="1"/>
          </p:nvPr>
        </p:nvSpPr>
        <p:spPr>
          <a:xfrm>
            <a:off x="3429642" y="2127853"/>
            <a:ext cx="3600000" cy="540000"/>
          </a:xfrm>
        </p:spPr>
        <p:txBody>
          <a:bodyPr>
            <a:noAutofit/>
          </a:bodyPr>
          <a:lstStyle>
            <a:lvl1pPr marL="6350" indent="0">
              <a:buNone/>
              <a:defRPr sz="2000">
                <a:solidFill>
                  <a:srgbClr val="C5B59A"/>
                </a:solidFill>
              </a:defRPr>
            </a:lvl1pPr>
            <a:lvl5pPr marL="1949400" indent="0">
              <a:buNone/>
              <a:defRPr/>
            </a:lvl5pPr>
          </a:lstStyle>
          <a:p>
            <a:pPr lvl="0"/>
            <a:r>
              <a:rPr lang="de-DE"/>
              <a:t>Titel: Schriftart Calibri 20 </a:t>
            </a:r>
            <a:r>
              <a:rPr lang="de-DE" err="1"/>
              <a:t>pt</a:t>
            </a:r>
            <a:r>
              <a:rPr lang="de-DE"/>
              <a:t> / Farbe boncrop solid </a:t>
            </a:r>
            <a:r>
              <a:rPr lang="de-DE" err="1"/>
              <a:t>soil</a:t>
            </a:r>
            <a:endParaRPr lang="de-DE"/>
          </a:p>
        </p:txBody>
      </p:sp>
      <p:sp>
        <p:nvSpPr>
          <p:cNvPr id="8" name="Textplatzhalter 2">
            <a:extLst>
              <a:ext uri="{FF2B5EF4-FFF2-40B4-BE49-F238E27FC236}">
                <a16:creationId xmlns:a16="http://schemas.microsoft.com/office/drawing/2014/main" id="{162F749F-5A42-786F-AA02-AA9EEAAC525E}"/>
              </a:ext>
            </a:extLst>
          </p:cNvPr>
          <p:cNvSpPr>
            <a:spLocks noGrp="1"/>
          </p:cNvSpPr>
          <p:nvPr>
            <p:ph idx="14"/>
          </p:nvPr>
        </p:nvSpPr>
        <p:spPr>
          <a:xfrm>
            <a:off x="3429642" y="2842953"/>
            <a:ext cx="3600000" cy="2520000"/>
          </a:xfrm>
          <a:prstGeom prst="rect">
            <a:avLst/>
          </a:prstGeom>
        </p:spPr>
        <p:txBody>
          <a:bodyPr vert="horz" lIns="91440" tIns="45720" rIns="91440" bIns="45720" rtlCol="0">
            <a:normAutofit/>
          </a:bodyPr>
          <a:lstStyle/>
          <a:p>
            <a:pPr lvl="0"/>
            <a:r>
              <a:rPr lang="de-DE"/>
              <a:t>Aufzählung Schriftart Calibri 14 </a:t>
            </a:r>
            <a:r>
              <a:rPr lang="de-DE" err="1"/>
              <a:t>pt</a:t>
            </a:r>
            <a:endParaRPr lang="de-DE"/>
          </a:p>
        </p:txBody>
      </p:sp>
      <p:sp>
        <p:nvSpPr>
          <p:cNvPr id="11" name="Titel 1">
            <a:extLst>
              <a:ext uri="{FF2B5EF4-FFF2-40B4-BE49-F238E27FC236}">
                <a16:creationId xmlns:a16="http://schemas.microsoft.com/office/drawing/2014/main" id="{167089FE-E6EB-CA88-3044-0BE7FAD21EA1}"/>
              </a:ext>
            </a:extLst>
          </p:cNvPr>
          <p:cNvSpPr>
            <a:spLocks noGrp="1"/>
          </p:cNvSpPr>
          <p:nvPr>
            <p:ph type="title" hasCustomPrompt="1"/>
          </p:nvPr>
        </p:nvSpPr>
        <p:spPr>
          <a:xfrm>
            <a:off x="900000" y="1080000"/>
            <a:ext cx="7920000" cy="577849"/>
          </a:xfrm>
          <a:prstGeom prst="rect">
            <a:avLst/>
          </a:prstGeom>
        </p:spPr>
        <p:txBody>
          <a:bodyPr/>
          <a:lstStyle/>
          <a:p>
            <a:r>
              <a:rPr lang="de-DE"/>
              <a:t>Headline: Schriftart Calibri 20 </a:t>
            </a:r>
            <a:r>
              <a:rPr lang="de-DE" err="1"/>
              <a:t>pt</a:t>
            </a:r>
            <a:r>
              <a:rPr lang="de-DE"/>
              <a:t> / Farbe </a:t>
            </a:r>
            <a:r>
              <a:rPr lang="de-DE" err="1"/>
              <a:t>boncrop</a:t>
            </a:r>
            <a:r>
              <a:rPr lang="de-DE"/>
              <a:t> </a:t>
            </a:r>
            <a:r>
              <a:rPr lang="de-DE" err="1"/>
              <a:t>brand</a:t>
            </a:r>
            <a:r>
              <a:rPr lang="de-DE"/>
              <a:t> </a:t>
            </a:r>
            <a:r>
              <a:rPr lang="de-DE" err="1"/>
              <a:t>blue</a:t>
            </a:r>
            <a:endParaRPr lang="de-DE"/>
          </a:p>
        </p:txBody>
      </p:sp>
    </p:spTree>
    <p:extLst>
      <p:ext uri="{BB962C8B-B14F-4D97-AF65-F5344CB8AC3E}">
        <p14:creationId xmlns:p14="http://schemas.microsoft.com/office/powerpoint/2010/main" val="4320947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Die Alge Infos">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A2545A6D-48B1-8FD5-C378-00E87F2A782C}"/>
              </a:ext>
            </a:extLst>
          </p:cNvPr>
          <p:cNvSpPr txBox="1"/>
          <p:nvPr userDrawn="1"/>
        </p:nvSpPr>
        <p:spPr>
          <a:xfrm>
            <a:off x="5207000" y="1202294"/>
            <a:ext cx="4476750" cy="707886"/>
          </a:xfrm>
          <a:prstGeom prst="rect">
            <a:avLst/>
          </a:prstGeom>
          <a:noFill/>
        </p:spPr>
        <p:txBody>
          <a:bodyPr wrap="square" rtlCol="0">
            <a:spAutoFit/>
          </a:bodyPr>
          <a:lstStyle/>
          <a:p>
            <a:r>
              <a:rPr lang="de-DE" sz="2000" i="1" dirty="0" err="1">
                <a:solidFill>
                  <a:srgbClr val="005E8D"/>
                </a:solidFill>
                <a:effectLst/>
                <a:latin typeface="+mn-lt"/>
              </a:rPr>
              <a:t>Ascophyllum</a:t>
            </a:r>
            <a:r>
              <a:rPr lang="de-DE" sz="2000" i="1" dirty="0">
                <a:solidFill>
                  <a:srgbClr val="005E8D"/>
                </a:solidFill>
                <a:effectLst/>
                <a:latin typeface="+mn-lt"/>
              </a:rPr>
              <a:t> </a:t>
            </a:r>
            <a:r>
              <a:rPr lang="de-DE" sz="2000" i="1" dirty="0" err="1">
                <a:solidFill>
                  <a:srgbClr val="005E8D"/>
                </a:solidFill>
                <a:effectLst/>
                <a:latin typeface="+mn-lt"/>
              </a:rPr>
              <a:t>nodosum</a:t>
            </a:r>
            <a:r>
              <a:rPr lang="de-DE" sz="2000" i="1" dirty="0">
                <a:solidFill>
                  <a:srgbClr val="005E8D"/>
                </a:solidFill>
                <a:effectLst/>
                <a:latin typeface="+mn-lt"/>
              </a:rPr>
              <a:t> </a:t>
            </a:r>
            <a:r>
              <a:rPr lang="de-DE" sz="2000" dirty="0">
                <a:solidFill>
                  <a:srgbClr val="005E8D"/>
                </a:solidFill>
                <a:effectLst/>
                <a:latin typeface="+mn-lt"/>
              </a:rPr>
              <a:t>liefert </a:t>
            </a:r>
            <a:br>
              <a:rPr lang="de-DE" sz="2000" dirty="0">
                <a:solidFill>
                  <a:srgbClr val="005E8D"/>
                </a:solidFill>
                <a:effectLst/>
                <a:latin typeface="+mn-lt"/>
              </a:rPr>
            </a:br>
            <a:r>
              <a:rPr lang="de-DE" sz="2000" dirty="0">
                <a:solidFill>
                  <a:srgbClr val="005E8D"/>
                </a:solidFill>
                <a:effectLst/>
                <a:latin typeface="+mn-lt"/>
              </a:rPr>
              <a:t>für </a:t>
            </a:r>
            <a:r>
              <a:rPr lang="de-DE" sz="2000" dirty="0" err="1">
                <a:solidFill>
                  <a:srgbClr val="005E8D"/>
                </a:solidFill>
                <a:effectLst/>
                <a:latin typeface="+mn-lt"/>
              </a:rPr>
              <a:t>boncrop</a:t>
            </a:r>
            <a:r>
              <a:rPr lang="de-DE" sz="2000" dirty="0">
                <a:solidFill>
                  <a:srgbClr val="005E8D"/>
                </a:solidFill>
                <a:effectLst/>
                <a:latin typeface="+mn-lt"/>
              </a:rPr>
              <a:t> Substanzen, die</a:t>
            </a:r>
            <a:endParaRPr lang="de-DE" sz="2000" dirty="0">
              <a:solidFill>
                <a:srgbClr val="005E8D"/>
              </a:solidFill>
              <a:latin typeface="+mn-lt"/>
            </a:endParaRPr>
          </a:p>
        </p:txBody>
      </p:sp>
      <p:grpSp>
        <p:nvGrpSpPr>
          <p:cNvPr id="3" name="Gruppieren 2">
            <a:extLst>
              <a:ext uri="{FF2B5EF4-FFF2-40B4-BE49-F238E27FC236}">
                <a16:creationId xmlns:a16="http://schemas.microsoft.com/office/drawing/2014/main" id="{265B4833-334B-A231-DEB4-B05A0D18B382}"/>
              </a:ext>
            </a:extLst>
          </p:cNvPr>
          <p:cNvGrpSpPr/>
          <p:nvPr userDrawn="1"/>
        </p:nvGrpSpPr>
        <p:grpSpPr>
          <a:xfrm>
            <a:off x="5329780" y="1910181"/>
            <a:ext cx="1440000" cy="772"/>
            <a:chOff x="5254081" y="1393354"/>
            <a:chExt cx="4170697" cy="772"/>
          </a:xfrm>
        </p:grpSpPr>
        <p:cxnSp>
          <p:nvCxnSpPr>
            <p:cNvPr id="4" name="Gerade Verbindung 3">
              <a:extLst>
                <a:ext uri="{FF2B5EF4-FFF2-40B4-BE49-F238E27FC236}">
                  <a16:creationId xmlns:a16="http://schemas.microsoft.com/office/drawing/2014/main" id="{8CE1F946-0ED2-E442-E01A-3FAEAFF95CB8}"/>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5" name="Gerade Verbindung 4">
              <a:extLst>
                <a:ext uri="{FF2B5EF4-FFF2-40B4-BE49-F238E27FC236}">
                  <a16:creationId xmlns:a16="http://schemas.microsoft.com/office/drawing/2014/main" id="{5BD454EA-98A7-49D7-70CE-C43C19EE3629}"/>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6" name="Gerade Verbindung 5">
              <a:extLst>
                <a:ext uri="{FF2B5EF4-FFF2-40B4-BE49-F238E27FC236}">
                  <a16:creationId xmlns:a16="http://schemas.microsoft.com/office/drawing/2014/main" id="{979CD194-68F3-783C-D0FD-544C102E9DC9}"/>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7" name="Textfeld 6">
            <a:extLst>
              <a:ext uri="{FF2B5EF4-FFF2-40B4-BE49-F238E27FC236}">
                <a16:creationId xmlns:a16="http://schemas.microsoft.com/office/drawing/2014/main" id="{992EB47C-A6A5-1E3B-2F88-1148009903DF}"/>
              </a:ext>
            </a:extLst>
          </p:cNvPr>
          <p:cNvSpPr txBox="1"/>
          <p:nvPr userDrawn="1"/>
        </p:nvSpPr>
        <p:spPr>
          <a:xfrm>
            <a:off x="5207000" y="2176145"/>
            <a:ext cx="3009898" cy="2494529"/>
          </a:xfrm>
          <a:prstGeom prst="rect">
            <a:avLst/>
          </a:prstGeom>
          <a:noFill/>
        </p:spPr>
        <p:txBody>
          <a:bodyPr wrap="square">
            <a:spAutoFit/>
          </a:bodyPr>
          <a:lstStyle/>
          <a:p>
            <a:pPr marL="133350" indent="-133350" algn="just">
              <a:lnSpc>
                <a:spcPct val="100000"/>
              </a:lnSpc>
              <a:spcBef>
                <a:spcPts val="300"/>
              </a:spcBef>
              <a:spcAft>
                <a:spcPts val="300"/>
              </a:spcAft>
              <a:buSzPct val="100000"/>
              <a:buFontTx/>
              <a:buBlip>
                <a:blip>
                  <a:extLst>
                    <a:ext uri="{96DAC541-7B7A-43D3-8B79-37D633B846F1}">
                      <asvg:svgBlip xmlns:asvg="http://schemas.microsoft.com/office/drawing/2016/SVG/main" r:embed="rId2"/>
                    </a:ext>
                  </a:extLst>
                </a:blip>
              </a:buBlip>
              <a:tabLst/>
            </a:pPr>
            <a:r>
              <a:rPr lang="de-DE" sz="1400" dirty="0">
                <a:solidFill>
                  <a:srgbClr val="191919"/>
                </a:solidFill>
                <a:effectLst/>
                <a:latin typeface="+mn-lt"/>
              </a:rPr>
              <a:t>das Wasserhaltevermögen der Pflanzen verbessern,</a:t>
            </a:r>
          </a:p>
          <a:p>
            <a:pPr marL="133350" indent="-133350" algn="just">
              <a:lnSpc>
                <a:spcPct val="100000"/>
              </a:lnSpc>
              <a:spcBef>
                <a:spcPts val="300"/>
              </a:spcBef>
              <a:spcAft>
                <a:spcPts val="300"/>
              </a:spcAft>
              <a:buSzPct val="100000"/>
              <a:buFontTx/>
              <a:buBlip>
                <a:blip>
                  <a:extLst>
                    <a:ext uri="{96DAC541-7B7A-43D3-8B79-37D633B846F1}">
                      <asvg:svgBlip xmlns:asvg="http://schemas.microsoft.com/office/drawing/2016/SVG/main" r:embed="rId2"/>
                    </a:ext>
                  </a:extLst>
                </a:blip>
              </a:buBlip>
              <a:tabLst/>
            </a:pPr>
            <a:r>
              <a:rPr lang="de-DE" sz="1400" dirty="0">
                <a:solidFill>
                  <a:srgbClr val="191919"/>
                </a:solidFill>
                <a:effectLst/>
                <a:latin typeface="+mn-lt"/>
              </a:rPr>
              <a:t>die </a:t>
            </a:r>
            <a:r>
              <a:rPr lang="de-DE" sz="1400" dirty="0" err="1">
                <a:solidFill>
                  <a:srgbClr val="191919"/>
                </a:solidFill>
                <a:effectLst/>
                <a:latin typeface="+mn-lt"/>
              </a:rPr>
              <a:t>Nährstoffverfügbarkeit</a:t>
            </a:r>
            <a:r>
              <a:rPr lang="de-DE" sz="1400" dirty="0">
                <a:solidFill>
                  <a:srgbClr val="191919"/>
                </a:solidFill>
                <a:effectLst/>
                <a:latin typeface="+mn-lt"/>
              </a:rPr>
              <a:t> für einen fruchtbaren Boden fördern,</a:t>
            </a:r>
          </a:p>
          <a:p>
            <a:pPr marL="133350" indent="-133350" algn="just">
              <a:lnSpc>
                <a:spcPct val="100000"/>
              </a:lnSpc>
              <a:spcBef>
                <a:spcPts val="300"/>
              </a:spcBef>
              <a:spcAft>
                <a:spcPts val="300"/>
              </a:spcAft>
              <a:buSzPct val="100000"/>
              <a:buFontTx/>
              <a:buBlip>
                <a:blip>
                  <a:extLst>
                    <a:ext uri="{96DAC541-7B7A-43D3-8B79-37D633B846F1}">
                      <asvg:svgBlip xmlns:asvg="http://schemas.microsoft.com/office/drawing/2016/SVG/main" r:embed="rId2"/>
                    </a:ext>
                  </a:extLst>
                </a:blip>
              </a:buBlip>
              <a:tabLst/>
            </a:pPr>
            <a:r>
              <a:rPr lang="de-DE" sz="1400" dirty="0">
                <a:solidFill>
                  <a:srgbClr val="191919"/>
                </a:solidFill>
                <a:effectLst/>
                <a:latin typeface="+mn-lt"/>
              </a:rPr>
              <a:t>Pflanzen vor Stressfaktoren schützen und den Stoffwechsel aufrecht-erhalten</a:t>
            </a:r>
          </a:p>
          <a:p>
            <a:pPr marL="133350" indent="-133350" algn="just">
              <a:lnSpc>
                <a:spcPct val="100000"/>
              </a:lnSpc>
              <a:spcBef>
                <a:spcPts val="300"/>
              </a:spcBef>
              <a:spcAft>
                <a:spcPts val="300"/>
              </a:spcAft>
              <a:buSzPct val="100000"/>
              <a:buFontTx/>
              <a:buBlip>
                <a:blip>
                  <a:extLst>
                    <a:ext uri="{96DAC541-7B7A-43D3-8B79-37D633B846F1}">
                      <asvg:svgBlip xmlns:asvg="http://schemas.microsoft.com/office/drawing/2016/SVG/main" r:embed="rId2"/>
                    </a:ext>
                  </a:extLst>
                </a:blip>
              </a:buBlip>
              <a:tabLst/>
            </a:pPr>
            <a:r>
              <a:rPr lang="de-DE" sz="1400" dirty="0">
                <a:solidFill>
                  <a:srgbClr val="191919"/>
                </a:solidFill>
                <a:effectLst/>
                <a:latin typeface="+mn-lt"/>
              </a:rPr>
              <a:t>und somit das Wachstum und die Pflanzenentwicklung fördern.</a:t>
            </a:r>
            <a:endParaRPr lang="de-DE" sz="1400" dirty="0">
              <a:solidFill>
                <a:srgbClr val="191919"/>
              </a:solidFill>
              <a:effectLst/>
              <a:latin typeface="Helvetica" pitchFamily="2" charset="0"/>
            </a:endParaRPr>
          </a:p>
          <a:p>
            <a:pPr marL="0" indent="0" algn="just">
              <a:lnSpc>
                <a:spcPct val="90000"/>
              </a:lnSpc>
              <a:buFontTx/>
              <a:buNone/>
            </a:pPr>
            <a:endParaRPr lang="de-DE" sz="1400" dirty="0">
              <a:solidFill>
                <a:srgbClr val="1A171B"/>
              </a:solidFill>
              <a:effectLst/>
              <a:latin typeface="+mn-lt"/>
            </a:endParaRPr>
          </a:p>
        </p:txBody>
      </p:sp>
      <p:pic>
        <p:nvPicPr>
          <p:cNvPr id="8" name="Grafik 7">
            <a:extLst>
              <a:ext uri="{FF2B5EF4-FFF2-40B4-BE49-F238E27FC236}">
                <a16:creationId xmlns:a16="http://schemas.microsoft.com/office/drawing/2014/main" id="{409AF658-3C2A-386A-8DF0-A3E8FF434F34}"/>
              </a:ext>
            </a:extLst>
          </p:cNvPr>
          <p:cNvPicPr>
            <a:picLocks noChangeAspect="1"/>
          </p:cNvPicPr>
          <p:nvPr userDrawn="1"/>
        </p:nvPicPr>
        <p:blipFill>
          <a:blip r:embed="rId3"/>
          <a:stretch>
            <a:fillRect/>
          </a:stretch>
        </p:blipFill>
        <p:spPr>
          <a:xfrm>
            <a:off x="8909889" y="2287033"/>
            <a:ext cx="2774768" cy="3868215"/>
          </a:xfrm>
          <a:prstGeom prst="rect">
            <a:avLst/>
          </a:prstGeom>
        </p:spPr>
      </p:pic>
      <p:sp>
        <p:nvSpPr>
          <p:cNvPr id="9" name="Textfeld 8">
            <a:extLst>
              <a:ext uri="{FF2B5EF4-FFF2-40B4-BE49-F238E27FC236}">
                <a16:creationId xmlns:a16="http://schemas.microsoft.com/office/drawing/2014/main" id="{93567A3F-3503-4589-7213-AF7D20EB131F}"/>
              </a:ext>
            </a:extLst>
          </p:cNvPr>
          <p:cNvSpPr txBox="1"/>
          <p:nvPr userDrawn="1"/>
        </p:nvSpPr>
        <p:spPr>
          <a:xfrm>
            <a:off x="853030" y="1179387"/>
            <a:ext cx="3763420" cy="707886"/>
          </a:xfrm>
          <a:prstGeom prst="rect">
            <a:avLst/>
          </a:prstGeom>
          <a:noFill/>
        </p:spPr>
        <p:txBody>
          <a:bodyPr wrap="square" rtlCol="0">
            <a:spAutoFit/>
          </a:bodyPr>
          <a:lstStyle/>
          <a:p>
            <a:r>
              <a:rPr lang="de-DE" sz="2000" dirty="0">
                <a:solidFill>
                  <a:srgbClr val="005E8D"/>
                </a:solidFill>
                <a:effectLst/>
                <a:latin typeface="+mn-lt"/>
              </a:rPr>
              <a:t>Das „knotige Schlauchblatt“, die </a:t>
            </a:r>
          </a:p>
          <a:p>
            <a:r>
              <a:rPr lang="de-DE" sz="2000" dirty="0">
                <a:solidFill>
                  <a:srgbClr val="005E8D"/>
                </a:solidFill>
                <a:effectLst/>
                <a:latin typeface="+mn-lt"/>
              </a:rPr>
              <a:t>Braunalge </a:t>
            </a:r>
            <a:r>
              <a:rPr lang="de-DE" sz="2000" i="1" dirty="0" err="1">
                <a:solidFill>
                  <a:srgbClr val="005E8D"/>
                </a:solidFill>
                <a:effectLst/>
                <a:latin typeface="+mn-lt"/>
              </a:rPr>
              <a:t>Ascophyllum</a:t>
            </a:r>
            <a:r>
              <a:rPr lang="de-DE" sz="2000" i="1" dirty="0">
                <a:solidFill>
                  <a:srgbClr val="005E8D"/>
                </a:solidFill>
                <a:effectLst/>
                <a:latin typeface="+mn-lt"/>
              </a:rPr>
              <a:t> </a:t>
            </a:r>
            <a:r>
              <a:rPr lang="de-DE" sz="2000" i="1" dirty="0" err="1">
                <a:solidFill>
                  <a:srgbClr val="005E8D"/>
                </a:solidFill>
                <a:effectLst/>
                <a:latin typeface="+mn-lt"/>
              </a:rPr>
              <a:t>nodosum</a:t>
            </a:r>
            <a:endParaRPr lang="de-DE" sz="2000" i="1" dirty="0">
              <a:solidFill>
                <a:srgbClr val="005E8D"/>
              </a:solidFill>
              <a:effectLst/>
              <a:latin typeface="+mn-lt"/>
            </a:endParaRPr>
          </a:p>
        </p:txBody>
      </p:sp>
      <p:grpSp>
        <p:nvGrpSpPr>
          <p:cNvPr id="10" name="Gruppieren 9">
            <a:extLst>
              <a:ext uri="{FF2B5EF4-FFF2-40B4-BE49-F238E27FC236}">
                <a16:creationId xmlns:a16="http://schemas.microsoft.com/office/drawing/2014/main" id="{BED1A559-70C1-14FF-0668-8F5CD2DAF0F8}"/>
              </a:ext>
            </a:extLst>
          </p:cNvPr>
          <p:cNvGrpSpPr/>
          <p:nvPr userDrawn="1"/>
        </p:nvGrpSpPr>
        <p:grpSpPr>
          <a:xfrm>
            <a:off x="969460" y="1878430"/>
            <a:ext cx="1440000" cy="772"/>
            <a:chOff x="5254081" y="1393354"/>
            <a:chExt cx="4170697" cy="772"/>
          </a:xfrm>
        </p:grpSpPr>
        <p:cxnSp>
          <p:nvCxnSpPr>
            <p:cNvPr id="11" name="Gerade Verbindung 10">
              <a:extLst>
                <a:ext uri="{FF2B5EF4-FFF2-40B4-BE49-F238E27FC236}">
                  <a16:creationId xmlns:a16="http://schemas.microsoft.com/office/drawing/2014/main" id="{526C71F1-EA1E-C99D-A9E3-FEFF98A51ABC}"/>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D84D98EC-1EC0-5FBD-E9F0-3F1D88617920}"/>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5EA96239-13C8-EF81-B440-2089C3B0C380}"/>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15" name="Textfeld 14">
            <a:extLst>
              <a:ext uri="{FF2B5EF4-FFF2-40B4-BE49-F238E27FC236}">
                <a16:creationId xmlns:a16="http://schemas.microsoft.com/office/drawing/2014/main" id="{2A4FD9AC-AB0E-FE32-3E2E-21AE8D9F6912}"/>
              </a:ext>
            </a:extLst>
          </p:cNvPr>
          <p:cNvSpPr txBox="1"/>
          <p:nvPr userDrawn="1"/>
        </p:nvSpPr>
        <p:spPr>
          <a:xfrm>
            <a:off x="853030" y="2176145"/>
            <a:ext cx="3598320" cy="3754874"/>
          </a:xfrm>
          <a:prstGeom prst="rect">
            <a:avLst/>
          </a:prstGeom>
          <a:noFill/>
        </p:spPr>
        <p:txBody>
          <a:bodyPr wrap="square">
            <a:spAutoFit/>
          </a:bodyPr>
          <a:lstStyle/>
          <a:p>
            <a:pPr algn="just"/>
            <a:r>
              <a:rPr lang="de-DE" sz="1400" dirty="0">
                <a:solidFill>
                  <a:srgbClr val="191919"/>
                </a:solidFill>
                <a:effectLst/>
                <a:latin typeface="+mn-lt"/>
              </a:rPr>
              <a:t>Diese Algenart ist </a:t>
            </a:r>
            <a:r>
              <a:rPr lang="de-DE" sz="1400" dirty="0" err="1">
                <a:solidFill>
                  <a:srgbClr val="191919"/>
                </a:solidFill>
                <a:effectLst/>
                <a:latin typeface="+mn-lt"/>
              </a:rPr>
              <a:t>für</a:t>
            </a:r>
            <a:r>
              <a:rPr lang="de-DE" sz="1400" dirty="0">
                <a:solidFill>
                  <a:srgbClr val="191919"/>
                </a:solidFill>
                <a:effectLst/>
                <a:latin typeface="+mn-lt"/>
              </a:rPr>
              <a:t> SCHAUMANN und </a:t>
            </a:r>
            <a:r>
              <a:rPr lang="de-DE" sz="1400" dirty="0" err="1">
                <a:solidFill>
                  <a:srgbClr val="191919"/>
                </a:solidFill>
                <a:effectLst/>
                <a:latin typeface="+mn-lt"/>
              </a:rPr>
              <a:t>boncrop</a:t>
            </a:r>
            <a:r>
              <a:rPr lang="de-DE" sz="1400" dirty="0">
                <a:solidFill>
                  <a:srgbClr val="191919"/>
                </a:solidFill>
                <a:effectLst/>
                <a:latin typeface="+mn-lt"/>
              </a:rPr>
              <a:t> besonders interessant. Sie bildet den Ausgangsstoff </a:t>
            </a:r>
            <a:r>
              <a:rPr lang="de-DE" sz="1400" dirty="0" err="1">
                <a:solidFill>
                  <a:srgbClr val="191919"/>
                </a:solidFill>
                <a:effectLst/>
                <a:latin typeface="+mn-lt"/>
              </a:rPr>
              <a:t>für</a:t>
            </a:r>
            <a:r>
              <a:rPr lang="de-DE" sz="1400" dirty="0">
                <a:solidFill>
                  <a:srgbClr val="191919"/>
                </a:solidFill>
                <a:effectLst/>
                <a:latin typeface="+mn-lt"/>
              </a:rPr>
              <a:t> unsere </a:t>
            </a:r>
            <a:r>
              <a:rPr lang="de-DE" sz="1400" dirty="0" err="1">
                <a:solidFill>
                  <a:srgbClr val="191919"/>
                </a:solidFill>
                <a:effectLst/>
                <a:latin typeface="+mn-lt"/>
              </a:rPr>
              <a:t>boncrop</a:t>
            </a:r>
            <a:r>
              <a:rPr lang="de-DE" sz="1400" dirty="0">
                <a:solidFill>
                  <a:srgbClr val="191919"/>
                </a:solidFill>
                <a:effectLst/>
                <a:latin typeface="+mn-lt"/>
              </a:rPr>
              <a:t> Biostimulans-Produkte. Diese Alge ist eine große Kaltwasseralge bzw. Meeresalge, die nur im Nordatlantik wächst. Sie kommt an der </a:t>
            </a:r>
            <a:r>
              <a:rPr lang="de-DE" sz="1400" dirty="0" err="1">
                <a:solidFill>
                  <a:srgbClr val="191919"/>
                </a:solidFill>
                <a:effectLst/>
                <a:latin typeface="+mn-lt"/>
              </a:rPr>
              <a:t>Nordwestküste</a:t>
            </a:r>
            <a:r>
              <a:rPr lang="de-DE" sz="1400" dirty="0">
                <a:solidFill>
                  <a:srgbClr val="191919"/>
                </a:solidFill>
                <a:effectLst/>
                <a:latin typeface="+mn-lt"/>
              </a:rPr>
              <a:t> Europas (von Spitzbergen bis Portugal), somit auch an der Nord- und </a:t>
            </a:r>
            <a:r>
              <a:rPr lang="de-DE" sz="1400" dirty="0" err="1">
                <a:solidFill>
                  <a:srgbClr val="191919"/>
                </a:solidFill>
                <a:effectLst/>
                <a:latin typeface="+mn-lt"/>
              </a:rPr>
              <a:t>Ostseeküste</a:t>
            </a:r>
            <a:r>
              <a:rPr lang="de-DE" sz="1400" dirty="0">
                <a:solidFill>
                  <a:srgbClr val="191919"/>
                </a:solidFill>
                <a:effectLst/>
                <a:latin typeface="+mn-lt"/>
              </a:rPr>
              <a:t>, Ostgrönland und der Nord- </a:t>
            </a:r>
            <a:r>
              <a:rPr lang="de-DE" sz="1400" dirty="0" err="1">
                <a:solidFill>
                  <a:srgbClr val="191919"/>
                </a:solidFill>
                <a:effectLst/>
                <a:latin typeface="+mn-lt"/>
              </a:rPr>
              <a:t>ostküste</a:t>
            </a:r>
            <a:r>
              <a:rPr lang="de-DE" sz="1400" dirty="0">
                <a:solidFill>
                  <a:srgbClr val="191919"/>
                </a:solidFill>
                <a:effectLst/>
                <a:latin typeface="+mn-lt"/>
              </a:rPr>
              <a:t> Nordamerikas vor. </a:t>
            </a:r>
          </a:p>
          <a:p>
            <a:pPr algn="just"/>
            <a:r>
              <a:rPr lang="de-DE" sz="1400" dirty="0">
                <a:solidFill>
                  <a:srgbClr val="191919"/>
                </a:solidFill>
                <a:effectLst/>
                <a:latin typeface="+mn-lt"/>
              </a:rPr>
              <a:t>Diese Braunalgen-Art ist hauptsächlich an den </a:t>
            </a:r>
            <a:r>
              <a:rPr lang="de-DE" sz="1400" dirty="0" err="1">
                <a:solidFill>
                  <a:srgbClr val="191919"/>
                </a:solidFill>
                <a:effectLst/>
                <a:latin typeface="+mn-lt"/>
              </a:rPr>
              <a:t>geschützten</a:t>
            </a:r>
            <a:r>
              <a:rPr lang="de-DE" sz="1400" dirty="0">
                <a:solidFill>
                  <a:srgbClr val="191919"/>
                </a:solidFill>
                <a:effectLst/>
                <a:latin typeface="+mn-lt"/>
              </a:rPr>
              <a:t> </a:t>
            </a:r>
            <a:r>
              <a:rPr lang="de-DE" sz="1400" dirty="0" err="1">
                <a:solidFill>
                  <a:srgbClr val="191919"/>
                </a:solidFill>
                <a:effectLst/>
                <a:latin typeface="+mn-lt"/>
              </a:rPr>
              <a:t>Küsten-Standorten</a:t>
            </a:r>
            <a:r>
              <a:rPr lang="de-DE" sz="1400" dirty="0">
                <a:solidFill>
                  <a:srgbClr val="191919"/>
                </a:solidFill>
                <a:effectLst/>
                <a:latin typeface="+mn-lt"/>
              </a:rPr>
              <a:t> und mittleren Gezeitenzonen verbreitet. </a:t>
            </a:r>
            <a:r>
              <a:rPr lang="de-DE" sz="1400" dirty="0" err="1">
                <a:solidFill>
                  <a:srgbClr val="191919"/>
                </a:solidFill>
                <a:effectLst/>
                <a:latin typeface="+mn-lt"/>
              </a:rPr>
              <a:t>Knotentang</a:t>
            </a:r>
            <a:r>
              <a:rPr lang="de-DE" sz="1400" dirty="0">
                <a:solidFill>
                  <a:srgbClr val="191919"/>
                </a:solidFill>
                <a:effectLst/>
                <a:latin typeface="+mn-lt"/>
              </a:rPr>
              <a:t> siedelt mittels seines Haftorgans (</a:t>
            </a:r>
            <a:r>
              <a:rPr lang="de-DE" sz="1400" dirty="0" err="1">
                <a:solidFill>
                  <a:srgbClr val="191919"/>
                </a:solidFill>
                <a:effectLst/>
                <a:latin typeface="+mn-lt"/>
              </a:rPr>
              <a:t>Holdfast</a:t>
            </a:r>
            <a:r>
              <a:rPr lang="de-DE" sz="1400" dirty="0">
                <a:solidFill>
                  <a:srgbClr val="191919"/>
                </a:solidFill>
                <a:effectLst/>
                <a:latin typeface="+mn-lt"/>
              </a:rPr>
              <a:t>) auf Uferfelsen. An </a:t>
            </a:r>
            <a:r>
              <a:rPr lang="de-DE" sz="1400" dirty="0" err="1">
                <a:solidFill>
                  <a:srgbClr val="191919"/>
                </a:solidFill>
                <a:effectLst/>
                <a:latin typeface="+mn-lt"/>
              </a:rPr>
              <a:t>brandungsgeschützten</a:t>
            </a:r>
            <a:r>
              <a:rPr lang="de-DE" sz="1400" dirty="0">
                <a:solidFill>
                  <a:srgbClr val="191919"/>
                </a:solidFill>
                <a:effectLst/>
                <a:latin typeface="+mn-lt"/>
              </a:rPr>
              <a:t> Stellen bildet er oft dichte Bestände. Die Algen sind </a:t>
            </a:r>
            <a:r>
              <a:rPr lang="de-DE" sz="1400" dirty="0" err="1">
                <a:solidFill>
                  <a:srgbClr val="191919"/>
                </a:solidFill>
                <a:effectLst/>
                <a:latin typeface="+mn-lt"/>
              </a:rPr>
              <a:t>hellgrün</a:t>
            </a:r>
            <a:r>
              <a:rPr lang="de-DE" sz="1400" dirty="0">
                <a:solidFill>
                  <a:srgbClr val="191919"/>
                </a:solidFill>
                <a:effectLst/>
                <a:latin typeface="+mn-lt"/>
              </a:rPr>
              <a:t> bis </a:t>
            </a:r>
            <a:r>
              <a:rPr lang="de-DE" sz="1400" dirty="0" err="1">
                <a:solidFill>
                  <a:srgbClr val="191919"/>
                </a:solidFill>
                <a:effectLst/>
                <a:latin typeface="+mn-lt"/>
              </a:rPr>
              <a:t>olivgrünbräunlich</a:t>
            </a:r>
            <a:r>
              <a:rPr lang="de-DE" sz="1400" dirty="0">
                <a:solidFill>
                  <a:srgbClr val="191919"/>
                </a:solidFill>
                <a:effectLst/>
                <a:latin typeface="+mn-lt"/>
              </a:rPr>
              <a:t>.</a:t>
            </a:r>
          </a:p>
        </p:txBody>
      </p:sp>
    </p:spTree>
    <p:extLst>
      <p:ext uri="{BB962C8B-B14F-4D97-AF65-F5344CB8AC3E}">
        <p14:creationId xmlns:p14="http://schemas.microsoft.com/office/powerpoint/2010/main" val="37279900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5F2B3C7E-2012-1B29-BFC5-8468DACE4504}"/>
              </a:ext>
            </a:extLst>
          </p:cNvPr>
          <p:cNvSpPr txBox="1"/>
          <p:nvPr userDrawn="1"/>
        </p:nvSpPr>
        <p:spPr>
          <a:xfrm>
            <a:off x="1685414" y="2312356"/>
            <a:ext cx="4112136" cy="2631490"/>
          </a:xfrm>
          <a:prstGeom prst="rect">
            <a:avLst/>
          </a:prstGeom>
          <a:noFill/>
        </p:spPr>
        <p:txBody>
          <a:bodyPr wrap="square">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lang="de-DE" sz="1400" dirty="0">
                <a:solidFill>
                  <a:srgbClr val="4E965A"/>
                </a:solidFill>
                <a:effectLst/>
                <a:latin typeface="Helvetica" pitchFamily="2" charset="0"/>
              </a:rPr>
              <a:t>Warum Algen so wertvoll sind</a:t>
            </a:r>
            <a:endParaRPr lang="de-DE" sz="1400" dirty="0">
              <a:solidFill>
                <a:srgbClr val="4E965A"/>
              </a:solidFill>
              <a:effectLst/>
              <a:latin typeface="+mn-lt"/>
            </a:endParaRPr>
          </a:p>
          <a:p>
            <a:pPr algn="just">
              <a:spcBef>
                <a:spcPts val="200"/>
              </a:spcBef>
              <a:spcAft>
                <a:spcPts val="200"/>
              </a:spcAft>
            </a:pPr>
            <a:endParaRPr lang="de-DE" sz="1400" dirty="0">
              <a:solidFill>
                <a:srgbClr val="0FA63E"/>
              </a:solidFill>
              <a:effectLst/>
              <a:latin typeface="+mn-lt"/>
            </a:endParaRP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Mit ihrer Fähigkeit zur Photosynthese und damit der Bindung von Kohlenstoffdioxid (CO</a:t>
            </a:r>
            <a:r>
              <a:rPr lang="de-DE" sz="1400" baseline="-25000" dirty="0">
                <a:solidFill>
                  <a:srgbClr val="005E8D"/>
                </a:solidFill>
                <a:effectLst/>
                <a:latin typeface="+mn-lt"/>
              </a:rPr>
              <a:t>2</a:t>
            </a:r>
            <a:r>
              <a:rPr lang="de-DE" sz="1400" dirty="0">
                <a:solidFill>
                  <a:srgbClr val="005E8D"/>
                </a:solidFill>
                <a:effectLst/>
                <a:latin typeface="+mn-lt"/>
              </a:rPr>
              <a:t>) sowie der Produktion von Sauerstoff kann das Leben auf der Erde nicht auf Algen verzichten.</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Sie entziehen aus der Atmosphäre CO</a:t>
            </a:r>
            <a:r>
              <a:rPr lang="de-DE" sz="1400" baseline="-25000" dirty="0">
                <a:solidFill>
                  <a:srgbClr val="005E8D"/>
                </a:solidFill>
                <a:effectLst/>
                <a:latin typeface="+mn-lt"/>
              </a:rPr>
              <a:t>2 </a:t>
            </a:r>
            <a:r>
              <a:rPr lang="de-DE" sz="1400" dirty="0">
                <a:solidFill>
                  <a:srgbClr val="005E8D"/>
                </a:solidFill>
                <a:effectLst/>
                <a:latin typeface="+mn-lt"/>
              </a:rPr>
              <a:t>und binden es in organischer Materie.</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Einzellige Algen können schätzungsweise pro Jahr bis zu 50 Gigatonnen Kohlenstoff binden.</a:t>
            </a:r>
          </a:p>
        </p:txBody>
      </p:sp>
      <p:sp>
        <p:nvSpPr>
          <p:cNvPr id="9" name="Textfeld 8">
            <a:extLst>
              <a:ext uri="{FF2B5EF4-FFF2-40B4-BE49-F238E27FC236}">
                <a16:creationId xmlns:a16="http://schemas.microsoft.com/office/drawing/2014/main" id="{A3191B23-1893-8587-E97D-FB9C74DB24BE}"/>
              </a:ext>
            </a:extLst>
          </p:cNvPr>
          <p:cNvSpPr txBox="1"/>
          <p:nvPr userDrawn="1"/>
        </p:nvSpPr>
        <p:spPr>
          <a:xfrm>
            <a:off x="2292851" y="1425378"/>
            <a:ext cx="990602" cy="400110"/>
          </a:xfrm>
          <a:prstGeom prst="rect">
            <a:avLst/>
          </a:prstGeom>
          <a:noFill/>
        </p:spPr>
        <p:txBody>
          <a:bodyPr wrap="square" rtlCol="0">
            <a:spAutoFit/>
          </a:bodyPr>
          <a:lstStyle/>
          <a:p>
            <a:r>
              <a:rPr lang="de-DE" sz="2000" dirty="0">
                <a:solidFill>
                  <a:srgbClr val="005E8D"/>
                </a:solidFill>
              </a:rPr>
              <a:t>FAZIT</a:t>
            </a:r>
          </a:p>
        </p:txBody>
      </p:sp>
      <p:grpSp>
        <p:nvGrpSpPr>
          <p:cNvPr id="10" name="Gruppieren 9">
            <a:extLst>
              <a:ext uri="{FF2B5EF4-FFF2-40B4-BE49-F238E27FC236}">
                <a16:creationId xmlns:a16="http://schemas.microsoft.com/office/drawing/2014/main" id="{0E34564F-3FFE-B8D6-F80F-DF4D5480F38A}"/>
              </a:ext>
            </a:extLst>
          </p:cNvPr>
          <p:cNvGrpSpPr/>
          <p:nvPr userDrawn="1"/>
        </p:nvGrpSpPr>
        <p:grpSpPr>
          <a:xfrm rot="10800000">
            <a:off x="2419858" y="1825488"/>
            <a:ext cx="549458" cy="772"/>
            <a:chOff x="7770320" y="1393354"/>
            <a:chExt cx="1591402" cy="772"/>
          </a:xfrm>
        </p:grpSpPr>
        <p:cxnSp>
          <p:nvCxnSpPr>
            <p:cNvPr id="11" name="Gerade Verbindung 10">
              <a:extLst>
                <a:ext uri="{FF2B5EF4-FFF2-40B4-BE49-F238E27FC236}">
                  <a16:creationId xmlns:a16="http://schemas.microsoft.com/office/drawing/2014/main" id="{02A996CF-D9DB-A4C6-2297-0DE5D957F308}"/>
                </a:ext>
              </a:extLst>
            </p:cNvPr>
            <p:cNvCxnSpPr>
              <a:cxnSpLocks/>
            </p:cNvCxnSpPr>
            <p:nvPr userDrawn="1"/>
          </p:nvCxnSpPr>
          <p:spPr>
            <a:xfrm>
              <a:off x="7770320" y="1393354"/>
              <a:ext cx="29980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BC9BE848-249B-E908-9C19-B92E265B99C5}"/>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1978AA22-EA6D-A57A-7E6F-8AFDC3340327}"/>
                </a:ext>
              </a:extLst>
            </p:cNvPr>
            <p:cNvCxnSpPr>
              <a:cxnSpLocks/>
            </p:cNvCxnSpPr>
            <p:nvPr userDrawn="1"/>
          </p:nvCxnSpPr>
          <p:spPr>
            <a:xfrm>
              <a:off x="8699434" y="1394126"/>
              <a:ext cx="662288"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pic>
        <p:nvPicPr>
          <p:cNvPr id="14" name="Grafik 13">
            <a:extLst>
              <a:ext uri="{FF2B5EF4-FFF2-40B4-BE49-F238E27FC236}">
                <a16:creationId xmlns:a16="http://schemas.microsoft.com/office/drawing/2014/main" id="{71B60A3A-ACCA-7B20-0E2A-B5E500BA6F78}"/>
              </a:ext>
            </a:extLst>
          </p:cNvPr>
          <p:cNvPicPr>
            <a:picLocks noChangeAspect="1"/>
          </p:cNvPicPr>
          <p:nvPr userDrawn="1"/>
        </p:nvPicPr>
        <p:blipFill>
          <a:blip r:embed="rId3">
            <a:alphaModFix amt="80000"/>
          </a:blip>
          <a:stretch>
            <a:fillRect/>
          </a:stretch>
        </p:blipFill>
        <p:spPr>
          <a:xfrm>
            <a:off x="1672714" y="1319433"/>
            <a:ext cx="612000" cy="612000"/>
          </a:xfrm>
          <a:prstGeom prst="rect">
            <a:avLst/>
          </a:prstGeom>
        </p:spPr>
      </p:pic>
      <p:sp>
        <p:nvSpPr>
          <p:cNvPr id="15" name="Textfeld 14">
            <a:extLst>
              <a:ext uri="{FF2B5EF4-FFF2-40B4-BE49-F238E27FC236}">
                <a16:creationId xmlns:a16="http://schemas.microsoft.com/office/drawing/2014/main" id="{B32D1F20-29F8-F4D8-7EAB-73E63551FD29}"/>
              </a:ext>
            </a:extLst>
          </p:cNvPr>
          <p:cNvSpPr txBox="1"/>
          <p:nvPr userDrawn="1"/>
        </p:nvSpPr>
        <p:spPr>
          <a:xfrm>
            <a:off x="6970300" y="2839483"/>
            <a:ext cx="4027900" cy="2364750"/>
          </a:xfrm>
          <a:prstGeom prst="rect">
            <a:avLst/>
          </a:prstGeom>
          <a:noFill/>
        </p:spPr>
        <p:txBody>
          <a:bodyPr wrap="square">
            <a:spAutoFit/>
          </a:bodyPr>
          <a:lstStyle/>
          <a:p>
            <a:pPr marL="285750" indent="-285750" algn="just">
              <a:lnSpc>
                <a:spcPct val="100000"/>
              </a:lnSpc>
              <a:spcBef>
                <a:spcPts val="300"/>
              </a:spcBef>
              <a:spcAft>
                <a:spcPts val="600"/>
              </a:spcAft>
              <a:buSzPct val="160000"/>
              <a:buFontTx/>
              <a:buBlip>
                <a:blip r:embed="rId2"/>
              </a:buBlip>
            </a:pPr>
            <a:r>
              <a:rPr lang="de-DE" sz="1400" dirty="0">
                <a:solidFill>
                  <a:srgbClr val="005E8D"/>
                </a:solidFill>
                <a:effectLst/>
                <a:latin typeface="+mn-lt"/>
              </a:rPr>
              <a:t>Algen liefern u. a. wichtige Nährstoffe, z. B. Proteine, Mineralien (Calcium, Magnesium, Eisen), Vitamine und Omega-3-Fettsäuren.</a:t>
            </a:r>
          </a:p>
          <a:p>
            <a:pPr marL="285750" indent="-285750" algn="just">
              <a:lnSpc>
                <a:spcPct val="100000"/>
              </a:lnSpc>
              <a:spcBef>
                <a:spcPts val="300"/>
              </a:spcBef>
              <a:spcAft>
                <a:spcPts val="600"/>
              </a:spcAft>
              <a:buSzPct val="160000"/>
              <a:buFontTx/>
              <a:buBlip>
                <a:blip r:embed="rId2"/>
              </a:buBlip>
            </a:pPr>
            <a:r>
              <a:rPr lang="de-DE" sz="1400" dirty="0">
                <a:solidFill>
                  <a:srgbClr val="005E8D"/>
                </a:solidFill>
                <a:effectLst/>
                <a:latin typeface="+mn-lt"/>
              </a:rPr>
              <a:t>Das knotige Schlauchblatt, die Braunalge </a:t>
            </a:r>
            <a:r>
              <a:rPr lang="de-DE" sz="1400" dirty="0" err="1">
                <a:solidFill>
                  <a:srgbClr val="005E8D"/>
                </a:solidFill>
                <a:effectLst/>
                <a:latin typeface="+mn-lt"/>
              </a:rPr>
              <a:t>Ascophyllum</a:t>
            </a:r>
            <a:r>
              <a:rPr lang="de-DE" sz="1400" dirty="0">
                <a:solidFill>
                  <a:srgbClr val="005E8D"/>
                </a:solidFill>
                <a:effectLst/>
                <a:latin typeface="+mn-lt"/>
              </a:rPr>
              <a:t> </a:t>
            </a:r>
            <a:r>
              <a:rPr lang="de-DE" sz="1400" dirty="0" err="1">
                <a:solidFill>
                  <a:srgbClr val="005E8D"/>
                </a:solidFill>
                <a:effectLst/>
                <a:latin typeface="+mn-lt"/>
              </a:rPr>
              <a:t>nodosum</a:t>
            </a:r>
            <a:r>
              <a:rPr lang="de-DE" sz="1400" dirty="0">
                <a:solidFill>
                  <a:srgbClr val="005E8D"/>
                </a:solidFill>
                <a:effectLst/>
                <a:latin typeface="+mn-lt"/>
              </a:rPr>
              <a:t>, ist der Ausgangsstoff </a:t>
            </a:r>
            <a:r>
              <a:rPr lang="de-DE" sz="1400" dirty="0" err="1">
                <a:solidFill>
                  <a:srgbClr val="005E8D"/>
                </a:solidFill>
                <a:effectLst/>
                <a:latin typeface="+mn-lt"/>
              </a:rPr>
              <a:t>für</a:t>
            </a:r>
            <a:r>
              <a:rPr lang="de-DE" sz="1400" dirty="0">
                <a:solidFill>
                  <a:srgbClr val="005E8D"/>
                </a:solidFill>
                <a:effectLst/>
                <a:latin typeface="+mn-lt"/>
              </a:rPr>
              <a:t> </a:t>
            </a:r>
            <a:r>
              <a:rPr lang="de-DE" sz="1400" dirty="0" err="1">
                <a:solidFill>
                  <a:srgbClr val="005E8D"/>
                </a:solidFill>
                <a:effectLst/>
                <a:latin typeface="+mn-lt"/>
              </a:rPr>
              <a:t>boncrop</a:t>
            </a:r>
            <a:r>
              <a:rPr lang="de-DE" sz="1400" dirty="0">
                <a:solidFill>
                  <a:srgbClr val="005E8D"/>
                </a:solidFill>
                <a:effectLst/>
                <a:latin typeface="+mn-lt"/>
              </a:rPr>
              <a:t>.</a:t>
            </a:r>
          </a:p>
          <a:p>
            <a:pPr marL="285750" indent="-285750" algn="just">
              <a:lnSpc>
                <a:spcPct val="100000"/>
              </a:lnSpc>
              <a:spcBef>
                <a:spcPts val="300"/>
              </a:spcBef>
              <a:spcAft>
                <a:spcPts val="600"/>
              </a:spcAft>
              <a:buSzPct val="160000"/>
              <a:buFontTx/>
              <a:buBlip>
                <a:blip r:embed="rId2"/>
              </a:buBlip>
            </a:pPr>
            <a:r>
              <a:rPr lang="de-DE" sz="1400" dirty="0">
                <a:solidFill>
                  <a:srgbClr val="005E8D"/>
                </a:solidFill>
                <a:effectLst/>
                <a:latin typeface="+mn-lt"/>
              </a:rPr>
              <a:t>Die Braunalge liefert Substanzen, die das Wachstum und die Pflanzenentwicklung fördern.</a:t>
            </a:r>
          </a:p>
          <a:p>
            <a:pPr marL="0" indent="0" algn="just">
              <a:lnSpc>
                <a:spcPct val="100000"/>
              </a:lnSpc>
              <a:spcBef>
                <a:spcPts val="200"/>
              </a:spcBef>
              <a:spcAft>
                <a:spcPts val="200"/>
              </a:spcAft>
              <a:buSzPct val="160000"/>
              <a:buFontTx/>
              <a:buNone/>
            </a:pPr>
            <a:endParaRPr lang="de-DE" sz="1400" dirty="0">
              <a:solidFill>
                <a:srgbClr val="005E8D"/>
              </a:solidFill>
              <a:effectLst/>
              <a:latin typeface="+mn-lt"/>
            </a:endParaRPr>
          </a:p>
        </p:txBody>
      </p:sp>
    </p:spTree>
    <p:extLst>
      <p:ext uri="{BB962C8B-B14F-4D97-AF65-F5344CB8AC3E}">
        <p14:creationId xmlns:p14="http://schemas.microsoft.com/office/powerpoint/2010/main" val="2681151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sp>
        <p:nvSpPr>
          <p:cNvPr id="7" name="Textplatzhalter 14">
            <a:extLst>
              <a:ext uri="{FF2B5EF4-FFF2-40B4-BE49-F238E27FC236}">
                <a16:creationId xmlns:a16="http://schemas.microsoft.com/office/drawing/2014/main" id="{C69B24EF-52EF-C8C7-CF07-A4117E270658}"/>
              </a:ext>
            </a:extLst>
          </p:cNvPr>
          <p:cNvSpPr>
            <a:spLocks noGrp="1"/>
          </p:cNvSpPr>
          <p:nvPr>
            <p:ph type="body" sz="quarter" idx="13" hasCustomPrompt="1"/>
          </p:nvPr>
        </p:nvSpPr>
        <p:spPr>
          <a:xfrm>
            <a:off x="7192422" y="2127853"/>
            <a:ext cx="3600000" cy="540000"/>
          </a:xfrm>
        </p:spPr>
        <p:txBody>
          <a:bodyPr>
            <a:noAutofit/>
          </a:bodyPr>
          <a:lstStyle>
            <a:lvl1pPr marL="6350" indent="0">
              <a:buNone/>
              <a:defRPr sz="2000">
                <a:solidFill>
                  <a:srgbClr val="C5B59A"/>
                </a:solidFill>
              </a:defRPr>
            </a:lvl1pPr>
            <a:lvl5pPr marL="1949400" indent="0">
              <a:buNone/>
              <a:defRPr/>
            </a:lvl5pPr>
          </a:lstStyle>
          <a:p>
            <a:pPr lvl="0"/>
            <a:r>
              <a:rPr lang="de-DE"/>
              <a:t>Titel: Schriftart Calibri 20 </a:t>
            </a:r>
            <a:r>
              <a:rPr lang="de-DE" err="1"/>
              <a:t>pt</a:t>
            </a:r>
            <a:r>
              <a:rPr lang="de-DE"/>
              <a:t> / Farbe boncrop solid </a:t>
            </a:r>
            <a:r>
              <a:rPr lang="de-DE" err="1"/>
              <a:t>soil</a:t>
            </a:r>
            <a:endParaRPr lang="de-DE"/>
          </a:p>
        </p:txBody>
      </p:sp>
      <p:sp>
        <p:nvSpPr>
          <p:cNvPr id="8" name="Textplatzhalter 2">
            <a:extLst>
              <a:ext uri="{FF2B5EF4-FFF2-40B4-BE49-F238E27FC236}">
                <a16:creationId xmlns:a16="http://schemas.microsoft.com/office/drawing/2014/main" id="{162F749F-5A42-786F-AA02-AA9EEAAC525E}"/>
              </a:ext>
            </a:extLst>
          </p:cNvPr>
          <p:cNvSpPr>
            <a:spLocks noGrp="1"/>
          </p:cNvSpPr>
          <p:nvPr>
            <p:ph idx="14"/>
          </p:nvPr>
        </p:nvSpPr>
        <p:spPr>
          <a:xfrm>
            <a:off x="7192422" y="2842953"/>
            <a:ext cx="3600000" cy="2520000"/>
          </a:xfrm>
          <a:prstGeom prst="rect">
            <a:avLst/>
          </a:prstGeom>
        </p:spPr>
        <p:txBody>
          <a:bodyPr vert="horz" lIns="91440" tIns="45720" rIns="91440" bIns="45720" rtlCol="0">
            <a:normAutofit/>
          </a:bodyPr>
          <a:lstStyle/>
          <a:p>
            <a:pPr lvl="0"/>
            <a:r>
              <a:rPr lang="de-DE"/>
              <a:t>Aufzählung Schriftart Calibri 14 </a:t>
            </a:r>
            <a:r>
              <a:rPr lang="de-DE" err="1"/>
              <a:t>pt</a:t>
            </a:r>
            <a:endParaRPr lang="de-DE"/>
          </a:p>
        </p:txBody>
      </p:sp>
      <p:sp>
        <p:nvSpPr>
          <p:cNvPr id="6" name="Titel 1">
            <a:extLst>
              <a:ext uri="{FF2B5EF4-FFF2-40B4-BE49-F238E27FC236}">
                <a16:creationId xmlns:a16="http://schemas.microsoft.com/office/drawing/2014/main" id="{F2164924-FF67-FA37-0199-A96062E97B2A}"/>
              </a:ext>
            </a:extLst>
          </p:cNvPr>
          <p:cNvSpPr>
            <a:spLocks noGrp="1"/>
          </p:cNvSpPr>
          <p:nvPr>
            <p:ph type="title" hasCustomPrompt="1"/>
          </p:nvPr>
        </p:nvSpPr>
        <p:spPr>
          <a:xfrm>
            <a:off x="900000" y="1080000"/>
            <a:ext cx="7920000" cy="577849"/>
          </a:xfrm>
          <a:prstGeom prst="rect">
            <a:avLst/>
          </a:prstGeom>
        </p:spPr>
        <p:txBody>
          <a:bodyPr/>
          <a:lstStyle/>
          <a:p>
            <a:r>
              <a:rPr lang="de-DE"/>
              <a:t>Headline: Schriftart Calibri 20 </a:t>
            </a:r>
            <a:r>
              <a:rPr lang="de-DE" err="1"/>
              <a:t>pt</a:t>
            </a:r>
            <a:r>
              <a:rPr lang="de-DE"/>
              <a:t> / Farbe </a:t>
            </a:r>
            <a:r>
              <a:rPr lang="de-DE" err="1"/>
              <a:t>boncrop</a:t>
            </a:r>
            <a:r>
              <a:rPr lang="de-DE"/>
              <a:t> </a:t>
            </a:r>
            <a:r>
              <a:rPr lang="de-DE" err="1"/>
              <a:t>brand</a:t>
            </a:r>
            <a:r>
              <a:rPr lang="de-DE"/>
              <a:t> </a:t>
            </a:r>
            <a:r>
              <a:rPr lang="de-DE" err="1"/>
              <a:t>blue</a:t>
            </a:r>
            <a:endParaRPr lang="de-DE"/>
          </a:p>
        </p:txBody>
      </p:sp>
    </p:spTree>
    <p:extLst>
      <p:ext uri="{BB962C8B-B14F-4D97-AF65-F5344CB8AC3E}">
        <p14:creationId xmlns:p14="http://schemas.microsoft.com/office/powerpoint/2010/main" val="2689889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A1816DF-AEA1-C55F-9944-4151972342DB}"/>
              </a:ext>
            </a:extLst>
          </p:cNvPr>
          <p:cNvSpPr txBox="1"/>
          <p:nvPr userDrawn="1"/>
        </p:nvSpPr>
        <p:spPr>
          <a:xfrm>
            <a:off x="3802512" y="1620926"/>
            <a:ext cx="4235455" cy="1646605"/>
          </a:xfrm>
          <a:prstGeom prst="rect">
            <a:avLst/>
          </a:prstGeom>
          <a:noFill/>
        </p:spPr>
        <p:txBody>
          <a:bodyPr wrap="none" rtlCol="0">
            <a:spAutoFit/>
          </a:bodyPr>
          <a:lstStyle/>
          <a:p>
            <a:r>
              <a:rPr lang="de-DE" sz="2000" b="0">
                <a:solidFill>
                  <a:srgbClr val="B39C7F"/>
                </a:solidFill>
                <a:effectLst/>
                <a:latin typeface="+mn-lt"/>
              </a:rPr>
              <a:t>Vorteile des granulierten </a:t>
            </a:r>
            <a:r>
              <a:rPr lang="de-DE" sz="2000" b="0" err="1">
                <a:solidFill>
                  <a:srgbClr val="B39C7F"/>
                </a:solidFill>
                <a:effectLst/>
                <a:latin typeface="+mn-lt"/>
              </a:rPr>
              <a:t>boncrop</a:t>
            </a:r>
            <a:r>
              <a:rPr lang="de-DE" sz="2000" b="0">
                <a:solidFill>
                  <a:srgbClr val="B39C7F"/>
                </a:solidFill>
                <a:effectLst/>
                <a:latin typeface="+mn-lt"/>
              </a:rPr>
              <a:t> solid</a:t>
            </a:r>
            <a:br>
              <a:rPr lang="de-DE" b="0">
                <a:solidFill>
                  <a:srgbClr val="B39C7F"/>
                </a:solidFill>
                <a:effectLst/>
                <a:latin typeface="+mn-lt"/>
              </a:rPr>
            </a:br>
            <a:endParaRPr lang="de-DE" b="0">
              <a:solidFill>
                <a:srgbClr val="B39C7F"/>
              </a:solidFill>
              <a:effectLst/>
              <a:latin typeface="+mn-lt"/>
            </a:endParaRPr>
          </a:p>
          <a:p>
            <a:pPr marL="0" indent="-108000" algn="just">
              <a:lnSpc>
                <a:spcPct val="90000"/>
              </a:lnSpc>
              <a:buFontTx/>
              <a:buBlip>
                <a:blip>
                  <a:extLst>
                    <a:ext uri="{96DAC541-7B7A-43D3-8B79-37D633B846F1}">
                      <asvg:svgBlip xmlns:asvg="http://schemas.microsoft.com/office/drawing/2016/SVG/main" r:embed="rId2"/>
                    </a:ext>
                  </a:extLst>
                </a:blip>
              </a:buBlip>
            </a:pPr>
            <a:r>
              <a:rPr lang="de-DE" sz="1400" b="0">
                <a:solidFill>
                  <a:srgbClr val="1A171B"/>
                </a:solidFill>
                <a:effectLst/>
                <a:latin typeface="+mn-lt"/>
              </a:rPr>
              <a:t>Einfache Handhabung</a:t>
            </a:r>
            <a:br>
              <a:rPr lang="de-DE" sz="1400" b="0">
                <a:solidFill>
                  <a:srgbClr val="1A171B"/>
                </a:solidFill>
                <a:effectLst/>
                <a:latin typeface="+mn-lt"/>
              </a:rPr>
            </a:br>
            <a:endParaRPr lang="de-DE" sz="1400" b="0">
              <a:solidFill>
                <a:srgbClr val="1A171B"/>
              </a:solidFill>
              <a:effectLst/>
              <a:latin typeface="+mn-lt"/>
            </a:endParaRPr>
          </a:p>
          <a:p>
            <a:pPr marL="0" indent="-108000" algn="just">
              <a:lnSpc>
                <a:spcPct val="90000"/>
              </a:lnSpc>
              <a:buFontTx/>
              <a:buBlip>
                <a:blip>
                  <a:extLst>
                    <a:ext uri="{96DAC541-7B7A-43D3-8B79-37D633B846F1}">
                      <asvg:svgBlip xmlns:asvg="http://schemas.microsoft.com/office/drawing/2016/SVG/main" r:embed="rId2"/>
                    </a:ext>
                  </a:extLst>
                </a:blip>
              </a:buBlip>
            </a:pPr>
            <a:r>
              <a:rPr lang="de-DE" sz="1400" b="0">
                <a:solidFill>
                  <a:srgbClr val="1A171B"/>
                </a:solidFill>
                <a:effectLst/>
                <a:latin typeface="+mn-lt"/>
              </a:rPr>
              <a:t>Kaum Staubentwicklung</a:t>
            </a:r>
            <a:br>
              <a:rPr lang="de-DE" sz="1400" b="0">
                <a:solidFill>
                  <a:srgbClr val="1A171B"/>
                </a:solidFill>
                <a:effectLst/>
                <a:latin typeface="+mn-lt"/>
              </a:rPr>
            </a:br>
            <a:endParaRPr lang="de-DE" sz="1400" b="0">
              <a:solidFill>
                <a:srgbClr val="1A171B"/>
              </a:solidFill>
              <a:effectLst/>
              <a:latin typeface="+mn-lt"/>
            </a:endParaRPr>
          </a:p>
          <a:p>
            <a:pPr marL="0" indent="-108000" algn="just">
              <a:lnSpc>
                <a:spcPct val="90000"/>
              </a:lnSpc>
              <a:buFontTx/>
              <a:buBlip>
                <a:blip>
                  <a:extLst>
                    <a:ext uri="{96DAC541-7B7A-43D3-8B79-37D633B846F1}">
                      <asvg:svgBlip xmlns:asvg="http://schemas.microsoft.com/office/drawing/2016/SVG/main" r:embed="rId2"/>
                    </a:ext>
                  </a:extLst>
                </a:blip>
              </a:buBlip>
            </a:pPr>
            <a:r>
              <a:rPr lang="de-DE" sz="1400" b="0">
                <a:solidFill>
                  <a:srgbClr val="1A171B"/>
                </a:solidFill>
                <a:effectLst/>
                <a:latin typeface="+mn-lt"/>
              </a:rPr>
              <a:t>Leichte Dosierung</a:t>
            </a:r>
          </a:p>
        </p:txBody>
      </p:sp>
      <p:sp>
        <p:nvSpPr>
          <p:cNvPr id="6" name="Textfeld 5">
            <a:extLst>
              <a:ext uri="{FF2B5EF4-FFF2-40B4-BE49-F238E27FC236}">
                <a16:creationId xmlns:a16="http://schemas.microsoft.com/office/drawing/2014/main" id="{42B2CBD8-FA79-B9A8-A5B1-776C6C2B6B82}"/>
              </a:ext>
            </a:extLst>
          </p:cNvPr>
          <p:cNvSpPr txBox="1"/>
          <p:nvPr userDrawn="1"/>
        </p:nvSpPr>
        <p:spPr>
          <a:xfrm>
            <a:off x="3802512" y="3565205"/>
            <a:ext cx="4029414" cy="1972848"/>
          </a:xfrm>
          <a:prstGeom prst="rect">
            <a:avLst/>
          </a:prstGeom>
          <a:noFill/>
        </p:spPr>
        <p:txBody>
          <a:bodyPr wrap="square">
            <a:spAutoFit/>
          </a:bodyPr>
          <a:lstStyle/>
          <a:p>
            <a:r>
              <a:rPr lang="de-DE" sz="2000">
                <a:solidFill>
                  <a:srgbClr val="B39C7F"/>
                </a:solidFill>
                <a:effectLst/>
                <a:latin typeface="+mn-lt"/>
              </a:rPr>
              <a:t>Produkttechnische Informationen</a:t>
            </a:r>
          </a:p>
          <a:p>
            <a:endParaRPr lang="de-DE" sz="1400">
              <a:solidFill>
                <a:srgbClr val="1A171B"/>
              </a:solidFill>
              <a:effectLst/>
              <a:latin typeface="+mn-lt"/>
            </a:endParaRPr>
          </a:p>
          <a:p>
            <a:pPr marL="0" indent="-108000" algn="just">
              <a:lnSpc>
                <a:spcPct val="90000"/>
              </a:lnSpc>
              <a:buFontTx/>
              <a:buBlip>
                <a:blip>
                  <a:extLst>
                    <a:ext uri="{96DAC541-7B7A-43D3-8B79-37D633B846F1}">
                      <asvg:svgBlip xmlns:asvg="http://schemas.microsoft.com/office/drawing/2016/SVG/main" r:embed="rId2"/>
                    </a:ext>
                  </a:extLst>
                </a:blip>
              </a:buBlip>
            </a:pPr>
            <a:r>
              <a:rPr lang="de-DE" sz="1400">
                <a:solidFill>
                  <a:srgbClr val="1A171B"/>
                </a:solidFill>
                <a:effectLst/>
                <a:latin typeface="+mn-lt"/>
              </a:rPr>
              <a:t>Granulat</a:t>
            </a:r>
          </a:p>
          <a:p>
            <a:pPr marL="0" indent="-108000">
              <a:lnSpc>
                <a:spcPct val="90000"/>
              </a:lnSpc>
              <a:buFontTx/>
              <a:buBlip>
                <a:blip>
                  <a:extLst>
                    <a:ext uri="{96DAC541-7B7A-43D3-8B79-37D633B846F1}">
                      <asvg:svgBlip xmlns:asvg="http://schemas.microsoft.com/office/drawing/2016/SVG/main" r:embed="rId2"/>
                    </a:ext>
                  </a:extLst>
                </a:blip>
              </a:buBlip>
            </a:pPr>
            <a:endParaRPr lang="de-DE" sz="1400">
              <a:solidFill>
                <a:srgbClr val="1A171B"/>
              </a:solidFill>
              <a:effectLst/>
              <a:latin typeface="+mn-lt"/>
            </a:endParaRPr>
          </a:p>
          <a:p>
            <a:pPr marL="0" indent="-108000" algn="just">
              <a:lnSpc>
                <a:spcPct val="90000"/>
              </a:lnSpc>
              <a:buFontTx/>
              <a:buBlip>
                <a:blip>
                  <a:extLst>
                    <a:ext uri="{96DAC541-7B7A-43D3-8B79-37D633B846F1}">
                      <asvg:svgBlip xmlns:asvg="http://schemas.microsoft.com/office/drawing/2016/SVG/main" r:embed="rId2"/>
                    </a:ext>
                  </a:extLst>
                </a:blip>
              </a:buBlip>
            </a:pPr>
            <a:r>
              <a:rPr lang="de-DE" sz="1400">
                <a:solidFill>
                  <a:srgbClr val="1A171B"/>
                </a:solidFill>
                <a:effectLst/>
                <a:latin typeface="+mn-lt"/>
              </a:rPr>
              <a:t>1.000 kg Big Bag</a:t>
            </a:r>
          </a:p>
          <a:p>
            <a:pPr marL="0" indent="0">
              <a:lnSpc>
                <a:spcPct val="90000"/>
              </a:lnSpc>
              <a:buFontTx/>
              <a:buNone/>
            </a:pPr>
            <a:endParaRPr lang="de-DE" sz="1400">
              <a:solidFill>
                <a:srgbClr val="1A171B"/>
              </a:solidFill>
              <a:effectLst/>
              <a:latin typeface="+mn-lt"/>
            </a:endParaRPr>
          </a:p>
          <a:p>
            <a:pPr marL="0" indent="-108000" algn="just">
              <a:lnSpc>
                <a:spcPct val="90000"/>
              </a:lnSpc>
              <a:buFontTx/>
              <a:buBlip>
                <a:blip>
                  <a:extLst>
                    <a:ext uri="{96DAC541-7B7A-43D3-8B79-37D633B846F1}">
                      <asvg:svgBlip xmlns:asvg="http://schemas.microsoft.com/office/drawing/2016/SVG/main" r:embed="rId2"/>
                    </a:ext>
                  </a:extLst>
                </a:blip>
              </a:buBlip>
            </a:pPr>
            <a:r>
              <a:rPr lang="de-DE" sz="1400">
                <a:solidFill>
                  <a:srgbClr val="1A171B"/>
                </a:solidFill>
                <a:effectLst/>
                <a:latin typeface="+mn-lt"/>
              </a:rPr>
              <a:t>Aufwandsmenge: 125 kg/ha</a:t>
            </a:r>
          </a:p>
          <a:p>
            <a:pPr marL="0" indent="-108000">
              <a:lnSpc>
                <a:spcPct val="90000"/>
              </a:lnSpc>
              <a:buFontTx/>
              <a:buBlip>
                <a:blip>
                  <a:extLst>
                    <a:ext uri="{96DAC541-7B7A-43D3-8B79-37D633B846F1}">
                      <asvg:svgBlip xmlns:asvg="http://schemas.microsoft.com/office/drawing/2016/SVG/main" r:embed="rId2"/>
                    </a:ext>
                  </a:extLst>
                </a:blip>
              </a:buBlip>
            </a:pPr>
            <a:endParaRPr lang="de-DE" sz="1400">
              <a:solidFill>
                <a:srgbClr val="1A171B"/>
              </a:solidFill>
              <a:effectLst/>
              <a:latin typeface="+mn-lt"/>
            </a:endParaRPr>
          </a:p>
          <a:p>
            <a:pPr marL="0" indent="-108000" algn="just">
              <a:lnSpc>
                <a:spcPct val="90000"/>
              </a:lnSpc>
              <a:buFontTx/>
              <a:buBlip>
                <a:blip>
                  <a:extLst>
                    <a:ext uri="{96DAC541-7B7A-43D3-8B79-37D633B846F1}">
                      <asvg:svgBlip xmlns:asvg="http://schemas.microsoft.com/office/drawing/2016/SVG/main" r:embed="rId2"/>
                    </a:ext>
                  </a:extLst>
                </a:blip>
              </a:buBlip>
            </a:pPr>
            <a:r>
              <a:rPr lang="de-DE" sz="1400">
                <a:solidFill>
                  <a:srgbClr val="1A171B"/>
                </a:solidFill>
                <a:effectLst/>
                <a:latin typeface="+mn-lt"/>
              </a:rPr>
              <a:t>Termin: mit der Maisaussaat</a:t>
            </a:r>
          </a:p>
        </p:txBody>
      </p:sp>
      <p:pic>
        <p:nvPicPr>
          <p:cNvPr id="9" name="Grafik 8">
            <a:extLst>
              <a:ext uri="{FF2B5EF4-FFF2-40B4-BE49-F238E27FC236}">
                <a16:creationId xmlns:a16="http://schemas.microsoft.com/office/drawing/2014/main" id="{311914A6-FCFC-BA3C-DB68-E2108F55C42E}"/>
              </a:ext>
            </a:extLst>
          </p:cNvPr>
          <p:cNvPicPr>
            <a:picLocks noChangeAspect="1"/>
          </p:cNvPicPr>
          <p:nvPr userDrawn="1"/>
        </p:nvPicPr>
        <p:blipFill rotWithShape="1">
          <a:blip r:embed="rId3"/>
          <a:srcRect b="43925"/>
          <a:stretch/>
        </p:blipFill>
        <p:spPr>
          <a:xfrm rot="16200000">
            <a:off x="7709222" y="1929170"/>
            <a:ext cx="5441797" cy="3523762"/>
          </a:xfrm>
          <a:prstGeom prst="rect">
            <a:avLst/>
          </a:prstGeom>
        </p:spPr>
      </p:pic>
      <p:pic>
        <p:nvPicPr>
          <p:cNvPr id="5" name="Grafik 4">
            <a:extLst>
              <a:ext uri="{FF2B5EF4-FFF2-40B4-BE49-F238E27FC236}">
                <a16:creationId xmlns:a16="http://schemas.microsoft.com/office/drawing/2014/main" id="{42E9B7A8-DADB-B890-B9DE-74D7EB9074CC}"/>
              </a:ext>
            </a:extLst>
          </p:cNvPr>
          <p:cNvPicPr>
            <a:picLocks noChangeAspect="1"/>
          </p:cNvPicPr>
          <p:nvPr userDrawn="1"/>
        </p:nvPicPr>
        <p:blipFill>
          <a:blip r:embed="rId4"/>
          <a:stretch>
            <a:fillRect/>
          </a:stretch>
        </p:blipFill>
        <p:spPr>
          <a:xfrm>
            <a:off x="843613" y="2667853"/>
            <a:ext cx="1930400" cy="2870200"/>
          </a:xfrm>
          <a:prstGeom prst="rect">
            <a:avLst/>
          </a:prstGeom>
        </p:spPr>
      </p:pic>
    </p:spTree>
    <p:extLst>
      <p:ext uri="{BB962C8B-B14F-4D97-AF65-F5344CB8AC3E}">
        <p14:creationId xmlns:p14="http://schemas.microsoft.com/office/powerpoint/2010/main" val="2973547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graphicFrame>
        <p:nvGraphicFramePr>
          <p:cNvPr id="8" name="Tabelle 7">
            <a:extLst>
              <a:ext uri="{FF2B5EF4-FFF2-40B4-BE49-F238E27FC236}">
                <a16:creationId xmlns:a16="http://schemas.microsoft.com/office/drawing/2014/main" id="{EEB353D5-6982-DF44-EA5E-A565CAE6DBFA}"/>
              </a:ext>
            </a:extLst>
          </p:cNvPr>
          <p:cNvGraphicFramePr>
            <a:graphicFrameLocks noGrp="1"/>
          </p:cNvGraphicFramePr>
          <p:nvPr userDrawn="1">
            <p:extLst>
              <p:ext uri="{D42A27DB-BD31-4B8C-83A1-F6EECF244321}">
                <p14:modId xmlns:p14="http://schemas.microsoft.com/office/powerpoint/2010/main" val="1395429118"/>
              </p:ext>
            </p:extLst>
          </p:nvPr>
        </p:nvGraphicFramePr>
        <p:xfrm>
          <a:off x="848180" y="1631312"/>
          <a:ext cx="6899728" cy="4479296"/>
        </p:xfrm>
        <a:graphic>
          <a:graphicData uri="http://schemas.openxmlformats.org/drawingml/2006/table">
            <a:tbl>
              <a:tblPr firstRow="1" bandRow="1">
                <a:tableStyleId>{5C22544A-7EE6-4342-B048-85BDC9FD1C3A}</a:tableStyleId>
              </a:tblPr>
              <a:tblGrid>
                <a:gridCol w="3438070">
                  <a:extLst>
                    <a:ext uri="{9D8B030D-6E8A-4147-A177-3AD203B41FA5}">
                      <a16:colId xmlns:a16="http://schemas.microsoft.com/office/drawing/2014/main" val="623166441"/>
                    </a:ext>
                  </a:extLst>
                </a:gridCol>
                <a:gridCol w="3461658">
                  <a:extLst>
                    <a:ext uri="{9D8B030D-6E8A-4147-A177-3AD203B41FA5}">
                      <a16:colId xmlns:a16="http://schemas.microsoft.com/office/drawing/2014/main" val="786433877"/>
                    </a:ext>
                  </a:extLst>
                </a:gridCol>
              </a:tblGrid>
              <a:tr h="370840">
                <a:tc>
                  <a:txBody>
                    <a:bodyPr/>
                    <a:lstStyle/>
                    <a:p>
                      <a:r>
                        <a:rPr lang="de-DE" sz="1400" b="0" err="1">
                          <a:solidFill>
                            <a:srgbClr val="FFFFFF"/>
                          </a:solidFill>
                          <a:effectLst/>
                          <a:latin typeface="+mn-lt"/>
                        </a:rPr>
                        <a:t>boncrop</a:t>
                      </a:r>
                      <a:r>
                        <a:rPr lang="de-DE" sz="1400" b="0">
                          <a:solidFill>
                            <a:srgbClr val="FFFFFF"/>
                          </a:solidFill>
                          <a:effectLst/>
                          <a:latin typeface="+mn-lt"/>
                        </a:rPr>
                        <a:t> solid Anwendungsziele im Mais:</a:t>
                      </a:r>
                    </a:p>
                  </a:txBody>
                  <a:tcPr marL="44768" marR="44768" marT="44768" marB="44768">
                    <a:lnL w="12700" cap="flat" cmpd="sng" algn="ctr">
                      <a:solidFill>
                        <a:srgbClr val="B39C7F"/>
                      </a:solidFill>
                      <a:prstDash val="solid"/>
                      <a:round/>
                      <a:headEnd type="none" w="med" len="med"/>
                      <a:tailEnd type="none" w="med" len="med"/>
                    </a:lnL>
                    <a:lnR w="12700" cmpd="sng">
                      <a:noFill/>
                    </a:lnR>
                    <a:lnT w="12700" cmpd="sng">
                      <a:noFill/>
                    </a:lnT>
                    <a:lnB w="38100" cmpd="sng">
                      <a:noFill/>
                    </a:lnB>
                    <a:solidFill>
                      <a:srgbClr val="B39C7F"/>
                    </a:solidFill>
                  </a:tcPr>
                </a:tc>
                <a:tc>
                  <a:txBody>
                    <a:bodyPr/>
                    <a:lstStyle/>
                    <a:p>
                      <a:r>
                        <a:rPr lang="de-DE" sz="1400" b="0">
                          <a:solidFill>
                            <a:srgbClr val="FFFFFF"/>
                          </a:solidFill>
                          <a:effectLst/>
                          <a:latin typeface="+mn-lt"/>
                        </a:rPr>
                        <a:t>Wichtig, weil:</a:t>
                      </a:r>
                    </a:p>
                  </a:txBody>
                  <a:tcPr marL="44768" marR="44768" marT="44768" marB="44768">
                    <a:lnL w="12700" cmpd="sng">
                      <a:noFill/>
                    </a:lnL>
                    <a:lnR w="12700" cap="flat" cmpd="sng" algn="ctr">
                      <a:solidFill>
                        <a:srgbClr val="B39C7F"/>
                      </a:solidFill>
                      <a:prstDash val="solid"/>
                      <a:round/>
                      <a:headEnd type="none" w="med" len="med"/>
                      <a:tailEnd type="none" w="med" len="med"/>
                    </a:lnR>
                    <a:lnT w="12700" cmpd="sng">
                      <a:noFill/>
                    </a:lnT>
                    <a:lnB w="38100" cmpd="sng">
                      <a:noFill/>
                    </a:lnB>
                    <a:solidFill>
                      <a:srgbClr val="B39C7F"/>
                    </a:solidFill>
                  </a:tcPr>
                </a:tc>
                <a:extLst>
                  <a:ext uri="{0D108BD9-81ED-4DB2-BD59-A6C34878D82A}">
                    <a16:rowId xmlns:a16="http://schemas.microsoft.com/office/drawing/2014/main" val="803690478"/>
                  </a:ext>
                </a:extLst>
              </a:tr>
              <a:tr h="370840">
                <a:tc>
                  <a:txBody>
                    <a:bodyPr/>
                    <a:lstStyle/>
                    <a:p>
                      <a:r>
                        <a:rPr lang="de-DE" sz="1400">
                          <a:solidFill>
                            <a:srgbClr val="B39C7F"/>
                          </a:solidFill>
                          <a:effectLst/>
                          <a:latin typeface="+mn-lt"/>
                        </a:rPr>
                        <a:t>schnelles Auflaufen</a:t>
                      </a:r>
                    </a:p>
                  </a:txBody>
                  <a:tcPr marL="44768" marR="44768" marT="44768" marB="44768">
                    <a:lnL w="12700" cap="flat" cmpd="sng" algn="ctr">
                      <a:solidFill>
                        <a:srgbClr val="B39C7F"/>
                      </a:solidFill>
                      <a:prstDash val="solid"/>
                      <a:round/>
                      <a:headEnd type="none" w="med" len="med"/>
                      <a:tailEnd type="none" w="med" len="med"/>
                    </a:lnL>
                    <a:lnR w="12700" cap="flat" cmpd="sng" algn="ctr">
                      <a:solidFill>
                        <a:srgbClr val="B39C7F"/>
                      </a:solidFill>
                      <a:prstDash val="solid"/>
                      <a:round/>
                      <a:headEnd type="none" w="med" len="med"/>
                      <a:tailEnd type="none" w="med" len="med"/>
                    </a:lnR>
                    <a:lnT w="38100" cmpd="sng">
                      <a:noFill/>
                    </a:lnT>
                    <a:lnB w="12700" cap="flat" cmpd="sng" algn="ctr">
                      <a:solidFill>
                        <a:srgbClr val="B39C7F"/>
                      </a:solidFill>
                      <a:prstDash val="solid"/>
                      <a:round/>
                      <a:headEnd type="none" w="med" len="med"/>
                      <a:tailEnd type="none" w="med" len="med"/>
                    </a:lnB>
                    <a:noFill/>
                  </a:tcPr>
                </a:tc>
                <a:tc>
                  <a:txBody>
                    <a:bodyPr/>
                    <a:lstStyle/>
                    <a:p>
                      <a:r>
                        <a:rPr lang="de-DE" sz="1400">
                          <a:solidFill>
                            <a:srgbClr val="B39C7F"/>
                          </a:solidFill>
                          <a:effectLst/>
                          <a:latin typeface="+mn-lt"/>
                        </a:rPr>
                        <a:t>im Maisanbau die Jugendentwicklung der Schlüssel zum Erfolg ist und ein zügiges, gleichmäßiges Auflaufen die Voraussetzung darstellt</a:t>
                      </a:r>
                    </a:p>
                  </a:txBody>
                  <a:tcPr marL="44768" marR="44768" marT="44768" marB="44768">
                    <a:lnL w="12700" cap="flat" cmpd="sng" algn="ctr">
                      <a:solidFill>
                        <a:srgbClr val="B39C7F"/>
                      </a:solidFill>
                      <a:prstDash val="solid"/>
                      <a:round/>
                      <a:headEnd type="none" w="med" len="med"/>
                      <a:tailEnd type="none" w="med" len="med"/>
                    </a:lnL>
                    <a:lnR w="12700" cap="flat" cmpd="sng" algn="ctr">
                      <a:solidFill>
                        <a:srgbClr val="B39C7F"/>
                      </a:solidFill>
                      <a:prstDash val="solid"/>
                      <a:round/>
                      <a:headEnd type="none" w="med" len="med"/>
                      <a:tailEnd type="none" w="med" len="med"/>
                    </a:lnR>
                    <a:lnT w="38100" cmpd="sng">
                      <a:noFill/>
                    </a:lnT>
                    <a:lnB w="12700" cap="flat" cmpd="sng" algn="ctr">
                      <a:solidFill>
                        <a:srgbClr val="B39C7F"/>
                      </a:solidFill>
                      <a:prstDash val="solid"/>
                      <a:round/>
                      <a:headEnd type="none" w="med" len="med"/>
                      <a:tailEnd type="none" w="med" len="med"/>
                    </a:lnB>
                    <a:noFill/>
                  </a:tcPr>
                </a:tc>
                <a:extLst>
                  <a:ext uri="{0D108BD9-81ED-4DB2-BD59-A6C34878D82A}">
                    <a16:rowId xmlns:a16="http://schemas.microsoft.com/office/drawing/2014/main" val="2563764047"/>
                  </a:ext>
                </a:extLst>
              </a:tr>
              <a:tr h="370840">
                <a:tc>
                  <a:txBody>
                    <a:bodyPr/>
                    <a:lstStyle/>
                    <a:p>
                      <a:r>
                        <a:rPr lang="de-DE" sz="1400">
                          <a:solidFill>
                            <a:srgbClr val="B39C7F"/>
                          </a:solidFill>
                          <a:effectLst/>
                          <a:latin typeface="+mn-lt"/>
                        </a:rPr>
                        <a:t>starke Wurzelbildung und damit ein leistungsfähiges Wurzelsystem</a:t>
                      </a:r>
                    </a:p>
                  </a:txBody>
                  <a:tcPr marL="44768" marR="44768" marT="44768" marB="44768">
                    <a:lnL w="12700" cap="flat" cmpd="sng" algn="ctr">
                      <a:solidFill>
                        <a:srgbClr val="B39C7F"/>
                      </a:solidFill>
                      <a:prstDash val="solid"/>
                      <a:round/>
                      <a:headEnd type="none" w="med" len="med"/>
                      <a:tailEnd type="none" w="med" len="med"/>
                    </a:lnL>
                    <a:lnR w="12700" cap="flat" cmpd="sng" algn="ctr">
                      <a:solidFill>
                        <a:srgbClr val="B39C7F"/>
                      </a:solidFill>
                      <a:prstDash val="solid"/>
                      <a:round/>
                      <a:headEnd type="none" w="med" len="med"/>
                      <a:tailEnd type="none" w="med" len="med"/>
                    </a:lnR>
                    <a:lnT w="12700" cap="flat" cmpd="sng" algn="ctr">
                      <a:solidFill>
                        <a:srgbClr val="B39C7F"/>
                      </a:solidFill>
                      <a:prstDash val="solid"/>
                      <a:round/>
                      <a:headEnd type="none" w="med" len="med"/>
                      <a:tailEnd type="none" w="med" len="med"/>
                    </a:lnT>
                    <a:lnB w="12700" cap="flat" cmpd="sng" algn="ctr">
                      <a:solidFill>
                        <a:srgbClr val="B39C7F"/>
                      </a:solidFill>
                      <a:prstDash val="solid"/>
                      <a:round/>
                      <a:headEnd type="none" w="med" len="med"/>
                      <a:tailEnd type="none" w="med" len="med"/>
                    </a:lnB>
                    <a:noFill/>
                  </a:tcPr>
                </a:tc>
                <a:tc>
                  <a:txBody>
                    <a:bodyPr/>
                    <a:lstStyle/>
                    <a:p>
                      <a:r>
                        <a:rPr lang="de-DE" sz="1400">
                          <a:solidFill>
                            <a:srgbClr val="B39C7F"/>
                          </a:solidFill>
                          <a:effectLst/>
                          <a:latin typeface="+mn-lt"/>
                        </a:rPr>
                        <a:t>gerade im Hochsommer während der Ertragsbildung der Zugriff auf Wasser und Nährstoffe essenziell ist</a:t>
                      </a:r>
                    </a:p>
                  </a:txBody>
                  <a:tcPr marL="44768" marR="44768" marT="44768" marB="44768">
                    <a:lnL w="12700" cap="flat" cmpd="sng" algn="ctr">
                      <a:solidFill>
                        <a:srgbClr val="B39C7F"/>
                      </a:solidFill>
                      <a:prstDash val="solid"/>
                      <a:round/>
                      <a:headEnd type="none" w="med" len="med"/>
                      <a:tailEnd type="none" w="med" len="med"/>
                    </a:lnL>
                    <a:lnR w="12700" cap="flat" cmpd="sng" algn="ctr">
                      <a:solidFill>
                        <a:srgbClr val="B39C7F"/>
                      </a:solidFill>
                      <a:prstDash val="solid"/>
                      <a:round/>
                      <a:headEnd type="none" w="med" len="med"/>
                      <a:tailEnd type="none" w="med" len="med"/>
                    </a:lnR>
                    <a:lnT w="12700" cap="flat" cmpd="sng" algn="ctr">
                      <a:solidFill>
                        <a:srgbClr val="B39C7F"/>
                      </a:solidFill>
                      <a:prstDash val="solid"/>
                      <a:round/>
                      <a:headEnd type="none" w="med" len="med"/>
                      <a:tailEnd type="none" w="med" len="med"/>
                    </a:lnT>
                    <a:lnB w="12700" cap="flat" cmpd="sng" algn="ctr">
                      <a:solidFill>
                        <a:srgbClr val="B39C7F"/>
                      </a:solidFill>
                      <a:prstDash val="solid"/>
                      <a:round/>
                      <a:headEnd type="none" w="med" len="med"/>
                      <a:tailEnd type="none" w="med" len="med"/>
                    </a:lnB>
                    <a:noFill/>
                  </a:tcPr>
                </a:tc>
                <a:extLst>
                  <a:ext uri="{0D108BD9-81ED-4DB2-BD59-A6C34878D82A}">
                    <a16:rowId xmlns:a16="http://schemas.microsoft.com/office/drawing/2014/main" val="2899092343"/>
                  </a:ext>
                </a:extLst>
              </a:tr>
              <a:tr h="370840">
                <a:tc>
                  <a:txBody>
                    <a:bodyPr/>
                    <a:lstStyle/>
                    <a:p>
                      <a:r>
                        <a:rPr lang="de-DE" sz="1400">
                          <a:solidFill>
                            <a:srgbClr val="B39C7F"/>
                          </a:solidFill>
                          <a:effectLst/>
                          <a:latin typeface="+mn-lt"/>
                        </a:rPr>
                        <a:t>zügiger Reihenschluss</a:t>
                      </a:r>
                    </a:p>
                  </a:txBody>
                  <a:tcPr marL="44768" marR="44768" marT="44768" marB="44768">
                    <a:lnL w="12700" cap="flat" cmpd="sng" algn="ctr">
                      <a:solidFill>
                        <a:srgbClr val="B39C7F"/>
                      </a:solidFill>
                      <a:prstDash val="solid"/>
                      <a:round/>
                      <a:headEnd type="none" w="med" len="med"/>
                      <a:tailEnd type="none" w="med" len="med"/>
                    </a:lnL>
                    <a:lnR w="12700" cap="flat" cmpd="sng" algn="ctr">
                      <a:solidFill>
                        <a:srgbClr val="B39C7F"/>
                      </a:solidFill>
                      <a:prstDash val="solid"/>
                      <a:round/>
                      <a:headEnd type="none" w="med" len="med"/>
                      <a:tailEnd type="none" w="med" len="med"/>
                    </a:lnR>
                    <a:lnT w="12700" cap="flat" cmpd="sng" algn="ctr">
                      <a:solidFill>
                        <a:srgbClr val="B39C7F"/>
                      </a:solidFill>
                      <a:prstDash val="solid"/>
                      <a:round/>
                      <a:headEnd type="none" w="med" len="med"/>
                      <a:tailEnd type="none" w="med" len="med"/>
                    </a:lnT>
                    <a:lnB w="12700" cap="flat" cmpd="sng" algn="ctr">
                      <a:solidFill>
                        <a:srgbClr val="B39C7F"/>
                      </a:solidFill>
                      <a:prstDash val="solid"/>
                      <a:round/>
                      <a:headEnd type="none" w="med" len="med"/>
                      <a:tailEnd type="none" w="med" len="med"/>
                    </a:lnB>
                    <a:noFill/>
                  </a:tcPr>
                </a:tc>
                <a:tc>
                  <a:txBody>
                    <a:bodyPr/>
                    <a:lstStyle/>
                    <a:p>
                      <a:r>
                        <a:rPr lang="de-DE" sz="1400">
                          <a:solidFill>
                            <a:srgbClr val="B39C7F"/>
                          </a:solidFill>
                          <a:effectLst/>
                          <a:latin typeface="+mn-lt"/>
                        </a:rPr>
                        <a:t>damit der Unkrautdruck minimiert wird</a:t>
                      </a:r>
                    </a:p>
                  </a:txBody>
                  <a:tcPr marL="44768" marR="44768" marT="44768" marB="44768">
                    <a:lnL w="12700" cap="flat" cmpd="sng" algn="ctr">
                      <a:solidFill>
                        <a:srgbClr val="B39C7F"/>
                      </a:solidFill>
                      <a:prstDash val="solid"/>
                      <a:round/>
                      <a:headEnd type="none" w="med" len="med"/>
                      <a:tailEnd type="none" w="med" len="med"/>
                    </a:lnL>
                    <a:lnR w="12700" cap="flat" cmpd="sng" algn="ctr">
                      <a:solidFill>
                        <a:srgbClr val="B39C7F"/>
                      </a:solidFill>
                      <a:prstDash val="solid"/>
                      <a:round/>
                      <a:headEnd type="none" w="med" len="med"/>
                      <a:tailEnd type="none" w="med" len="med"/>
                    </a:lnR>
                    <a:lnT w="12700" cap="flat" cmpd="sng" algn="ctr">
                      <a:solidFill>
                        <a:srgbClr val="B39C7F"/>
                      </a:solidFill>
                      <a:prstDash val="solid"/>
                      <a:round/>
                      <a:headEnd type="none" w="med" len="med"/>
                      <a:tailEnd type="none" w="med" len="med"/>
                    </a:lnT>
                    <a:lnB w="12700" cap="flat" cmpd="sng" algn="ctr">
                      <a:solidFill>
                        <a:srgbClr val="B39C7F"/>
                      </a:solidFill>
                      <a:prstDash val="solid"/>
                      <a:round/>
                      <a:headEnd type="none" w="med" len="med"/>
                      <a:tailEnd type="none" w="med" len="med"/>
                    </a:lnB>
                    <a:noFill/>
                  </a:tcPr>
                </a:tc>
                <a:extLst>
                  <a:ext uri="{0D108BD9-81ED-4DB2-BD59-A6C34878D82A}">
                    <a16:rowId xmlns:a16="http://schemas.microsoft.com/office/drawing/2014/main" val="1267822284"/>
                  </a:ext>
                </a:extLst>
              </a:tr>
              <a:tr h="370840">
                <a:tc>
                  <a:txBody>
                    <a:bodyPr/>
                    <a:lstStyle/>
                    <a:p>
                      <a:r>
                        <a:rPr lang="de-DE" sz="1400">
                          <a:solidFill>
                            <a:srgbClr val="B39C7F"/>
                          </a:solidFill>
                          <a:effectLst/>
                          <a:latin typeface="+mn-lt"/>
                        </a:rPr>
                        <a:t>gute Jugendentwicklung</a:t>
                      </a:r>
                    </a:p>
                  </a:txBody>
                  <a:tcPr marL="44768" marR="44768" marT="44768" marB="44768">
                    <a:lnL w="12700" cap="flat" cmpd="sng" algn="ctr">
                      <a:solidFill>
                        <a:srgbClr val="B39C7F"/>
                      </a:solidFill>
                      <a:prstDash val="solid"/>
                      <a:round/>
                      <a:headEnd type="none" w="med" len="med"/>
                      <a:tailEnd type="none" w="med" len="med"/>
                    </a:lnL>
                    <a:lnR w="12700" cap="flat" cmpd="sng" algn="ctr">
                      <a:solidFill>
                        <a:srgbClr val="B39C7F"/>
                      </a:solidFill>
                      <a:prstDash val="solid"/>
                      <a:round/>
                      <a:headEnd type="none" w="med" len="med"/>
                      <a:tailEnd type="none" w="med" len="med"/>
                    </a:lnR>
                    <a:lnT w="12700" cap="flat" cmpd="sng" algn="ctr">
                      <a:solidFill>
                        <a:srgbClr val="B39C7F"/>
                      </a:solidFill>
                      <a:prstDash val="solid"/>
                      <a:round/>
                      <a:headEnd type="none" w="med" len="med"/>
                      <a:tailEnd type="none" w="med" len="med"/>
                    </a:lnT>
                    <a:lnB w="12700" cap="flat" cmpd="sng" algn="ctr">
                      <a:solidFill>
                        <a:srgbClr val="B39C7F"/>
                      </a:solidFill>
                      <a:prstDash val="solid"/>
                      <a:round/>
                      <a:headEnd type="none" w="med" len="med"/>
                      <a:tailEnd type="none" w="med" len="med"/>
                    </a:lnB>
                    <a:noFill/>
                  </a:tcPr>
                </a:tc>
                <a:tc>
                  <a:txBody>
                    <a:bodyPr/>
                    <a:lstStyle/>
                    <a:p>
                      <a:r>
                        <a:rPr lang="de-DE" sz="1400">
                          <a:solidFill>
                            <a:srgbClr val="B39C7F"/>
                          </a:solidFill>
                          <a:effectLst/>
                          <a:latin typeface="+mn-lt"/>
                        </a:rPr>
                        <a:t>je schneller und solider der „Fabrikbau“, desto länger die „Produktionsphase“ </a:t>
                      </a:r>
                    </a:p>
                  </a:txBody>
                  <a:tcPr marL="44768" marR="44768" marT="44768" marB="44768">
                    <a:lnL w="12700" cap="flat" cmpd="sng" algn="ctr">
                      <a:solidFill>
                        <a:srgbClr val="B39C7F"/>
                      </a:solidFill>
                      <a:prstDash val="solid"/>
                      <a:round/>
                      <a:headEnd type="none" w="med" len="med"/>
                      <a:tailEnd type="none" w="med" len="med"/>
                    </a:lnL>
                    <a:lnR w="12700" cap="flat" cmpd="sng" algn="ctr">
                      <a:solidFill>
                        <a:srgbClr val="B39C7F"/>
                      </a:solidFill>
                      <a:prstDash val="solid"/>
                      <a:round/>
                      <a:headEnd type="none" w="med" len="med"/>
                      <a:tailEnd type="none" w="med" len="med"/>
                    </a:lnR>
                    <a:lnT w="12700" cap="flat" cmpd="sng" algn="ctr">
                      <a:solidFill>
                        <a:srgbClr val="B39C7F"/>
                      </a:solidFill>
                      <a:prstDash val="solid"/>
                      <a:round/>
                      <a:headEnd type="none" w="med" len="med"/>
                      <a:tailEnd type="none" w="med" len="med"/>
                    </a:lnT>
                    <a:lnB w="12700" cap="flat" cmpd="sng" algn="ctr">
                      <a:solidFill>
                        <a:srgbClr val="B39C7F"/>
                      </a:solidFill>
                      <a:prstDash val="solid"/>
                      <a:round/>
                      <a:headEnd type="none" w="med" len="med"/>
                      <a:tailEnd type="none" w="med" len="med"/>
                    </a:lnB>
                    <a:noFill/>
                  </a:tcPr>
                </a:tc>
                <a:extLst>
                  <a:ext uri="{0D108BD9-81ED-4DB2-BD59-A6C34878D82A}">
                    <a16:rowId xmlns:a16="http://schemas.microsoft.com/office/drawing/2014/main" val="2090469256"/>
                  </a:ext>
                </a:extLst>
              </a:tr>
              <a:tr h="370840">
                <a:tc>
                  <a:txBody>
                    <a:bodyPr/>
                    <a:lstStyle/>
                    <a:p>
                      <a:r>
                        <a:rPr lang="de-DE" sz="1400">
                          <a:solidFill>
                            <a:srgbClr val="B39C7F"/>
                          </a:solidFill>
                          <a:effectLst/>
                          <a:latin typeface="+mn-lt"/>
                        </a:rPr>
                        <a:t>verbesserte abiotische Stresstoleranz, gerade auch bei Kälte</a:t>
                      </a:r>
                    </a:p>
                  </a:txBody>
                  <a:tcPr marL="44768" marR="44768" marT="44768" marB="44768">
                    <a:lnL w="12700" cap="flat" cmpd="sng" algn="ctr">
                      <a:solidFill>
                        <a:srgbClr val="B39C7F"/>
                      </a:solidFill>
                      <a:prstDash val="solid"/>
                      <a:round/>
                      <a:headEnd type="none" w="med" len="med"/>
                      <a:tailEnd type="none" w="med" len="med"/>
                    </a:lnL>
                    <a:lnR w="12700" cap="flat" cmpd="sng" algn="ctr">
                      <a:solidFill>
                        <a:srgbClr val="B39C7F"/>
                      </a:solidFill>
                      <a:prstDash val="solid"/>
                      <a:round/>
                      <a:headEnd type="none" w="med" len="med"/>
                      <a:tailEnd type="none" w="med" len="med"/>
                    </a:lnR>
                    <a:lnT w="12700" cap="flat" cmpd="sng" algn="ctr">
                      <a:solidFill>
                        <a:srgbClr val="B39C7F"/>
                      </a:solidFill>
                      <a:prstDash val="solid"/>
                      <a:round/>
                      <a:headEnd type="none" w="med" len="med"/>
                      <a:tailEnd type="none" w="med" len="med"/>
                    </a:lnT>
                    <a:lnB w="12700" cap="flat" cmpd="sng" algn="ctr">
                      <a:solidFill>
                        <a:srgbClr val="B39C7F"/>
                      </a:solidFill>
                      <a:prstDash val="solid"/>
                      <a:round/>
                      <a:headEnd type="none" w="med" len="med"/>
                      <a:tailEnd type="none" w="med" len="med"/>
                    </a:lnB>
                    <a:noFill/>
                  </a:tcPr>
                </a:tc>
                <a:tc>
                  <a:txBody>
                    <a:bodyPr/>
                    <a:lstStyle/>
                    <a:p>
                      <a:r>
                        <a:rPr lang="de-DE" sz="1400">
                          <a:solidFill>
                            <a:srgbClr val="B39C7F"/>
                          </a:solidFill>
                          <a:effectLst/>
                          <a:latin typeface="+mn-lt"/>
                        </a:rPr>
                        <a:t>Mais kälteempfindlich ist und der Ertrag bei Kältestress leidet</a:t>
                      </a:r>
                    </a:p>
                  </a:txBody>
                  <a:tcPr marL="44768" marR="44768" marT="44768" marB="44768">
                    <a:lnL w="12700" cap="flat" cmpd="sng" algn="ctr">
                      <a:solidFill>
                        <a:srgbClr val="B39C7F"/>
                      </a:solidFill>
                      <a:prstDash val="solid"/>
                      <a:round/>
                      <a:headEnd type="none" w="med" len="med"/>
                      <a:tailEnd type="none" w="med" len="med"/>
                    </a:lnL>
                    <a:lnR w="12700" cap="flat" cmpd="sng" algn="ctr">
                      <a:solidFill>
                        <a:srgbClr val="B39C7F"/>
                      </a:solidFill>
                      <a:prstDash val="solid"/>
                      <a:round/>
                      <a:headEnd type="none" w="med" len="med"/>
                      <a:tailEnd type="none" w="med" len="med"/>
                    </a:lnR>
                    <a:lnT w="12700" cap="flat" cmpd="sng" algn="ctr">
                      <a:solidFill>
                        <a:srgbClr val="B39C7F"/>
                      </a:solidFill>
                      <a:prstDash val="solid"/>
                      <a:round/>
                      <a:headEnd type="none" w="med" len="med"/>
                      <a:tailEnd type="none" w="med" len="med"/>
                    </a:lnT>
                    <a:lnB w="12700" cap="flat" cmpd="sng" algn="ctr">
                      <a:solidFill>
                        <a:srgbClr val="B39C7F"/>
                      </a:solidFill>
                      <a:prstDash val="solid"/>
                      <a:round/>
                      <a:headEnd type="none" w="med" len="med"/>
                      <a:tailEnd type="none" w="med" len="med"/>
                    </a:lnB>
                    <a:noFill/>
                  </a:tcPr>
                </a:tc>
                <a:extLst>
                  <a:ext uri="{0D108BD9-81ED-4DB2-BD59-A6C34878D82A}">
                    <a16:rowId xmlns:a16="http://schemas.microsoft.com/office/drawing/2014/main" val="2891976738"/>
                  </a:ext>
                </a:extLst>
              </a:tr>
              <a:tr h="370840">
                <a:tc>
                  <a:txBody>
                    <a:bodyPr/>
                    <a:lstStyle/>
                    <a:p>
                      <a:r>
                        <a:rPr lang="de-DE" sz="1400">
                          <a:solidFill>
                            <a:srgbClr val="B39C7F"/>
                          </a:solidFill>
                          <a:effectLst/>
                          <a:latin typeface="+mn-lt"/>
                        </a:rPr>
                        <a:t>Entlasten der Stickstoff- und Phosphat-Nährstoffsalden</a:t>
                      </a:r>
                    </a:p>
                  </a:txBody>
                  <a:tcPr marL="44768" marR="44768" marT="44768" marB="44768">
                    <a:lnL w="12700" cap="flat" cmpd="sng" algn="ctr">
                      <a:solidFill>
                        <a:srgbClr val="B39C7F"/>
                      </a:solidFill>
                      <a:prstDash val="solid"/>
                      <a:round/>
                      <a:headEnd type="none" w="med" len="med"/>
                      <a:tailEnd type="none" w="med" len="med"/>
                    </a:lnL>
                    <a:lnR w="12700" cap="flat" cmpd="sng" algn="ctr">
                      <a:solidFill>
                        <a:srgbClr val="B39C7F"/>
                      </a:solidFill>
                      <a:prstDash val="solid"/>
                      <a:round/>
                      <a:headEnd type="none" w="med" len="med"/>
                      <a:tailEnd type="none" w="med" len="med"/>
                    </a:lnR>
                    <a:lnT w="12700" cap="flat" cmpd="sng" algn="ctr">
                      <a:solidFill>
                        <a:srgbClr val="B39C7F"/>
                      </a:solidFill>
                      <a:prstDash val="solid"/>
                      <a:round/>
                      <a:headEnd type="none" w="med" len="med"/>
                      <a:tailEnd type="none" w="med" len="med"/>
                    </a:lnT>
                    <a:lnB w="12700" cap="flat" cmpd="sng" algn="ctr">
                      <a:solidFill>
                        <a:srgbClr val="B39C7F"/>
                      </a:solidFill>
                      <a:prstDash val="solid"/>
                      <a:round/>
                      <a:headEnd type="none" w="med" len="med"/>
                      <a:tailEnd type="none" w="med" len="med"/>
                    </a:lnB>
                    <a:noFill/>
                  </a:tcPr>
                </a:tc>
                <a:tc>
                  <a:txBody>
                    <a:bodyPr/>
                    <a:lstStyle/>
                    <a:p>
                      <a:r>
                        <a:rPr lang="de-DE" sz="1400">
                          <a:solidFill>
                            <a:srgbClr val="B39C7F"/>
                          </a:solidFill>
                          <a:effectLst/>
                          <a:latin typeface="+mn-lt"/>
                        </a:rPr>
                        <a:t>die Einhaltung der Düngeverordnung ohne Ertragseinbußen vereinfacht wird</a:t>
                      </a:r>
                    </a:p>
                  </a:txBody>
                  <a:tcPr marL="44768" marR="44768" marT="44768" marB="44768">
                    <a:lnL w="12700" cap="flat" cmpd="sng" algn="ctr">
                      <a:solidFill>
                        <a:srgbClr val="B39C7F"/>
                      </a:solidFill>
                      <a:prstDash val="solid"/>
                      <a:round/>
                      <a:headEnd type="none" w="med" len="med"/>
                      <a:tailEnd type="none" w="med" len="med"/>
                    </a:lnL>
                    <a:lnR w="12700" cap="flat" cmpd="sng" algn="ctr">
                      <a:solidFill>
                        <a:srgbClr val="B39C7F"/>
                      </a:solidFill>
                      <a:prstDash val="solid"/>
                      <a:round/>
                      <a:headEnd type="none" w="med" len="med"/>
                      <a:tailEnd type="none" w="med" len="med"/>
                    </a:lnR>
                    <a:lnT w="12700" cap="flat" cmpd="sng" algn="ctr">
                      <a:solidFill>
                        <a:srgbClr val="B39C7F"/>
                      </a:solidFill>
                      <a:prstDash val="solid"/>
                      <a:round/>
                      <a:headEnd type="none" w="med" len="med"/>
                      <a:tailEnd type="none" w="med" len="med"/>
                    </a:lnT>
                    <a:lnB w="12700" cap="flat" cmpd="sng" algn="ctr">
                      <a:solidFill>
                        <a:srgbClr val="B39C7F"/>
                      </a:solidFill>
                      <a:prstDash val="solid"/>
                      <a:round/>
                      <a:headEnd type="none" w="med" len="med"/>
                      <a:tailEnd type="none" w="med" len="med"/>
                    </a:lnB>
                    <a:noFill/>
                  </a:tcPr>
                </a:tc>
                <a:extLst>
                  <a:ext uri="{0D108BD9-81ED-4DB2-BD59-A6C34878D82A}">
                    <a16:rowId xmlns:a16="http://schemas.microsoft.com/office/drawing/2014/main" val="1986579770"/>
                  </a:ext>
                </a:extLst>
              </a:tr>
              <a:tr h="370840">
                <a:tc>
                  <a:txBody>
                    <a:bodyPr/>
                    <a:lstStyle/>
                    <a:p>
                      <a:r>
                        <a:rPr lang="de-DE" sz="1400">
                          <a:solidFill>
                            <a:srgbClr val="B39C7F"/>
                          </a:solidFill>
                          <a:effectLst/>
                          <a:latin typeface="+mn-lt"/>
                        </a:rPr>
                        <a:t>Unterstützen der optimalen Ertragsbildung </a:t>
                      </a:r>
                    </a:p>
                  </a:txBody>
                  <a:tcPr marL="44768" marR="44768" marT="44768" marB="44768">
                    <a:lnL w="12700" cap="flat" cmpd="sng" algn="ctr">
                      <a:solidFill>
                        <a:srgbClr val="B39C7F"/>
                      </a:solidFill>
                      <a:prstDash val="solid"/>
                      <a:round/>
                      <a:headEnd type="none" w="med" len="med"/>
                      <a:tailEnd type="none" w="med" len="med"/>
                    </a:lnL>
                    <a:lnR w="12700" cap="flat" cmpd="sng" algn="ctr">
                      <a:solidFill>
                        <a:srgbClr val="B39C7F"/>
                      </a:solidFill>
                      <a:prstDash val="solid"/>
                      <a:round/>
                      <a:headEnd type="none" w="med" len="med"/>
                      <a:tailEnd type="none" w="med" len="med"/>
                    </a:lnR>
                    <a:lnT w="12700" cap="flat" cmpd="sng" algn="ctr">
                      <a:solidFill>
                        <a:srgbClr val="B39C7F"/>
                      </a:solidFill>
                      <a:prstDash val="solid"/>
                      <a:round/>
                      <a:headEnd type="none" w="med" len="med"/>
                      <a:tailEnd type="none" w="med" len="med"/>
                    </a:lnT>
                    <a:lnB w="12700" cap="flat" cmpd="sng" algn="ctr">
                      <a:solidFill>
                        <a:srgbClr val="B39C7F"/>
                      </a:solidFill>
                      <a:prstDash val="solid"/>
                      <a:round/>
                      <a:headEnd type="none" w="med" len="med"/>
                      <a:tailEnd type="none" w="med" len="med"/>
                    </a:lnB>
                    <a:noFill/>
                  </a:tcPr>
                </a:tc>
                <a:tc>
                  <a:txBody>
                    <a:bodyPr/>
                    <a:lstStyle/>
                    <a:p>
                      <a:r>
                        <a:rPr lang="de-DE" sz="1400">
                          <a:solidFill>
                            <a:srgbClr val="B39C7F"/>
                          </a:solidFill>
                          <a:effectLst/>
                          <a:latin typeface="+mn-lt"/>
                        </a:rPr>
                        <a:t>für die Fütterung oder die Biogasanlage ein hoher Ertrag mit hoher Qualität bares Geld ist</a:t>
                      </a:r>
                    </a:p>
                  </a:txBody>
                  <a:tcPr marL="44768" marR="44768" marT="44768" marB="44768">
                    <a:lnL w="12700" cap="flat" cmpd="sng" algn="ctr">
                      <a:solidFill>
                        <a:srgbClr val="B39C7F"/>
                      </a:solidFill>
                      <a:prstDash val="solid"/>
                      <a:round/>
                      <a:headEnd type="none" w="med" len="med"/>
                      <a:tailEnd type="none" w="med" len="med"/>
                    </a:lnL>
                    <a:lnR w="12700" cap="flat" cmpd="sng" algn="ctr">
                      <a:solidFill>
                        <a:srgbClr val="B39C7F"/>
                      </a:solidFill>
                      <a:prstDash val="solid"/>
                      <a:round/>
                      <a:headEnd type="none" w="med" len="med"/>
                      <a:tailEnd type="none" w="med" len="med"/>
                    </a:lnR>
                    <a:lnT w="12700" cap="flat" cmpd="sng" algn="ctr">
                      <a:solidFill>
                        <a:srgbClr val="B39C7F"/>
                      </a:solidFill>
                      <a:prstDash val="solid"/>
                      <a:round/>
                      <a:headEnd type="none" w="med" len="med"/>
                      <a:tailEnd type="none" w="med" len="med"/>
                    </a:lnT>
                    <a:lnB w="12700" cap="flat" cmpd="sng" algn="ctr">
                      <a:solidFill>
                        <a:srgbClr val="B39C7F"/>
                      </a:solidFill>
                      <a:prstDash val="solid"/>
                      <a:round/>
                      <a:headEnd type="none" w="med" len="med"/>
                      <a:tailEnd type="none" w="med" len="med"/>
                    </a:lnB>
                    <a:noFill/>
                  </a:tcPr>
                </a:tc>
                <a:extLst>
                  <a:ext uri="{0D108BD9-81ED-4DB2-BD59-A6C34878D82A}">
                    <a16:rowId xmlns:a16="http://schemas.microsoft.com/office/drawing/2014/main" val="2128331678"/>
                  </a:ext>
                </a:extLst>
              </a:tr>
            </a:tbl>
          </a:graphicData>
        </a:graphic>
      </p:graphicFrame>
      <p:sp>
        <p:nvSpPr>
          <p:cNvPr id="13" name="Textfeld 12">
            <a:extLst>
              <a:ext uri="{FF2B5EF4-FFF2-40B4-BE49-F238E27FC236}">
                <a16:creationId xmlns:a16="http://schemas.microsoft.com/office/drawing/2014/main" id="{CF626A64-3C38-0815-F2C6-9E8A48B73BA3}"/>
              </a:ext>
            </a:extLst>
          </p:cNvPr>
          <p:cNvSpPr txBox="1"/>
          <p:nvPr userDrawn="1"/>
        </p:nvSpPr>
        <p:spPr>
          <a:xfrm>
            <a:off x="848180" y="1174686"/>
            <a:ext cx="609872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kern="1200" err="1">
                <a:solidFill>
                  <a:srgbClr val="B39C7F"/>
                </a:solidFill>
                <a:effectLst/>
                <a:latin typeface="+mn-lt"/>
                <a:ea typeface="+mn-ea"/>
                <a:cs typeface="+mn-cs"/>
              </a:rPr>
              <a:t>Trichoderma</a:t>
            </a:r>
            <a:r>
              <a:rPr lang="de-DE" sz="2000" kern="1200">
                <a:solidFill>
                  <a:srgbClr val="B39C7F"/>
                </a:solidFill>
                <a:effectLst/>
                <a:latin typeface="+mn-lt"/>
                <a:ea typeface="+mn-ea"/>
                <a:cs typeface="+mn-cs"/>
              </a:rPr>
              <a:t> macht den Unterschied</a:t>
            </a:r>
          </a:p>
        </p:txBody>
      </p:sp>
      <p:sp>
        <p:nvSpPr>
          <p:cNvPr id="16" name="Textplatzhalter 2">
            <a:extLst>
              <a:ext uri="{FF2B5EF4-FFF2-40B4-BE49-F238E27FC236}">
                <a16:creationId xmlns:a16="http://schemas.microsoft.com/office/drawing/2014/main" id="{F1D625B2-D147-44F4-6699-D394D8A7D375}"/>
              </a:ext>
            </a:extLst>
          </p:cNvPr>
          <p:cNvSpPr>
            <a:spLocks noGrp="1"/>
          </p:cNvSpPr>
          <p:nvPr>
            <p:ph idx="1"/>
          </p:nvPr>
        </p:nvSpPr>
        <p:spPr>
          <a:xfrm>
            <a:off x="7907386" y="3023705"/>
            <a:ext cx="3436434" cy="308690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82377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112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EF7D6A8-38D7-049F-64B6-B12927AC3CF8}"/>
              </a:ext>
            </a:extLst>
          </p:cNvPr>
          <p:cNvPicPr>
            <a:picLocks noChangeAspect="1"/>
          </p:cNvPicPr>
          <p:nvPr userDrawn="1"/>
        </p:nvPicPr>
        <p:blipFill>
          <a:blip r:embed="rId2"/>
          <a:stretch>
            <a:fillRect/>
          </a:stretch>
        </p:blipFill>
        <p:spPr>
          <a:xfrm>
            <a:off x="9641116" y="1236039"/>
            <a:ext cx="1701016" cy="4914900"/>
          </a:xfrm>
          <a:prstGeom prst="rect">
            <a:avLst/>
          </a:prstGeom>
        </p:spPr>
      </p:pic>
      <p:sp>
        <p:nvSpPr>
          <p:cNvPr id="8" name="Rechteck 7">
            <a:extLst>
              <a:ext uri="{FF2B5EF4-FFF2-40B4-BE49-F238E27FC236}">
                <a16:creationId xmlns:a16="http://schemas.microsoft.com/office/drawing/2014/main" id="{4448E4D4-21F6-8399-53A0-D75F8790F831}"/>
              </a:ext>
            </a:extLst>
          </p:cNvPr>
          <p:cNvSpPr/>
          <p:nvPr userDrawn="1"/>
        </p:nvSpPr>
        <p:spPr>
          <a:xfrm>
            <a:off x="375383" y="0"/>
            <a:ext cx="11808000" cy="12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120320EB-4E12-CA20-2A44-9BC33FBF59AB}"/>
              </a:ext>
            </a:extLst>
          </p:cNvPr>
          <p:cNvGrpSpPr/>
          <p:nvPr userDrawn="1"/>
        </p:nvGrpSpPr>
        <p:grpSpPr>
          <a:xfrm>
            <a:off x="1852698" y="2602328"/>
            <a:ext cx="8460387" cy="1663200"/>
            <a:chOff x="849868" y="1920586"/>
            <a:chExt cx="8460387" cy="1663200"/>
          </a:xfrm>
        </p:grpSpPr>
        <p:pic>
          <p:nvPicPr>
            <p:cNvPr id="11" name="Grafik 10">
              <a:extLst>
                <a:ext uri="{FF2B5EF4-FFF2-40B4-BE49-F238E27FC236}">
                  <a16:creationId xmlns:a16="http://schemas.microsoft.com/office/drawing/2014/main" id="{64B27957-FB90-3BD6-71CA-254C5B856DC2}"/>
                </a:ext>
              </a:extLst>
            </p:cNvPr>
            <p:cNvPicPr>
              <a:picLocks noChangeAspect="1"/>
            </p:cNvPicPr>
            <p:nvPr userDrawn="1"/>
          </p:nvPicPr>
          <p:blipFill>
            <a:blip r:embed="rId3"/>
            <a:stretch>
              <a:fillRect/>
            </a:stretch>
          </p:blipFill>
          <p:spPr>
            <a:xfrm>
              <a:off x="849868" y="1920586"/>
              <a:ext cx="1682316" cy="1663200"/>
            </a:xfrm>
            <a:prstGeom prst="rect">
              <a:avLst/>
            </a:prstGeom>
          </p:spPr>
        </p:pic>
        <p:pic>
          <p:nvPicPr>
            <p:cNvPr id="12" name="Grafik 11">
              <a:extLst>
                <a:ext uri="{FF2B5EF4-FFF2-40B4-BE49-F238E27FC236}">
                  <a16:creationId xmlns:a16="http://schemas.microsoft.com/office/drawing/2014/main" id="{8E6F666C-28D6-38E7-8898-98CA970DA258}"/>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992580" y="2009641"/>
              <a:ext cx="6317675" cy="1490018"/>
            </a:xfrm>
            <a:prstGeom prst="rect">
              <a:avLst/>
            </a:prstGeom>
          </p:spPr>
        </p:pic>
      </p:grpSp>
    </p:spTree>
    <p:extLst>
      <p:ext uri="{BB962C8B-B14F-4D97-AF65-F5344CB8AC3E}">
        <p14:creationId xmlns:p14="http://schemas.microsoft.com/office/powerpoint/2010/main" val="219626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2" name="Diagrammplatzhalter 11">
            <a:extLst>
              <a:ext uri="{FF2B5EF4-FFF2-40B4-BE49-F238E27FC236}">
                <a16:creationId xmlns:a16="http://schemas.microsoft.com/office/drawing/2014/main" id="{34CAF646-BEC0-2487-EE6C-956CD9EFB1C6}"/>
              </a:ext>
            </a:extLst>
          </p:cNvPr>
          <p:cNvSpPr>
            <a:spLocks noGrp="1"/>
          </p:cNvSpPr>
          <p:nvPr>
            <p:ph type="chart" sz="quarter" idx="10"/>
          </p:nvPr>
        </p:nvSpPr>
        <p:spPr>
          <a:xfrm>
            <a:off x="936006" y="1716880"/>
            <a:ext cx="5040000" cy="3600000"/>
          </a:xfrm>
        </p:spPr>
        <p:txBody>
          <a:bodyPr/>
          <a:lstStyle/>
          <a:p>
            <a:endParaRPr lang="de-DE"/>
          </a:p>
        </p:txBody>
      </p:sp>
      <p:sp>
        <p:nvSpPr>
          <p:cNvPr id="14" name="Inhaltsplatzhalter 13">
            <a:extLst>
              <a:ext uri="{FF2B5EF4-FFF2-40B4-BE49-F238E27FC236}">
                <a16:creationId xmlns:a16="http://schemas.microsoft.com/office/drawing/2014/main" id="{E8FB79B3-1B6A-763F-F563-6C1D1224425F}"/>
              </a:ext>
            </a:extLst>
          </p:cNvPr>
          <p:cNvSpPr>
            <a:spLocks noGrp="1"/>
          </p:cNvSpPr>
          <p:nvPr>
            <p:ph sz="quarter" idx="11"/>
          </p:nvPr>
        </p:nvSpPr>
        <p:spPr>
          <a:xfrm>
            <a:off x="6913563" y="2988525"/>
            <a:ext cx="4494212" cy="288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Titelplatzhalter 19">
            <a:extLst>
              <a:ext uri="{FF2B5EF4-FFF2-40B4-BE49-F238E27FC236}">
                <a16:creationId xmlns:a16="http://schemas.microsoft.com/office/drawing/2014/main" id="{AE09647C-7937-9F9C-3759-8A2B78B642E7}"/>
              </a:ext>
            </a:extLst>
          </p:cNvPr>
          <p:cNvSpPr>
            <a:spLocks noGrp="1"/>
          </p:cNvSpPr>
          <p:nvPr>
            <p:ph type="title" hasCustomPrompt="1"/>
          </p:nvPr>
        </p:nvSpPr>
        <p:spPr>
          <a:xfrm>
            <a:off x="6913562" y="1716880"/>
            <a:ext cx="4494213" cy="940374"/>
          </a:xfrm>
          <a:prstGeom prst="rect">
            <a:avLst/>
          </a:prstGeom>
        </p:spPr>
        <p:txBody>
          <a:bodyPr vert="horz" lIns="91440" tIns="45720" rIns="91440" bIns="45720" rtlCol="0" anchor="ctr">
            <a:normAutofit/>
          </a:bodyPr>
          <a:lstStyle/>
          <a:p>
            <a:r>
              <a:rPr lang="de-DE"/>
              <a:t>Wichtige Aussagen zum Ergebnis:</a:t>
            </a:r>
          </a:p>
        </p:txBody>
      </p:sp>
      <p:grpSp>
        <p:nvGrpSpPr>
          <p:cNvPr id="24" name="Gruppieren 23">
            <a:extLst>
              <a:ext uri="{FF2B5EF4-FFF2-40B4-BE49-F238E27FC236}">
                <a16:creationId xmlns:a16="http://schemas.microsoft.com/office/drawing/2014/main" id="{8A5054A0-D44F-7BE8-2FBE-AB11DE2D3ED5}"/>
              </a:ext>
            </a:extLst>
          </p:cNvPr>
          <p:cNvGrpSpPr/>
          <p:nvPr userDrawn="1"/>
        </p:nvGrpSpPr>
        <p:grpSpPr>
          <a:xfrm rot="16200000">
            <a:off x="4264291" y="3721280"/>
            <a:ext cx="4353457" cy="7949"/>
            <a:chOff x="5254081" y="1380449"/>
            <a:chExt cx="4111456" cy="7949"/>
          </a:xfrm>
        </p:grpSpPr>
        <p:cxnSp>
          <p:nvCxnSpPr>
            <p:cNvPr id="18" name="Gerade Verbindung 17">
              <a:extLst>
                <a:ext uri="{FF2B5EF4-FFF2-40B4-BE49-F238E27FC236}">
                  <a16:creationId xmlns:a16="http://schemas.microsoft.com/office/drawing/2014/main" id="{223D9753-46B4-BE9B-E5BE-7C80448717C8}"/>
                </a:ext>
              </a:extLst>
            </p:cNvPr>
            <p:cNvCxnSpPr>
              <a:cxnSpLocks/>
            </p:cNvCxnSpPr>
            <p:nvPr userDrawn="1"/>
          </p:nvCxnSpPr>
          <p:spPr>
            <a:xfrm rot="5400000" flipV="1">
              <a:off x="6700819" y="-61129"/>
              <a:ext cx="2579" cy="2896055"/>
            </a:xfrm>
            <a:prstGeom prst="line">
              <a:avLst/>
            </a:prstGeom>
            <a:ln w="25400" cap="rnd">
              <a:solidFill>
                <a:srgbClr val="F6D58F"/>
              </a:solidFill>
              <a:round/>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B10862B8-EB46-B5DC-62CC-5588C507F962}"/>
                </a:ext>
              </a:extLst>
            </p:cNvPr>
            <p:cNvCxnSpPr>
              <a:cxnSpLocks/>
            </p:cNvCxnSpPr>
            <p:nvPr userDrawn="1"/>
          </p:nvCxnSpPr>
          <p:spPr>
            <a:xfrm>
              <a:off x="8276314" y="1388398"/>
              <a:ext cx="360000" cy="0"/>
            </a:xfrm>
            <a:prstGeom prst="line">
              <a:avLst/>
            </a:prstGeom>
            <a:ln w="25400" cap="rnd">
              <a:solidFill>
                <a:srgbClr val="F6D58F"/>
              </a:solidFill>
              <a:round/>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6FB49638-67F0-63AF-2C2B-74B289A9586A}"/>
                </a:ext>
              </a:extLst>
            </p:cNvPr>
            <p:cNvCxnSpPr>
              <a:cxnSpLocks/>
            </p:cNvCxnSpPr>
            <p:nvPr userDrawn="1"/>
          </p:nvCxnSpPr>
          <p:spPr>
            <a:xfrm rot="5400000" flipH="1" flipV="1">
              <a:off x="9061434" y="1081505"/>
              <a:ext cx="5160" cy="603047"/>
            </a:xfrm>
            <a:prstGeom prst="line">
              <a:avLst/>
            </a:prstGeom>
            <a:ln w="25400" cap="rnd">
              <a:solidFill>
                <a:srgbClr val="F6D58F"/>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02728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14" name="Inhaltsplatzhalter 13">
            <a:extLst>
              <a:ext uri="{FF2B5EF4-FFF2-40B4-BE49-F238E27FC236}">
                <a16:creationId xmlns:a16="http://schemas.microsoft.com/office/drawing/2014/main" id="{E8FB79B3-1B6A-763F-F563-6C1D1224425F}"/>
              </a:ext>
            </a:extLst>
          </p:cNvPr>
          <p:cNvSpPr>
            <a:spLocks noGrp="1"/>
          </p:cNvSpPr>
          <p:nvPr>
            <p:ph sz="quarter" idx="11"/>
          </p:nvPr>
        </p:nvSpPr>
        <p:spPr>
          <a:xfrm>
            <a:off x="731247" y="2701861"/>
            <a:ext cx="8117393" cy="288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Titelplatzhalter 19">
            <a:extLst>
              <a:ext uri="{FF2B5EF4-FFF2-40B4-BE49-F238E27FC236}">
                <a16:creationId xmlns:a16="http://schemas.microsoft.com/office/drawing/2014/main" id="{AE09647C-7937-9F9C-3759-8A2B78B642E7}"/>
              </a:ext>
            </a:extLst>
          </p:cNvPr>
          <p:cNvSpPr>
            <a:spLocks noGrp="1"/>
          </p:cNvSpPr>
          <p:nvPr>
            <p:ph type="title" hasCustomPrompt="1"/>
          </p:nvPr>
        </p:nvSpPr>
        <p:spPr>
          <a:xfrm>
            <a:off x="678676" y="1336556"/>
            <a:ext cx="4494213" cy="940374"/>
          </a:xfrm>
          <a:prstGeom prst="rect">
            <a:avLst/>
          </a:prstGeom>
        </p:spPr>
        <p:txBody>
          <a:bodyPr vert="horz" lIns="91440" tIns="45720" rIns="91440" bIns="45720" rtlCol="0" anchor="ctr">
            <a:normAutofit/>
          </a:bodyPr>
          <a:lstStyle>
            <a:lvl1pPr>
              <a:defRPr>
                <a:solidFill>
                  <a:srgbClr val="C5B59A"/>
                </a:solidFill>
              </a:defRPr>
            </a:lvl1pPr>
          </a:lstStyle>
          <a:p>
            <a:r>
              <a:rPr lang="de-DE"/>
              <a:t>Headline: Schriftart Calibri 20/ </a:t>
            </a:r>
          </a:p>
        </p:txBody>
      </p:sp>
    </p:spTree>
    <p:extLst>
      <p:ext uri="{BB962C8B-B14F-4D97-AF65-F5344CB8AC3E}">
        <p14:creationId xmlns:p14="http://schemas.microsoft.com/office/powerpoint/2010/main" val="1378426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282C6B-6F33-E409-B658-F134AEAEB5C5}"/>
              </a:ext>
            </a:extLst>
          </p:cNvPr>
          <p:cNvSpPr>
            <a:spLocks noGrp="1"/>
          </p:cNvSpPr>
          <p:nvPr>
            <p:ph type="title"/>
          </p:nvPr>
        </p:nvSpPr>
        <p:spPr/>
        <p:txBody>
          <a:bodyPr/>
          <a:lstStyle/>
          <a:p>
            <a:r>
              <a:rPr lang="de-DE"/>
              <a:t>Mastertitelformat bearbeiten</a:t>
            </a:r>
          </a:p>
        </p:txBody>
      </p:sp>
      <p:sp>
        <p:nvSpPr>
          <p:cNvPr id="3" name="Bildplatzhalter 2">
            <a:extLst>
              <a:ext uri="{FF2B5EF4-FFF2-40B4-BE49-F238E27FC236}">
                <a16:creationId xmlns:a16="http://schemas.microsoft.com/office/drawing/2014/main" id="{8FDC6282-50C9-64FC-0A76-B88C0E5371A6}"/>
              </a:ext>
            </a:extLst>
          </p:cNvPr>
          <p:cNvSpPr>
            <a:spLocks noGrp="1"/>
          </p:cNvSpPr>
          <p:nvPr>
            <p:ph type="pic" idx="1"/>
          </p:nvPr>
        </p:nvSpPr>
        <p:spPr>
          <a:xfrm>
            <a:off x="6978534" y="2843560"/>
            <a:ext cx="4320000" cy="2880000"/>
          </a:xfrm>
          <a:ln w="25400" cap="rnd">
            <a:solidFill>
              <a:srgbClr val="F6D58F"/>
            </a:solidFill>
            <a:round/>
            <a:extLst>
              <a:ext uri="{C807C97D-BFC1-408E-A445-0C87EB9F89A2}">
                <ask:lineSketchStyleProps xmlns:ask="http://schemas.microsoft.com/office/drawing/2018/sketchyshapes" sd="1219033472">
                  <a:custGeom>
                    <a:avLst/>
                    <a:gdLst>
                      <a:gd name="connsiteX0" fmla="*/ 0 w 4320000"/>
                      <a:gd name="connsiteY0" fmla="*/ 0 h 2880000"/>
                      <a:gd name="connsiteX1" fmla="*/ 487543 w 4320000"/>
                      <a:gd name="connsiteY1" fmla="*/ 0 h 2880000"/>
                      <a:gd name="connsiteX2" fmla="*/ 1191086 w 4320000"/>
                      <a:gd name="connsiteY2" fmla="*/ 0 h 2880000"/>
                      <a:gd name="connsiteX3" fmla="*/ 1851429 w 4320000"/>
                      <a:gd name="connsiteY3" fmla="*/ 0 h 2880000"/>
                      <a:gd name="connsiteX4" fmla="*/ 2338971 w 4320000"/>
                      <a:gd name="connsiteY4" fmla="*/ 0 h 2880000"/>
                      <a:gd name="connsiteX5" fmla="*/ 2912914 w 4320000"/>
                      <a:gd name="connsiteY5" fmla="*/ 0 h 2880000"/>
                      <a:gd name="connsiteX6" fmla="*/ 3616457 w 4320000"/>
                      <a:gd name="connsiteY6" fmla="*/ 0 h 2880000"/>
                      <a:gd name="connsiteX7" fmla="*/ 4320000 w 4320000"/>
                      <a:gd name="connsiteY7" fmla="*/ 0 h 2880000"/>
                      <a:gd name="connsiteX8" fmla="*/ 4320000 w 4320000"/>
                      <a:gd name="connsiteY8" fmla="*/ 604800 h 2880000"/>
                      <a:gd name="connsiteX9" fmla="*/ 4320000 w 4320000"/>
                      <a:gd name="connsiteY9" fmla="*/ 1094400 h 2880000"/>
                      <a:gd name="connsiteX10" fmla="*/ 4320000 w 4320000"/>
                      <a:gd name="connsiteY10" fmla="*/ 1612800 h 2880000"/>
                      <a:gd name="connsiteX11" fmla="*/ 4320000 w 4320000"/>
                      <a:gd name="connsiteY11" fmla="*/ 2217600 h 2880000"/>
                      <a:gd name="connsiteX12" fmla="*/ 4320000 w 4320000"/>
                      <a:gd name="connsiteY12" fmla="*/ 2880000 h 2880000"/>
                      <a:gd name="connsiteX13" fmla="*/ 3832457 w 4320000"/>
                      <a:gd name="connsiteY13" fmla="*/ 2880000 h 2880000"/>
                      <a:gd name="connsiteX14" fmla="*/ 3344914 w 4320000"/>
                      <a:gd name="connsiteY14" fmla="*/ 2880000 h 2880000"/>
                      <a:gd name="connsiteX15" fmla="*/ 2684571 w 4320000"/>
                      <a:gd name="connsiteY15" fmla="*/ 2880000 h 2880000"/>
                      <a:gd name="connsiteX16" fmla="*/ 2197029 w 4320000"/>
                      <a:gd name="connsiteY16" fmla="*/ 2880000 h 2880000"/>
                      <a:gd name="connsiteX17" fmla="*/ 1579886 w 4320000"/>
                      <a:gd name="connsiteY17" fmla="*/ 2880000 h 2880000"/>
                      <a:gd name="connsiteX18" fmla="*/ 1049143 w 4320000"/>
                      <a:gd name="connsiteY18" fmla="*/ 2880000 h 2880000"/>
                      <a:gd name="connsiteX19" fmla="*/ 0 w 4320000"/>
                      <a:gd name="connsiteY19" fmla="*/ 2880000 h 2880000"/>
                      <a:gd name="connsiteX20" fmla="*/ 0 w 4320000"/>
                      <a:gd name="connsiteY20" fmla="*/ 2304000 h 2880000"/>
                      <a:gd name="connsiteX21" fmla="*/ 0 w 4320000"/>
                      <a:gd name="connsiteY21" fmla="*/ 1670400 h 2880000"/>
                      <a:gd name="connsiteX22" fmla="*/ 0 w 4320000"/>
                      <a:gd name="connsiteY22" fmla="*/ 1123200 h 2880000"/>
                      <a:gd name="connsiteX23" fmla="*/ 0 w 4320000"/>
                      <a:gd name="connsiteY23" fmla="*/ 576000 h 2880000"/>
                      <a:gd name="connsiteX24" fmla="*/ 0 w 4320000"/>
                      <a:gd name="connsiteY24" fmla="*/ 0 h 28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20000" h="2880000" fill="none" extrusionOk="0">
                        <a:moveTo>
                          <a:pt x="0" y="0"/>
                        </a:moveTo>
                        <a:cubicBezTo>
                          <a:pt x="143064" y="12896"/>
                          <a:pt x="263515" y="8402"/>
                          <a:pt x="487543" y="0"/>
                        </a:cubicBezTo>
                        <a:cubicBezTo>
                          <a:pt x="711571" y="-8402"/>
                          <a:pt x="904589" y="-5222"/>
                          <a:pt x="1191086" y="0"/>
                        </a:cubicBezTo>
                        <a:cubicBezTo>
                          <a:pt x="1477583" y="5222"/>
                          <a:pt x="1690739" y="-20265"/>
                          <a:pt x="1851429" y="0"/>
                        </a:cubicBezTo>
                        <a:cubicBezTo>
                          <a:pt x="2012119" y="20265"/>
                          <a:pt x="2212298" y="-3104"/>
                          <a:pt x="2338971" y="0"/>
                        </a:cubicBezTo>
                        <a:cubicBezTo>
                          <a:pt x="2465644" y="3104"/>
                          <a:pt x="2774526" y="4333"/>
                          <a:pt x="2912914" y="0"/>
                        </a:cubicBezTo>
                        <a:cubicBezTo>
                          <a:pt x="3051302" y="-4333"/>
                          <a:pt x="3299226" y="7377"/>
                          <a:pt x="3616457" y="0"/>
                        </a:cubicBezTo>
                        <a:cubicBezTo>
                          <a:pt x="3933688" y="-7377"/>
                          <a:pt x="4112096" y="-5705"/>
                          <a:pt x="4320000" y="0"/>
                        </a:cubicBezTo>
                        <a:cubicBezTo>
                          <a:pt x="4350209" y="267318"/>
                          <a:pt x="4328042" y="424720"/>
                          <a:pt x="4320000" y="604800"/>
                        </a:cubicBezTo>
                        <a:cubicBezTo>
                          <a:pt x="4311958" y="784880"/>
                          <a:pt x="4299175" y="867816"/>
                          <a:pt x="4320000" y="1094400"/>
                        </a:cubicBezTo>
                        <a:cubicBezTo>
                          <a:pt x="4340825" y="1320984"/>
                          <a:pt x="4309024" y="1503837"/>
                          <a:pt x="4320000" y="1612800"/>
                        </a:cubicBezTo>
                        <a:cubicBezTo>
                          <a:pt x="4330976" y="1721763"/>
                          <a:pt x="4309159" y="2068171"/>
                          <a:pt x="4320000" y="2217600"/>
                        </a:cubicBezTo>
                        <a:cubicBezTo>
                          <a:pt x="4330841" y="2367029"/>
                          <a:pt x="4342421" y="2632233"/>
                          <a:pt x="4320000" y="2880000"/>
                        </a:cubicBezTo>
                        <a:cubicBezTo>
                          <a:pt x="4125716" y="2892335"/>
                          <a:pt x="3949555" y="2868747"/>
                          <a:pt x="3832457" y="2880000"/>
                        </a:cubicBezTo>
                        <a:cubicBezTo>
                          <a:pt x="3715359" y="2891253"/>
                          <a:pt x="3573117" y="2857849"/>
                          <a:pt x="3344914" y="2880000"/>
                        </a:cubicBezTo>
                        <a:cubicBezTo>
                          <a:pt x="3116711" y="2902151"/>
                          <a:pt x="2830260" y="2862814"/>
                          <a:pt x="2684571" y="2880000"/>
                        </a:cubicBezTo>
                        <a:cubicBezTo>
                          <a:pt x="2538882" y="2897186"/>
                          <a:pt x="2351743" y="2861640"/>
                          <a:pt x="2197029" y="2880000"/>
                        </a:cubicBezTo>
                        <a:cubicBezTo>
                          <a:pt x="2042315" y="2898360"/>
                          <a:pt x="1876298" y="2866165"/>
                          <a:pt x="1579886" y="2880000"/>
                        </a:cubicBezTo>
                        <a:cubicBezTo>
                          <a:pt x="1283474" y="2893835"/>
                          <a:pt x="1229541" y="2861502"/>
                          <a:pt x="1049143" y="2880000"/>
                        </a:cubicBezTo>
                        <a:cubicBezTo>
                          <a:pt x="868745" y="2898498"/>
                          <a:pt x="363968" y="2882220"/>
                          <a:pt x="0" y="2880000"/>
                        </a:cubicBezTo>
                        <a:cubicBezTo>
                          <a:pt x="-17595" y="2671239"/>
                          <a:pt x="20138" y="2491965"/>
                          <a:pt x="0" y="2304000"/>
                        </a:cubicBezTo>
                        <a:cubicBezTo>
                          <a:pt x="-20138" y="2116035"/>
                          <a:pt x="8782" y="1913524"/>
                          <a:pt x="0" y="1670400"/>
                        </a:cubicBezTo>
                        <a:cubicBezTo>
                          <a:pt x="-8782" y="1427276"/>
                          <a:pt x="-7079" y="1392727"/>
                          <a:pt x="0" y="1123200"/>
                        </a:cubicBezTo>
                        <a:cubicBezTo>
                          <a:pt x="7079" y="853673"/>
                          <a:pt x="-9045" y="729473"/>
                          <a:pt x="0" y="576000"/>
                        </a:cubicBezTo>
                        <a:cubicBezTo>
                          <a:pt x="9045" y="422527"/>
                          <a:pt x="-8568" y="121004"/>
                          <a:pt x="0" y="0"/>
                        </a:cubicBezTo>
                        <a:close/>
                      </a:path>
                      <a:path w="4320000" h="2880000" stroke="0" extrusionOk="0">
                        <a:moveTo>
                          <a:pt x="0" y="0"/>
                        </a:moveTo>
                        <a:cubicBezTo>
                          <a:pt x="218894" y="18956"/>
                          <a:pt x="448691" y="18660"/>
                          <a:pt x="573943" y="0"/>
                        </a:cubicBezTo>
                        <a:cubicBezTo>
                          <a:pt x="699195" y="-18660"/>
                          <a:pt x="842070" y="-8134"/>
                          <a:pt x="1061486" y="0"/>
                        </a:cubicBezTo>
                        <a:cubicBezTo>
                          <a:pt x="1280902" y="8134"/>
                          <a:pt x="1493255" y="-21503"/>
                          <a:pt x="1765029" y="0"/>
                        </a:cubicBezTo>
                        <a:cubicBezTo>
                          <a:pt x="2036803" y="21503"/>
                          <a:pt x="2068144" y="-14205"/>
                          <a:pt x="2338971" y="0"/>
                        </a:cubicBezTo>
                        <a:cubicBezTo>
                          <a:pt x="2609798" y="14205"/>
                          <a:pt x="2780752" y="6493"/>
                          <a:pt x="2912914" y="0"/>
                        </a:cubicBezTo>
                        <a:cubicBezTo>
                          <a:pt x="3045076" y="-6493"/>
                          <a:pt x="3356438" y="7237"/>
                          <a:pt x="3616457" y="0"/>
                        </a:cubicBezTo>
                        <a:cubicBezTo>
                          <a:pt x="3876476" y="-7237"/>
                          <a:pt x="4110486" y="7500"/>
                          <a:pt x="4320000" y="0"/>
                        </a:cubicBezTo>
                        <a:cubicBezTo>
                          <a:pt x="4329129" y="204498"/>
                          <a:pt x="4349815" y="327294"/>
                          <a:pt x="4320000" y="633600"/>
                        </a:cubicBezTo>
                        <a:cubicBezTo>
                          <a:pt x="4290185" y="939906"/>
                          <a:pt x="4297140" y="970188"/>
                          <a:pt x="4320000" y="1152000"/>
                        </a:cubicBezTo>
                        <a:cubicBezTo>
                          <a:pt x="4342860" y="1333812"/>
                          <a:pt x="4339077" y="1528355"/>
                          <a:pt x="4320000" y="1670400"/>
                        </a:cubicBezTo>
                        <a:cubicBezTo>
                          <a:pt x="4300923" y="1812445"/>
                          <a:pt x="4294869" y="2031914"/>
                          <a:pt x="4320000" y="2246400"/>
                        </a:cubicBezTo>
                        <a:cubicBezTo>
                          <a:pt x="4345131" y="2460886"/>
                          <a:pt x="4347706" y="2663605"/>
                          <a:pt x="4320000" y="2880000"/>
                        </a:cubicBezTo>
                        <a:cubicBezTo>
                          <a:pt x="4083889" y="2862693"/>
                          <a:pt x="4028381" y="2875324"/>
                          <a:pt x="3832457" y="2880000"/>
                        </a:cubicBezTo>
                        <a:cubicBezTo>
                          <a:pt x="3636533" y="2884676"/>
                          <a:pt x="3335104" y="2850488"/>
                          <a:pt x="3128914" y="2880000"/>
                        </a:cubicBezTo>
                        <a:cubicBezTo>
                          <a:pt x="2922724" y="2909512"/>
                          <a:pt x="2771584" y="2891668"/>
                          <a:pt x="2598171" y="2880000"/>
                        </a:cubicBezTo>
                        <a:cubicBezTo>
                          <a:pt x="2424758" y="2868332"/>
                          <a:pt x="2198020" y="2886073"/>
                          <a:pt x="1981029" y="2880000"/>
                        </a:cubicBezTo>
                        <a:cubicBezTo>
                          <a:pt x="1764038" y="2873927"/>
                          <a:pt x="1598839" y="2845363"/>
                          <a:pt x="1277486" y="2880000"/>
                        </a:cubicBezTo>
                        <a:cubicBezTo>
                          <a:pt x="956133" y="2914637"/>
                          <a:pt x="951797" y="2859540"/>
                          <a:pt x="660343" y="2880000"/>
                        </a:cubicBezTo>
                        <a:cubicBezTo>
                          <a:pt x="368889" y="2900460"/>
                          <a:pt x="216915" y="2898728"/>
                          <a:pt x="0" y="2880000"/>
                        </a:cubicBezTo>
                        <a:cubicBezTo>
                          <a:pt x="463" y="2643274"/>
                          <a:pt x="5086" y="2574132"/>
                          <a:pt x="0" y="2361600"/>
                        </a:cubicBezTo>
                        <a:cubicBezTo>
                          <a:pt x="-5086" y="2149068"/>
                          <a:pt x="-18088" y="2020911"/>
                          <a:pt x="0" y="1814400"/>
                        </a:cubicBezTo>
                        <a:cubicBezTo>
                          <a:pt x="18088" y="1607889"/>
                          <a:pt x="-8471" y="1423052"/>
                          <a:pt x="0" y="1180800"/>
                        </a:cubicBezTo>
                        <a:cubicBezTo>
                          <a:pt x="8471" y="938548"/>
                          <a:pt x="484" y="874115"/>
                          <a:pt x="0" y="604800"/>
                        </a:cubicBezTo>
                        <a:cubicBezTo>
                          <a:pt x="-484" y="335485"/>
                          <a:pt x="13347" y="228661"/>
                          <a:pt x="0" y="0"/>
                        </a:cubicBezTo>
                        <a:close/>
                      </a:path>
                    </a:pathLst>
                  </a:custGeom>
                  <ask:type>
                    <ask:lineSketchNone/>
                  </ask:type>
                </ask:lineSketchStyleProps>
              </a:ext>
            </a:extLst>
          </a:ln>
        </p:spPr>
        <p:style>
          <a:lnRef idx="2">
            <a:schemeClr val="accent4"/>
          </a:lnRef>
          <a:fillRef idx="1">
            <a:schemeClr val="lt1"/>
          </a:fillRef>
          <a:effectRef idx="0">
            <a:schemeClr val="accent4"/>
          </a:effectRef>
          <a:fontRef idx="minor">
            <a:schemeClr val="dk1"/>
          </a:fontRef>
        </p:style>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Tree>
    <p:extLst>
      <p:ext uri="{BB962C8B-B14F-4D97-AF65-F5344CB8AC3E}">
        <p14:creationId xmlns:p14="http://schemas.microsoft.com/office/powerpoint/2010/main" val="2391152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6D75987-4A80-2057-7CC7-10976447F7D8}"/>
              </a:ext>
            </a:extLst>
          </p:cNvPr>
          <p:cNvSpPr/>
          <p:nvPr userDrawn="1"/>
        </p:nvSpPr>
        <p:spPr>
          <a:xfrm>
            <a:off x="375383" y="0"/>
            <a:ext cx="11808000" cy="12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 name="Gruppieren 6">
            <a:extLst>
              <a:ext uri="{FF2B5EF4-FFF2-40B4-BE49-F238E27FC236}">
                <a16:creationId xmlns:a16="http://schemas.microsoft.com/office/drawing/2014/main" id="{58BE9322-3284-181B-804E-380029A5B5A1}"/>
              </a:ext>
            </a:extLst>
          </p:cNvPr>
          <p:cNvGrpSpPr/>
          <p:nvPr userDrawn="1"/>
        </p:nvGrpSpPr>
        <p:grpSpPr>
          <a:xfrm>
            <a:off x="1866886" y="2597400"/>
            <a:ext cx="8472416" cy="1668128"/>
            <a:chOff x="864056" y="1920586"/>
            <a:chExt cx="8472416" cy="1668128"/>
          </a:xfrm>
        </p:grpSpPr>
        <p:pic>
          <p:nvPicPr>
            <p:cNvPr id="10" name="Grafik 9">
              <a:extLst>
                <a:ext uri="{FF2B5EF4-FFF2-40B4-BE49-F238E27FC236}">
                  <a16:creationId xmlns:a16="http://schemas.microsoft.com/office/drawing/2014/main" id="{9FD518C9-D554-4716-5F03-C3459DE1BF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992580" y="2009641"/>
              <a:ext cx="6343892" cy="1496201"/>
            </a:xfrm>
            <a:prstGeom prst="rect">
              <a:avLst/>
            </a:prstGeom>
          </p:spPr>
        </p:pic>
        <p:pic>
          <p:nvPicPr>
            <p:cNvPr id="11" name="Grafik 10">
              <a:extLst>
                <a:ext uri="{FF2B5EF4-FFF2-40B4-BE49-F238E27FC236}">
                  <a16:creationId xmlns:a16="http://schemas.microsoft.com/office/drawing/2014/main" id="{15B0903A-3706-EAC7-86C4-548D9703C55F}"/>
                </a:ext>
              </a:extLst>
            </p:cNvPr>
            <p:cNvPicPr>
              <a:picLocks noChangeAspect="1"/>
            </p:cNvPicPr>
            <p:nvPr userDrawn="1"/>
          </p:nvPicPr>
          <p:blipFill>
            <a:blip r:embed="rId3"/>
            <a:stretch>
              <a:fillRect/>
            </a:stretch>
          </p:blipFill>
          <p:spPr>
            <a:xfrm>
              <a:off x="864056" y="1920586"/>
              <a:ext cx="1668128" cy="1668128"/>
            </a:xfrm>
            <a:prstGeom prst="rect">
              <a:avLst/>
            </a:prstGeom>
          </p:spPr>
        </p:pic>
      </p:grpSp>
    </p:spTree>
    <p:extLst>
      <p:ext uri="{BB962C8B-B14F-4D97-AF65-F5344CB8AC3E}">
        <p14:creationId xmlns:p14="http://schemas.microsoft.com/office/powerpoint/2010/main" val="2289788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CD62A3-5FD2-515C-9782-C710070613AC}"/>
              </a:ext>
            </a:extLst>
          </p:cNvPr>
          <p:cNvSpPr>
            <a:spLocks noGrp="1"/>
          </p:cNvSpPr>
          <p:nvPr>
            <p:ph type="title" hasCustomPrompt="1"/>
          </p:nvPr>
        </p:nvSpPr>
        <p:spPr>
          <a:xfrm>
            <a:off x="900000" y="1080000"/>
            <a:ext cx="7920000" cy="577849"/>
          </a:xfrm>
          <a:prstGeom prst="rect">
            <a:avLst/>
          </a:prstGeom>
        </p:spPr>
        <p:txBody>
          <a:bodyPr/>
          <a:lstStyle/>
          <a:p>
            <a:r>
              <a:rPr lang="de-DE"/>
              <a:t>Headline: Schriftart Calibri 20 </a:t>
            </a:r>
            <a:r>
              <a:rPr lang="de-DE" err="1"/>
              <a:t>pt</a:t>
            </a:r>
            <a:r>
              <a:rPr lang="de-DE"/>
              <a:t> / Farbe </a:t>
            </a:r>
            <a:r>
              <a:rPr lang="de-DE" err="1"/>
              <a:t>boncrop</a:t>
            </a:r>
            <a:r>
              <a:rPr lang="de-DE"/>
              <a:t> </a:t>
            </a:r>
            <a:r>
              <a:rPr lang="de-DE" err="1"/>
              <a:t>brand</a:t>
            </a:r>
            <a:r>
              <a:rPr lang="de-DE"/>
              <a:t> </a:t>
            </a:r>
            <a:r>
              <a:rPr lang="de-DE" err="1"/>
              <a:t>blue</a:t>
            </a:r>
            <a:endParaRPr lang="de-DE"/>
          </a:p>
        </p:txBody>
      </p:sp>
      <p:sp>
        <p:nvSpPr>
          <p:cNvPr id="11" name="Textplatzhalter 10">
            <a:extLst>
              <a:ext uri="{FF2B5EF4-FFF2-40B4-BE49-F238E27FC236}">
                <a16:creationId xmlns:a16="http://schemas.microsoft.com/office/drawing/2014/main" id="{8F2B4350-35F3-509D-B0BF-5CF041034F49}"/>
              </a:ext>
            </a:extLst>
          </p:cNvPr>
          <p:cNvSpPr>
            <a:spLocks noGrp="1"/>
          </p:cNvSpPr>
          <p:nvPr>
            <p:ph type="body" sz="quarter" idx="10" hasCustomPrompt="1"/>
          </p:nvPr>
        </p:nvSpPr>
        <p:spPr>
          <a:xfrm>
            <a:off x="900000" y="1981200"/>
            <a:ext cx="5940000" cy="4140000"/>
          </a:xfrm>
        </p:spPr>
        <p:txBody>
          <a:bodyPr/>
          <a:lstStyle>
            <a:lvl1pPr marL="6350" indent="0">
              <a:buFontTx/>
              <a:buNone/>
              <a:defRPr>
                <a:solidFill>
                  <a:srgbClr val="191919"/>
                </a:solidFill>
              </a:defRPr>
            </a:lvl1pPr>
            <a:lvl2pPr marL="577800" indent="0">
              <a:buFontTx/>
              <a:buNone/>
              <a:defRPr/>
            </a:lvl2pPr>
            <a:lvl3pPr marL="1035000" indent="0">
              <a:buFontTx/>
              <a:buNone/>
              <a:defRPr/>
            </a:lvl3pPr>
            <a:lvl4pPr marL="1492200" indent="0">
              <a:buFontTx/>
              <a:buNone/>
              <a:defRPr/>
            </a:lvl4pPr>
            <a:lvl5pPr marL="1949400" indent="0">
              <a:buFontTx/>
              <a:buNone/>
              <a:defRPr/>
            </a:lvl5pPr>
          </a:lstStyle>
          <a:p>
            <a:pPr lvl="0"/>
            <a:r>
              <a:rPr lang="de-DE"/>
              <a:t>Fließtexte: Schriftart Calibri 14 </a:t>
            </a:r>
            <a:r>
              <a:rPr lang="de-DE" err="1"/>
              <a:t>pt</a:t>
            </a:r>
            <a:r>
              <a:rPr lang="de-DE"/>
              <a:t> / Farbe schwarz 90%</a:t>
            </a:r>
          </a:p>
        </p:txBody>
      </p:sp>
      <p:sp>
        <p:nvSpPr>
          <p:cNvPr id="15" name="Textplatzhalter 14">
            <a:extLst>
              <a:ext uri="{FF2B5EF4-FFF2-40B4-BE49-F238E27FC236}">
                <a16:creationId xmlns:a16="http://schemas.microsoft.com/office/drawing/2014/main" id="{D5A6601A-4884-BB6F-F46B-0ED62EB28E85}"/>
              </a:ext>
            </a:extLst>
          </p:cNvPr>
          <p:cNvSpPr>
            <a:spLocks noGrp="1"/>
          </p:cNvSpPr>
          <p:nvPr>
            <p:ph type="body" sz="quarter" idx="11" hasCustomPrompt="1"/>
          </p:nvPr>
        </p:nvSpPr>
        <p:spPr>
          <a:xfrm>
            <a:off x="7740000" y="2880000"/>
            <a:ext cx="3600000" cy="540000"/>
          </a:xfrm>
        </p:spPr>
        <p:txBody>
          <a:bodyPr/>
          <a:lstStyle>
            <a:lvl1pPr marL="6350" indent="0">
              <a:buNone/>
              <a:defRPr/>
            </a:lvl1pPr>
            <a:lvl5pPr marL="1949400" indent="0">
              <a:buNone/>
              <a:defRPr/>
            </a:lvl5pPr>
          </a:lstStyle>
          <a:p>
            <a:pPr lvl="0"/>
            <a:r>
              <a:rPr lang="de-DE"/>
              <a:t>Titel: Schriftart Calibri 14 </a:t>
            </a:r>
            <a:r>
              <a:rPr lang="de-DE" err="1"/>
              <a:t>pt</a:t>
            </a:r>
            <a:r>
              <a:rPr lang="de-DE"/>
              <a:t> / Farbe </a:t>
            </a:r>
            <a:r>
              <a:rPr lang="de-DE" err="1"/>
              <a:t>boncrop</a:t>
            </a:r>
            <a:r>
              <a:rPr lang="de-DE"/>
              <a:t> </a:t>
            </a:r>
            <a:r>
              <a:rPr lang="de-DE" err="1"/>
              <a:t>brand</a:t>
            </a:r>
            <a:r>
              <a:rPr lang="de-DE"/>
              <a:t> </a:t>
            </a:r>
            <a:r>
              <a:rPr lang="de-DE" err="1"/>
              <a:t>blue</a:t>
            </a:r>
            <a:endParaRPr lang="de-DE"/>
          </a:p>
        </p:txBody>
      </p:sp>
      <p:sp>
        <p:nvSpPr>
          <p:cNvPr id="4" name="Textplatzhalter 2">
            <a:extLst>
              <a:ext uri="{FF2B5EF4-FFF2-40B4-BE49-F238E27FC236}">
                <a16:creationId xmlns:a16="http://schemas.microsoft.com/office/drawing/2014/main" id="{B51F96A6-0362-D237-1D32-74DC4D37D62F}"/>
              </a:ext>
            </a:extLst>
          </p:cNvPr>
          <p:cNvSpPr>
            <a:spLocks noGrp="1"/>
          </p:cNvSpPr>
          <p:nvPr>
            <p:ph idx="12"/>
          </p:nvPr>
        </p:nvSpPr>
        <p:spPr>
          <a:xfrm>
            <a:off x="7740000" y="3600000"/>
            <a:ext cx="3600000" cy="2520000"/>
          </a:xfrm>
          <a:prstGeom prst="rect">
            <a:avLst/>
          </a:prstGeom>
        </p:spPr>
        <p:txBody>
          <a:bodyPr vert="horz" lIns="91440" tIns="45720" rIns="91440" bIns="45720" rtlCol="0">
            <a:normAutofit/>
          </a:bodyPr>
          <a:lstStyle/>
          <a:p>
            <a:pPr lvl="0"/>
            <a:r>
              <a:rPr lang="de-DE"/>
              <a:t>Aufzählung Schriftart Calibri 14 </a:t>
            </a:r>
            <a:r>
              <a:rPr lang="de-DE" err="1"/>
              <a:t>pt</a:t>
            </a:r>
            <a:endParaRPr lang="de-DE"/>
          </a:p>
        </p:txBody>
      </p:sp>
    </p:spTree>
    <p:extLst>
      <p:ext uri="{BB962C8B-B14F-4D97-AF65-F5344CB8AC3E}">
        <p14:creationId xmlns:p14="http://schemas.microsoft.com/office/powerpoint/2010/main" val="12207519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5686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488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BC7202A0-70D6-83B5-6076-9993813C9BAA}"/>
              </a:ext>
            </a:extLst>
          </p:cNvPr>
          <p:cNvSpPr/>
          <p:nvPr userDrawn="1"/>
        </p:nvSpPr>
        <p:spPr>
          <a:xfrm>
            <a:off x="375383" y="0"/>
            <a:ext cx="11808000" cy="12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uppieren 1">
            <a:extLst>
              <a:ext uri="{FF2B5EF4-FFF2-40B4-BE49-F238E27FC236}">
                <a16:creationId xmlns:a16="http://schemas.microsoft.com/office/drawing/2014/main" id="{A5CA6454-4036-E20D-277C-291F2FDBEDAF}"/>
              </a:ext>
            </a:extLst>
          </p:cNvPr>
          <p:cNvGrpSpPr/>
          <p:nvPr userDrawn="1"/>
        </p:nvGrpSpPr>
        <p:grpSpPr>
          <a:xfrm>
            <a:off x="1852698" y="2597400"/>
            <a:ext cx="8486604" cy="1663200"/>
            <a:chOff x="849868" y="1920586"/>
            <a:chExt cx="8486604" cy="1663200"/>
          </a:xfrm>
        </p:grpSpPr>
        <p:pic>
          <p:nvPicPr>
            <p:cNvPr id="8" name="Grafik 7">
              <a:extLst>
                <a:ext uri="{FF2B5EF4-FFF2-40B4-BE49-F238E27FC236}">
                  <a16:creationId xmlns:a16="http://schemas.microsoft.com/office/drawing/2014/main" id="{32F1B6DE-E4DA-255B-82E7-655AAF59C05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992580" y="2009641"/>
              <a:ext cx="6343892" cy="1496201"/>
            </a:xfrm>
            <a:prstGeom prst="rect">
              <a:avLst/>
            </a:prstGeom>
          </p:spPr>
        </p:pic>
        <p:pic>
          <p:nvPicPr>
            <p:cNvPr id="4" name="Grafik 3">
              <a:extLst>
                <a:ext uri="{FF2B5EF4-FFF2-40B4-BE49-F238E27FC236}">
                  <a16:creationId xmlns:a16="http://schemas.microsoft.com/office/drawing/2014/main" id="{0E55D166-2BC2-9DC4-89CF-0170E6732BF6}"/>
                </a:ext>
              </a:extLst>
            </p:cNvPr>
            <p:cNvPicPr>
              <a:picLocks noChangeAspect="1"/>
            </p:cNvPicPr>
            <p:nvPr userDrawn="1"/>
          </p:nvPicPr>
          <p:blipFill>
            <a:blip r:embed="rId3"/>
            <a:stretch>
              <a:fillRect/>
            </a:stretch>
          </p:blipFill>
          <p:spPr>
            <a:xfrm>
              <a:off x="849868" y="1920586"/>
              <a:ext cx="1682316" cy="1663200"/>
            </a:xfrm>
            <a:prstGeom prst="rect">
              <a:avLst/>
            </a:prstGeom>
          </p:spPr>
        </p:pic>
      </p:grpSp>
    </p:spTree>
    <p:extLst>
      <p:ext uri="{BB962C8B-B14F-4D97-AF65-F5344CB8AC3E}">
        <p14:creationId xmlns:p14="http://schemas.microsoft.com/office/powerpoint/2010/main" val="8758285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Diagrammplatzhalter 11">
            <a:extLst>
              <a:ext uri="{FF2B5EF4-FFF2-40B4-BE49-F238E27FC236}">
                <a16:creationId xmlns:a16="http://schemas.microsoft.com/office/drawing/2014/main" id="{5182AFAB-BB67-A542-BD23-01E830974A87}"/>
              </a:ext>
            </a:extLst>
          </p:cNvPr>
          <p:cNvSpPr>
            <a:spLocks noGrp="1"/>
          </p:cNvSpPr>
          <p:nvPr>
            <p:ph type="chart" sz="quarter" idx="10"/>
          </p:nvPr>
        </p:nvSpPr>
        <p:spPr>
          <a:xfrm>
            <a:off x="936006" y="2336167"/>
            <a:ext cx="5040000" cy="3600000"/>
          </a:xfrm>
          <a:prstGeom prst="rect">
            <a:avLst/>
          </a:prstGeom>
        </p:spPr>
        <p:txBody>
          <a:bodyPr/>
          <a:lstStyle/>
          <a:p>
            <a:endParaRPr lang="de-DE"/>
          </a:p>
        </p:txBody>
      </p:sp>
      <p:sp>
        <p:nvSpPr>
          <p:cNvPr id="3" name="Inhaltsplatzhalter 13">
            <a:extLst>
              <a:ext uri="{FF2B5EF4-FFF2-40B4-BE49-F238E27FC236}">
                <a16:creationId xmlns:a16="http://schemas.microsoft.com/office/drawing/2014/main" id="{C0F00F62-CD69-15E6-1579-514577BB78FF}"/>
              </a:ext>
            </a:extLst>
          </p:cNvPr>
          <p:cNvSpPr>
            <a:spLocks noGrp="1"/>
          </p:cNvSpPr>
          <p:nvPr>
            <p:ph sz="quarter" idx="11"/>
          </p:nvPr>
        </p:nvSpPr>
        <p:spPr>
          <a:xfrm>
            <a:off x="6913563" y="2988525"/>
            <a:ext cx="4494212" cy="28800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itelplatzhalter 19">
            <a:extLst>
              <a:ext uri="{FF2B5EF4-FFF2-40B4-BE49-F238E27FC236}">
                <a16:creationId xmlns:a16="http://schemas.microsoft.com/office/drawing/2014/main" id="{50CE9A2E-3302-F714-88FD-A4F760779AD5}"/>
              </a:ext>
            </a:extLst>
          </p:cNvPr>
          <p:cNvSpPr>
            <a:spLocks noGrp="1"/>
          </p:cNvSpPr>
          <p:nvPr>
            <p:ph type="title" hasCustomPrompt="1"/>
          </p:nvPr>
        </p:nvSpPr>
        <p:spPr>
          <a:xfrm>
            <a:off x="6913562" y="1716880"/>
            <a:ext cx="4494213" cy="940374"/>
          </a:xfrm>
          <a:prstGeom prst="rect">
            <a:avLst/>
          </a:prstGeom>
        </p:spPr>
        <p:txBody>
          <a:bodyPr vert="horz" lIns="91440" tIns="45720" rIns="91440" bIns="45720" rtlCol="0" anchor="ctr">
            <a:normAutofit/>
          </a:bodyPr>
          <a:lstStyle/>
          <a:p>
            <a:r>
              <a:rPr lang="de-DE"/>
              <a:t>Wichtige Aussagen zum Ergebnis:</a:t>
            </a:r>
          </a:p>
        </p:txBody>
      </p:sp>
      <p:grpSp>
        <p:nvGrpSpPr>
          <p:cNvPr id="5" name="Gruppieren 4">
            <a:extLst>
              <a:ext uri="{FF2B5EF4-FFF2-40B4-BE49-F238E27FC236}">
                <a16:creationId xmlns:a16="http://schemas.microsoft.com/office/drawing/2014/main" id="{360E059F-AC22-7433-0939-CFE284267EE4}"/>
              </a:ext>
            </a:extLst>
          </p:cNvPr>
          <p:cNvGrpSpPr/>
          <p:nvPr userDrawn="1"/>
        </p:nvGrpSpPr>
        <p:grpSpPr>
          <a:xfrm rot="16200000">
            <a:off x="4264291" y="3721280"/>
            <a:ext cx="4353457" cy="7949"/>
            <a:chOff x="5254081" y="1380449"/>
            <a:chExt cx="4111456" cy="7949"/>
          </a:xfrm>
        </p:grpSpPr>
        <p:cxnSp>
          <p:nvCxnSpPr>
            <p:cNvPr id="6" name="Gerade Verbindung 5">
              <a:extLst>
                <a:ext uri="{FF2B5EF4-FFF2-40B4-BE49-F238E27FC236}">
                  <a16:creationId xmlns:a16="http://schemas.microsoft.com/office/drawing/2014/main" id="{89615D7A-6644-22CF-082D-67B4A5D2026D}"/>
                </a:ext>
              </a:extLst>
            </p:cNvPr>
            <p:cNvCxnSpPr>
              <a:cxnSpLocks/>
            </p:cNvCxnSpPr>
            <p:nvPr userDrawn="1"/>
          </p:nvCxnSpPr>
          <p:spPr>
            <a:xfrm rot="5400000" flipV="1">
              <a:off x="6700819" y="-61129"/>
              <a:ext cx="2579" cy="2896055"/>
            </a:xfrm>
            <a:prstGeom prst="line">
              <a:avLst/>
            </a:prstGeom>
            <a:ln w="25400" cap="rnd">
              <a:solidFill>
                <a:srgbClr val="F6D58F"/>
              </a:solidFill>
              <a:round/>
            </a:ln>
          </p:spPr>
          <p:style>
            <a:lnRef idx="1">
              <a:schemeClr val="accent1"/>
            </a:lnRef>
            <a:fillRef idx="0">
              <a:schemeClr val="accent1"/>
            </a:fillRef>
            <a:effectRef idx="0">
              <a:schemeClr val="accent1"/>
            </a:effectRef>
            <a:fontRef idx="minor">
              <a:schemeClr val="tx1"/>
            </a:fontRef>
          </p:style>
        </p:cxnSp>
        <p:cxnSp>
          <p:nvCxnSpPr>
            <p:cNvPr id="7" name="Gerade Verbindung 6">
              <a:extLst>
                <a:ext uri="{FF2B5EF4-FFF2-40B4-BE49-F238E27FC236}">
                  <a16:creationId xmlns:a16="http://schemas.microsoft.com/office/drawing/2014/main" id="{FE838D0C-4D16-3525-7B5E-373CF81B4FAF}"/>
                </a:ext>
              </a:extLst>
            </p:cNvPr>
            <p:cNvCxnSpPr>
              <a:cxnSpLocks/>
            </p:cNvCxnSpPr>
            <p:nvPr userDrawn="1"/>
          </p:nvCxnSpPr>
          <p:spPr>
            <a:xfrm>
              <a:off x="8276314" y="1388398"/>
              <a:ext cx="360000" cy="0"/>
            </a:xfrm>
            <a:prstGeom prst="line">
              <a:avLst/>
            </a:prstGeom>
            <a:ln w="25400" cap="rnd">
              <a:solidFill>
                <a:srgbClr val="F6D58F"/>
              </a:solidFill>
              <a:round/>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113C22C9-194C-E27A-306C-35D813AE532E}"/>
                </a:ext>
              </a:extLst>
            </p:cNvPr>
            <p:cNvCxnSpPr>
              <a:cxnSpLocks/>
            </p:cNvCxnSpPr>
            <p:nvPr userDrawn="1"/>
          </p:nvCxnSpPr>
          <p:spPr>
            <a:xfrm rot="5400000" flipH="1" flipV="1">
              <a:off x="9061434" y="1081505"/>
              <a:ext cx="5160" cy="603047"/>
            </a:xfrm>
            <a:prstGeom prst="line">
              <a:avLst/>
            </a:prstGeom>
            <a:ln w="25400" cap="rnd">
              <a:solidFill>
                <a:srgbClr val="F6D58F"/>
              </a:solidFill>
              <a:round/>
            </a:ln>
          </p:spPr>
          <p:style>
            <a:lnRef idx="1">
              <a:schemeClr val="accent1"/>
            </a:lnRef>
            <a:fillRef idx="0">
              <a:schemeClr val="accent1"/>
            </a:fillRef>
            <a:effectRef idx="0">
              <a:schemeClr val="accent1"/>
            </a:effectRef>
            <a:fontRef idx="minor">
              <a:schemeClr val="tx1"/>
            </a:fontRef>
          </p:style>
        </p:cxnSp>
      </p:grpSp>
      <p:sp>
        <p:nvSpPr>
          <p:cNvPr id="9" name="Textfeld 8">
            <a:extLst>
              <a:ext uri="{FF2B5EF4-FFF2-40B4-BE49-F238E27FC236}">
                <a16:creationId xmlns:a16="http://schemas.microsoft.com/office/drawing/2014/main" id="{8F62B40E-B31D-3DCD-F8A1-F1EFE99C157A}"/>
              </a:ext>
            </a:extLst>
          </p:cNvPr>
          <p:cNvSpPr txBox="1"/>
          <p:nvPr userDrawn="1"/>
        </p:nvSpPr>
        <p:spPr>
          <a:xfrm>
            <a:off x="838200" y="1533328"/>
            <a:ext cx="5967334" cy="400110"/>
          </a:xfrm>
          <a:prstGeom prst="rect">
            <a:avLst/>
          </a:prstGeom>
          <a:noFill/>
        </p:spPr>
        <p:txBody>
          <a:bodyPr wrap="square" rtlCol="0">
            <a:spAutoFit/>
          </a:bodyPr>
          <a:lstStyle/>
          <a:p>
            <a:r>
              <a:rPr lang="de-DE" sz="2000">
                <a:solidFill>
                  <a:srgbClr val="005E8D"/>
                </a:solidFill>
              </a:rPr>
              <a:t>Feldversuche und Praxisdemos</a:t>
            </a:r>
          </a:p>
        </p:txBody>
      </p:sp>
      <p:grpSp>
        <p:nvGrpSpPr>
          <p:cNvPr id="14" name="Gruppieren 13">
            <a:extLst>
              <a:ext uri="{FF2B5EF4-FFF2-40B4-BE49-F238E27FC236}">
                <a16:creationId xmlns:a16="http://schemas.microsoft.com/office/drawing/2014/main" id="{587BE8C3-C469-A478-5269-85D037A7A562}"/>
              </a:ext>
            </a:extLst>
          </p:cNvPr>
          <p:cNvGrpSpPr/>
          <p:nvPr userDrawn="1"/>
        </p:nvGrpSpPr>
        <p:grpSpPr>
          <a:xfrm>
            <a:off x="936006" y="1933438"/>
            <a:ext cx="1440000" cy="772"/>
            <a:chOff x="5254081" y="1393354"/>
            <a:chExt cx="4170697" cy="772"/>
          </a:xfrm>
        </p:grpSpPr>
        <p:cxnSp>
          <p:nvCxnSpPr>
            <p:cNvPr id="15" name="Gerade Verbindung 14">
              <a:extLst>
                <a:ext uri="{FF2B5EF4-FFF2-40B4-BE49-F238E27FC236}">
                  <a16:creationId xmlns:a16="http://schemas.microsoft.com/office/drawing/2014/main" id="{7569D65D-F6F4-7E65-E0EF-3C46A84E5F1A}"/>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1A76F561-08F9-9FC2-7857-D121C2C155D3}"/>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B5DE5EC4-3BBD-301A-28EA-CEA424802D21}"/>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2404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F446884D-D440-62A1-472C-460DFF244CDC}"/>
              </a:ext>
            </a:extLst>
          </p:cNvPr>
          <p:cNvSpPr txBox="1"/>
          <p:nvPr userDrawn="1"/>
        </p:nvSpPr>
        <p:spPr>
          <a:xfrm>
            <a:off x="2651175" y="3013272"/>
            <a:ext cx="2633425" cy="2308324"/>
          </a:xfrm>
          <a:prstGeom prst="rect">
            <a:avLst/>
          </a:prstGeom>
          <a:noFill/>
        </p:spPr>
        <p:txBody>
          <a:bodyPr wrap="square" rtlCol="0">
            <a:spAutoFit/>
          </a:bodyPr>
          <a:lstStyle/>
          <a:p>
            <a:pPr lvl="0"/>
            <a:r>
              <a:rPr lang="de-DE" sz="1400">
                <a:solidFill>
                  <a:srgbClr val="005E8D"/>
                </a:solidFill>
                <a:latin typeface="+mn-lt"/>
              </a:rPr>
              <a:t>Die Abpackung</a:t>
            </a:r>
          </a:p>
          <a:p>
            <a:pPr lvl="0"/>
            <a:endParaRPr lang="de-DE" sz="1400">
              <a:solidFill>
                <a:srgbClr val="005E8D"/>
              </a:solidFill>
              <a:latin typeface="+mn-lt"/>
            </a:endParaRPr>
          </a:p>
          <a:p>
            <a:pPr marL="357188" lvl="1" indent="-133350">
              <a:buFontTx/>
              <a:buBlip>
                <a:blip>
                  <a:extLst>
                    <a:ext uri="{96DAC541-7B7A-43D3-8B79-37D633B846F1}">
                      <asvg:svgBlip xmlns:asvg="http://schemas.microsoft.com/office/drawing/2016/SVG/main" r:embed="rId2"/>
                    </a:ext>
                  </a:extLst>
                </a:blip>
              </a:buBlip>
              <a:tabLst/>
            </a:pPr>
            <a:r>
              <a:rPr lang="de-DE" sz="1400">
                <a:solidFill>
                  <a:srgbClr val="005E8D"/>
                </a:solidFill>
                <a:latin typeface="+mn-lt"/>
              </a:rPr>
              <a:t>10 Kanister</a:t>
            </a:r>
          </a:p>
          <a:p>
            <a:pPr marL="357188" lvl="1" indent="-133350">
              <a:buFontTx/>
              <a:buBlip>
                <a:blip>
                  <a:extLst>
                    <a:ext uri="{96DAC541-7B7A-43D3-8B79-37D633B846F1}">
                      <asvg:svgBlip xmlns:asvg="http://schemas.microsoft.com/office/drawing/2016/SVG/main" r:embed="rId2"/>
                    </a:ext>
                  </a:extLst>
                </a:blip>
              </a:buBlip>
              <a:tabLst/>
            </a:pPr>
            <a:r>
              <a:rPr lang="de-DE" sz="1400">
                <a:solidFill>
                  <a:srgbClr val="005E8D"/>
                </a:solidFill>
                <a:latin typeface="+mn-lt"/>
              </a:rPr>
              <a:t>2 Kanister (20 l) pro Karton</a:t>
            </a:r>
            <a:br>
              <a:rPr lang="de-DE" sz="1400">
                <a:solidFill>
                  <a:srgbClr val="005E8D"/>
                </a:solidFill>
                <a:latin typeface="+mn-lt"/>
              </a:rPr>
            </a:br>
            <a:br>
              <a:rPr lang="de-DE" sz="1400">
                <a:solidFill>
                  <a:srgbClr val="005E8D"/>
                </a:solidFill>
                <a:latin typeface="+mn-lt"/>
              </a:rPr>
            </a:br>
            <a:br>
              <a:rPr lang="de-DE" sz="1400">
                <a:solidFill>
                  <a:srgbClr val="005E8D"/>
                </a:solidFill>
                <a:latin typeface="+mn-lt"/>
              </a:rPr>
            </a:br>
            <a:br>
              <a:rPr lang="de-DE" sz="1400">
                <a:solidFill>
                  <a:srgbClr val="005E8D"/>
                </a:solidFill>
                <a:latin typeface="+mn-lt"/>
              </a:rPr>
            </a:br>
            <a:r>
              <a:rPr lang="de-DE" sz="1400">
                <a:solidFill>
                  <a:srgbClr val="005E8D"/>
                </a:solidFill>
                <a:latin typeface="+mn-lt"/>
              </a:rPr>
              <a:t>Artikelnummer: </a:t>
            </a:r>
            <a:br>
              <a:rPr lang="de-DE" sz="1400">
                <a:solidFill>
                  <a:srgbClr val="005E8D"/>
                </a:solidFill>
                <a:latin typeface="+mn-lt"/>
              </a:rPr>
            </a:br>
            <a:r>
              <a:rPr lang="de-DE" sz="1400">
                <a:solidFill>
                  <a:srgbClr val="005E8D"/>
                </a:solidFill>
                <a:latin typeface="+mn-lt"/>
              </a:rPr>
              <a:t>234953 - 0000</a:t>
            </a:r>
            <a:endParaRPr lang="de-DE" sz="1400">
              <a:solidFill>
                <a:srgbClr val="005E8D"/>
              </a:solidFill>
              <a:effectLst/>
              <a:latin typeface="+mn-lt"/>
            </a:endParaRPr>
          </a:p>
          <a:p>
            <a:endParaRPr lang="de-DE">
              <a:latin typeface="+mn-lt"/>
            </a:endParaRPr>
          </a:p>
        </p:txBody>
      </p:sp>
      <p:sp>
        <p:nvSpPr>
          <p:cNvPr id="3" name="Textfeld 2">
            <a:extLst>
              <a:ext uri="{FF2B5EF4-FFF2-40B4-BE49-F238E27FC236}">
                <a16:creationId xmlns:a16="http://schemas.microsoft.com/office/drawing/2014/main" id="{DBBE73E3-9875-3813-ADCA-E5923BD611BC}"/>
              </a:ext>
            </a:extLst>
          </p:cNvPr>
          <p:cNvSpPr txBox="1"/>
          <p:nvPr userDrawn="1"/>
        </p:nvSpPr>
        <p:spPr>
          <a:xfrm>
            <a:off x="7582800" y="3013272"/>
            <a:ext cx="3642610" cy="1661993"/>
          </a:xfrm>
          <a:prstGeom prst="rect">
            <a:avLst/>
          </a:prstGeom>
          <a:noFill/>
        </p:spPr>
        <p:txBody>
          <a:bodyPr wrap="square" rtlCol="0">
            <a:spAutoFit/>
          </a:bodyPr>
          <a:lstStyle/>
          <a:p>
            <a:pPr lvl="0"/>
            <a:r>
              <a:rPr lang="de-DE" sz="1400">
                <a:solidFill>
                  <a:srgbClr val="005E8D"/>
                </a:solidFill>
              </a:rPr>
              <a:t>Die Empfohlene Aufwandsmenge</a:t>
            </a:r>
          </a:p>
          <a:p>
            <a:pPr lvl="0"/>
            <a:endParaRPr lang="de-DE" sz="1400">
              <a:solidFill>
                <a:srgbClr val="005E8D"/>
              </a:solidFill>
            </a:endParaRPr>
          </a:p>
          <a:p>
            <a:pPr marL="357188" lvl="1" indent="-179388">
              <a:buFontTx/>
              <a:buBlip>
                <a:blip>
                  <a:extLst>
                    <a:ext uri="{96DAC541-7B7A-43D3-8B79-37D633B846F1}">
                      <asvg:svgBlip xmlns:asvg="http://schemas.microsoft.com/office/drawing/2016/SVG/main" r:embed="rId2"/>
                    </a:ext>
                  </a:extLst>
                </a:blip>
              </a:buBlip>
              <a:tabLst/>
            </a:pPr>
            <a:r>
              <a:rPr lang="de-DE" sz="1400">
                <a:solidFill>
                  <a:srgbClr val="005E8D"/>
                </a:solidFill>
              </a:rPr>
              <a:t>2l/ha</a:t>
            </a:r>
          </a:p>
          <a:p>
            <a:pPr marL="357188" lvl="1" indent="-179388">
              <a:buFontTx/>
              <a:buBlip>
                <a:blip>
                  <a:extLst>
                    <a:ext uri="{96DAC541-7B7A-43D3-8B79-37D633B846F1}">
                      <asvg:svgBlip xmlns:asvg="http://schemas.microsoft.com/office/drawing/2016/SVG/main" r:embed="rId2"/>
                    </a:ext>
                  </a:extLst>
                </a:blip>
              </a:buBlip>
              <a:tabLst/>
            </a:pPr>
            <a:r>
              <a:rPr lang="de-DE" sz="1400">
                <a:solidFill>
                  <a:srgbClr val="005E8D"/>
                </a:solidFill>
              </a:rPr>
              <a:t>Ab BBCH 14</a:t>
            </a:r>
          </a:p>
          <a:p>
            <a:pPr marL="357188" lvl="1" indent="-179388">
              <a:buFontTx/>
              <a:buBlip>
                <a:blip>
                  <a:extLst>
                    <a:ext uri="{96DAC541-7B7A-43D3-8B79-37D633B846F1}">
                      <asvg:svgBlip xmlns:asvg="http://schemas.microsoft.com/office/drawing/2016/SVG/main" r:embed="rId2"/>
                    </a:ext>
                  </a:extLst>
                </a:blip>
              </a:buBlip>
              <a:tabLst/>
            </a:pPr>
            <a:r>
              <a:rPr lang="de-DE" sz="1400">
                <a:solidFill>
                  <a:srgbClr val="005E8D"/>
                </a:solidFill>
              </a:rPr>
              <a:t>Blattspritzung</a:t>
            </a:r>
          </a:p>
          <a:p>
            <a:pPr marL="357188" lvl="1" indent="-179388">
              <a:buFontTx/>
              <a:buBlip>
                <a:blip>
                  <a:extLst>
                    <a:ext uri="{96DAC541-7B7A-43D3-8B79-37D633B846F1}">
                      <asvg:svgBlip xmlns:asvg="http://schemas.microsoft.com/office/drawing/2016/SVG/main" r:embed="rId2"/>
                    </a:ext>
                  </a:extLst>
                </a:blip>
              </a:buBlip>
              <a:tabLst/>
            </a:pPr>
            <a:r>
              <a:rPr lang="de-DE" sz="1400">
                <a:solidFill>
                  <a:srgbClr val="005E8D"/>
                </a:solidFill>
              </a:rPr>
              <a:t>Wasseraufwandsmenge 200-500 l/ha</a:t>
            </a:r>
          </a:p>
          <a:p>
            <a:endParaRPr lang="de-DE"/>
          </a:p>
        </p:txBody>
      </p:sp>
      <p:sp>
        <p:nvSpPr>
          <p:cNvPr id="4" name="Textfeld 3">
            <a:extLst>
              <a:ext uri="{FF2B5EF4-FFF2-40B4-BE49-F238E27FC236}">
                <a16:creationId xmlns:a16="http://schemas.microsoft.com/office/drawing/2014/main" id="{FF84C55C-58E5-B36B-FD35-37CA12973950}"/>
              </a:ext>
            </a:extLst>
          </p:cNvPr>
          <p:cNvSpPr txBox="1"/>
          <p:nvPr userDrawn="1"/>
        </p:nvSpPr>
        <p:spPr>
          <a:xfrm>
            <a:off x="838200" y="1533328"/>
            <a:ext cx="5967334" cy="400110"/>
          </a:xfrm>
          <a:prstGeom prst="rect">
            <a:avLst/>
          </a:prstGeom>
          <a:noFill/>
        </p:spPr>
        <p:txBody>
          <a:bodyPr wrap="square" rtlCol="0">
            <a:spAutoFit/>
          </a:bodyPr>
          <a:lstStyle/>
          <a:p>
            <a:r>
              <a:rPr lang="de-DE" sz="2000">
                <a:solidFill>
                  <a:srgbClr val="005E8D"/>
                </a:solidFill>
              </a:rPr>
              <a:t>Produkttechnische Informationen</a:t>
            </a:r>
          </a:p>
        </p:txBody>
      </p:sp>
      <p:pic>
        <p:nvPicPr>
          <p:cNvPr id="15" name="Grafik 14">
            <a:extLst>
              <a:ext uri="{FF2B5EF4-FFF2-40B4-BE49-F238E27FC236}">
                <a16:creationId xmlns:a16="http://schemas.microsoft.com/office/drawing/2014/main" id="{278924CB-59FA-5DB2-4F3D-702698D16BA9}"/>
              </a:ext>
            </a:extLst>
          </p:cNvPr>
          <p:cNvPicPr>
            <a:picLocks noChangeAspect="1"/>
          </p:cNvPicPr>
          <p:nvPr userDrawn="1"/>
        </p:nvPicPr>
        <p:blipFill>
          <a:blip r:embed="rId3"/>
          <a:stretch>
            <a:fillRect/>
          </a:stretch>
        </p:blipFill>
        <p:spPr>
          <a:xfrm>
            <a:off x="5968896" y="3822996"/>
            <a:ext cx="1333500" cy="1498600"/>
          </a:xfrm>
          <a:prstGeom prst="rect">
            <a:avLst/>
          </a:prstGeom>
        </p:spPr>
      </p:pic>
      <p:pic>
        <p:nvPicPr>
          <p:cNvPr id="16" name="Grafik 15">
            <a:extLst>
              <a:ext uri="{FF2B5EF4-FFF2-40B4-BE49-F238E27FC236}">
                <a16:creationId xmlns:a16="http://schemas.microsoft.com/office/drawing/2014/main" id="{8D041614-E5ED-CF81-107F-071137F1688A}"/>
              </a:ext>
            </a:extLst>
          </p:cNvPr>
          <p:cNvPicPr>
            <a:picLocks noChangeAspect="1"/>
          </p:cNvPicPr>
          <p:nvPr userDrawn="1"/>
        </p:nvPicPr>
        <p:blipFill>
          <a:blip r:embed="rId4"/>
          <a:stretch>
            <a:fillRect/>
          </a:stretch>
        </p:blipFill>
        <p:spPr>
          <a:xfrm>
            <a:off x="838200" y="3013272"/>
            <a:ext cx="1625600" cy="2311400"/>
          </a:xfrm>
          <a:prstGeom prst="rect">
            <a:avLst/>
          </a:prstGeom>
        </p:spPr>
      </p:pic>
      <p:grpSp>
        <p:nvGrpSpPr>
          <p:cNvPr id="17" name="Gruppieren 16">
            <a:extLst>
              <a:ext uri="{FF2B5EF4-FFF2-40B4-BE49-F238E27FC236}">
                <a16:creationId xmlns:a16="http://schemas.microsoft.com/office/drawing/2014/main" id="{894183B1-730C-3EAA-708D-D7271B4DFECB}"/>
              </a:ext>
            </a:extLst>
          </p:cNvPr>
          <p:cNvGrpSpPr/>
          <p:nvPr userDrawn="1"/>
        </p:nvGrpSpPr>
        <p:grpSpPr>
          <a:xfrm>
            <a:off x="960980" y="1910181"/>
            <a:ext cx="1440000" cy="772"/>
            <a:chOff x="5254081" y="1393354"/>
            <a:chExt cx="4170697" cy="772"/>
          </a:xfrm>
        </p:grpSpPr>
        <p:cxnSp>
          <p:nvCxnSpPr>
            <p:cNvPr id="18" name="Gerade Verbindung 17">
              <a:extLst>
                <a:ext uri="{FF2B5EF4-FFF2-40B4-BE49-F238E27FC236}">
                  <a16:creationId xmlns:a16="http://schemas.microsoft.com/office/drawing/2014/main" id="{B29BE2DC-7A56-E1D9-6273-D81168940D82}"/>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06C3857E-EA5B-0C97-21D0-D094E4A876AB}"/>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2DBDD469-3896-964C-86DD-C6BAD0F27318}"/>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057035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E3E0A2E-25DE-24FE-ABE6-F902F72D8E4E}"/>
              </a:ext>
            </a:extLst>
          </p:cNvPr>
          <p:cNvPicPr>
            <a:picLocks noChangeAspect="1"/>
          </p:cNvPicPr>
          <p:nvPr userDrawn="1"/>
        </p:nvPicPr>
        <p:blipFill>
          <a:blip r:embed="rId2"/>
          <a:stretch>
            <a:fillRect/>
          </a:stretch>
        </p:blipFill>
        <p:spPr>
          <a:xfrm>
            <a:off x="9652784" y="1195522"/>
            <a:ext cx="1701016" cy="4914900"/>
          </a:xfrm>
          <a:prstGeom prst="rect">
            <a:avLst/>
          </a:prstGeom>
        </p:spPr>
      </p:pic>
      <p:sp>
        <p:nvSpPr>
          <p:cNvPr id="12" name="Abgerundetes Rechteck 11">
            <a:extLst>
              <a:ext uri="{FF2B5EF4-FFF2-40B4-BE49-F238E27FC236}">
                <a16:creationId xmlns:a16="http://schemas.microsoft.com/office/drawing/2014/main" id="{4B5F9DA3-041D-F1F6-C769-8364EAAEC954}"/>
              </a:ext>
            </a:extLst>
          </p:cNvPr>
          <p:cNvSpPr/>
          <p:nvPr userDrawn="1"/>
        </p:nvSpPr>
        <p:spPr>
          <a:xfrm>
            <a:off x="831509" y="2798956"/>
            <a:ext cx="7920000" cy="3240000"/>
          </a:xfrm>
          <a:prstGeom prst="roundRect">
            <a:avLst/>
          </a:prstGeom>
          <a:solidFill>
            <a:srgbClr val="0085B7">
              <a:alpha val="20000"/>
            </a:srgbClr>
          </a:solidFill>
          <a:ln w="25400">
            <a:solidFill>
              <a:srgbClr val="0085B7"/>
            </a:solidFill>
            <a:round/>
          </a:ln>
        </p:spPr>
        <p:style>
          <a:lnRef idx="2">
            <a:schemeClr val="accent1">
              <a:shade val="15000"/>
            </a:schemeClr>
          </a:lnRef>
          <a:fillRef idx="1">
            <a:schemeClr val="accent1"/>
          </a:fillRef>
          <a:effectRef idx="0">
            <a:schemeClr val="accent1"/>
          </a:effectRef>
          <a:fontRef idx="minor">
            <a:schemeClr val="lt1"/>
          </a:fontRef>
        </p:style>
        <p:txBody>
          <a:bodyPr lIns="108000" tIns="36000" rIns="108000" bIns="36000" numCol="2" spcCol="360000" rtlCol="0" anchor="ctr"/>
          <a:lstStyle/>
          <a:p>
            <a:pPr marL="22225" indent="0">
              <a:lnSpc>
                <a:spcPct val="100000"/>
              </a:lnSpc>
              <a:buFontTx/>
              <a:buNone/>
              <a:tabLst/>
            </a:pPr>
            <a:r>
              <a:rPr lang="de-DE" sz="1400" spc="15">
                <a:solidFill>
                  <a:srgbClr val="005E8D"/>
                </a:solidFill>
                <a:effectLst/>
                <a:latin typeface="+mn-lt"/>
                <a:ea typeface="Calibri" panose="020F0502020204030204" pitchFamily="34" charset="0"/>
                <a:cs typeface="Minion Pro" panose="02040503050306020203" pitchFamily="18" charset="0"/>
              </a:rPr>
              <a:t>Die Vorteile</a:t>
            </a:r>
          </a:p>
          <a:p>
            <a:pPr marL="22225" indent="0">
              <a:lnSpc>
                <a:spcPct val="100000"/>
              </a:lnSpc>
              <a:buFontTx/>
              <a:buNone/>
              <a:tabLst/>
            </a:pPr>
            <a:endParaRPr lang="de-DE" sz="1400" spc="15">
              <a:solidFill>
                <a:srgbClr val="005E8D"/>
              </a:solidFill>
              <a:effectLst/>
              <a:latin typeface="+mn-lt"/>
              <a:ea typeface="Calibri" panose="020F0502020204030204" pitchFamily="34" charset="0"/>
              <a:cs typeface="Minion Pro" panose="02040503050306020203" pitchFamily="18" charset="0"/>
            </a:endParaRPr>
          </a:p>
          <a:p>
            <a:pPr marL="133350" indent="-111125">
              <a:lnSpc>
                <a:spcPct val="120000"/>
              </a:lnSpc>
              <a:buFontTx/>
              <a:buBlip>
                <a:blip>
                  <a:extLst>
                    <a:ext uri="{96DAC541-7B7A-43D3-8B79-37D633B846F1}">
                      <asvg:svgBlip xmlns:asvg="http://schemas.microsoft.com/office/drawing/2016/SVG/main" r:embed="rId3"/>
                    </a:ext>
                  </a:extLst>
                </a:blip>
              </a:buBlip>
              <a:tabLst/>
            </a:pPr>
            <a:r>
              <a:rPr lang="de-DE" sz="1400" spc="15">
                <a:solidFill>
                  <a:srgbClr val="005E8D"/>
                </a:solidFill>
                <a:effectLst/>
                <a:latin typeface="+mn-lt"/>
                <a:ea typeface="Calibri" panose="020F0502020204030204" pitchFamily="34" charset="0"/>
                <a:cs typeface="Minion Pro" panose="02040503050306020203" pitchFamily="18" charset="0"/>
              </a:rPr>
              <a:t>Fokus auf die Steigerung der Stresstoleranz</a:t>
            </a:r>
            <a:endParaRPr lang="de-DE" sz="1400">
              <a:solidFill>
                <a:srgbClr val="005E8D"/>
              </a:solidFill>
              <a:effectLst/>
              <a:latin typeface="+mn-lt"/>
              <a:ea typeface="Calibri" panose="020F0502020204030204" pitchFamily="34" charset="0"/>
              <a:cs typeface="Minion Pro" panose="02040503050306020203" pitchFamily="18" charset="0"/>
            </a:endParaRPr>
          </a:p>
          <a:p>
            <a:pPr marL="133350" indent="-111125">
              <a:lnSpc>
                <a:spcPct val="120000"/>
              </a:lnSpc>
              <a:buFontTx/>
              <a:buBlip>
                <a:blip>
                  <a:extLst>
                    <a:ext uri="{96DAC541-7B7A-43D3-8B79-37D633B846F1}">
                      <asvg:svgBlip xmlns:asvg="http://schemas.microsoft.com/office/drawing/2016/SVG/main" r:embed="rId3"/>
                    </a:ext>
                  </a:extLst>
                </a:blip>
              </a:buBlip>
              <a:tabLst/>
            </a:pPr>
            <a:r>
              <a:rPr lang="de-DE" sz="1400" spc="15">
                <a:solidFill>
                  <a:srgbClr val="005E8D"/>
                </a:solidFill>
                <a:effectLst/>
                <a:latin typeface="+mn-lt"/>
                <a:ea typeface="Calibri" panose="020F0502020204030204" pitchFamily="34" charset="0"/>
                <a:cs typeface="Minion Pro" panose="02040503050306020203" pitchFamily="18" charset="0"/>
              </a:rPr>
              <a:t>Verbessert das Wurzelwachstum</a:t>
            </a:r>
            <a:endParaRPr lang="de-DE" sz="1400">
              <a:solidFill>
                <a:srgbClr val="005E8D"/>
              </a:solidFill>
              <a:effectLst/>
              <a:latin typeface="+mn-lt"/>
              <a:ea typeface="Calibri" panose="020F0502020204030204" pitchFamily="34" charset="0"/>
              <a:cs typeface="Minion Pro" panose="02040503050306020203" pitchFamily="18" charset="0"/>
            </a:endParaRPr>
          </a:p>
          <a:p>
            <a:pPr marL="133350" indent="-111125">
              <a:buFontTx/>
              <a:buBlip>
                <a:blip>
                  <a:extLst>
                    <a:ext uri="{96DAC541-7B7A-43D3-8B79-37D633B846F1}">
                      <asvg:svgBlip xmlns:asvg="http://schemas.microsoft.com/office/drawing/2016/SVG/main" r:embed="rId3"/>
                    </a:ext>
                  </a:extLst>
                </a:blip>
              </a:buBlip>
              <a:tabLst/>
            </a:pPr>
            <a:r>
              <a:rPr lang="de-DE" sz="1400" spc="15">
                <a:solidFill>
                  <a:srgbClr val="005E8D"/>
                </a:solidFill>
                <a:effectLst/>
                <a:latin typeface="+mn-lt"/>
                <a:ea typeface="Calibri" panose="020F0502020204030204" pitchFamily="34" charset="0"/>
                <a:cs typeface="Calibri" panose="020F0502020204030204" pitchFamily="34" charset="0"/>
              </a:rPr>
              <a:t>Sichert und steigert Ertrag und Qualität</a:t>
            </a:r>
          </a:p>
          <a:p>
            <a:pPr marL="22225" indent="0">
              <a:buFontTx/>
              <a:buNone/>
              <a:tabLst/>
            </a:pPr>
            <a:endParaRPr lang="de-DE" sz="1400" spc="15">
              <a:solidFill>
                <a:srgbClr val="005E8D"/>
              </a:solidFill>
              <a:effectLst/>
              <a:latin typeface="+mn-lt"/>
              <a:ea typeface="Calibri" panose="020F0502020204030204" pitchFamily="34" charset="0"/>
              <a:cs typeface="Calibri" panose="020F0502020204030204" pitchFamily="34" charset="0"/>
            </a:endParaRPr>
          </a:p>
          <a:p>
            <a:pPr marL="22225" indent="0">
              <a:buFontTx/>
              <a:buNone/>
              <a:tabLst/>
            </a:pPr>
            <a:endParaRPr lang="de-DE" sz="1400" spc="15">
              <a:solidFill>
                <a:srgbClr val="005E8D"/>
              </a:solidFill>
              <a:effectLst/>
              <a:latin typeface="+mn-lt"/>
              <a:ea typeface="Calibri" panose="020F0502020204030204" pitchFamily="34" charset="0"/>
              <a:cs typeface="Calibri" panose="020F0502020204030204" pitchFamily="34" charset="0"/>
            </a:endParaRPr>
          </a:p>
          <a:p>
            <a:pPr marL="22225" indent="0">
              <a:buFontTx/>
              <a:buNone/>
              <a:tabLst/>
            </a:pPr>
            <a:endParaRPr lang="de-DE" sz="1400" spc="15">
              <a:solidFill>
                <a:srgbClr val="005E8D"/>
              </a:solidFill>
              <a:effectLst/>
              <a:latin typeface="+mn-lt"/>
              <a:ea typeface="Calibri" panose="020F0502020204030204" pitchFamily="34" charset="0"/>
              <a:cs typeface="Calibri" panose="020F0502020204030204" pitchFamily="34" charset="0"/>
            </a:endParaRPr>
          </a:p>
          <a:p>
            <a:pPr marL="22225" indent="0">
              <a:buFontTx/>
              <a:buNone/>
              <a:tabLst/>
            </a:pPr>
            <a:endParaRPr lang="de-DE" sz="1400" spc="15">
              <a:solidFill>
                <a:srgbClr val="005E8D"/>
              </a:solidFill>
              <a:effectLst/>
              <a:latin typeface="+mn-lt"/>
              <a:ea typeface="Calibri" panose="020F0502020204030204" pitchFamily="34" charset="0"/>
              <a:cs typeface="Calibri" panose="020F0502020204030204" pitchFamily="34" charset="0"/>
            </a:endParaRPr>
          </a:p>
          <a:p>
            <a:pPr marL="22225" indent="0">
              <a:buFontTx/>
              <a:buNone/>
              <a:tabLst/>
            </a:pPr>
            <a:endParaRPr lang="de-DE" sz="1400" spc="15">
              <a:solidFill>
                <a:srgbClr val="005E8D"/>
              </a:solidFill>
              <a:effectLst/>
              <a:latin typeface="+mn-lt"/>
              <a:ea typeface="Calibri" panose="020F0502020204030204" pitchFamily="34" charset="0"/>
              <a:cs typeface="Calibri" panose="020F0502020204030204" pitchFamily="34" charset="0"/>
            </a:endParaRPr>
          </a:p>
          <a:p>
            <a:pPr marL="22225" indent="0">
              <a:buFontTx/>
              <a:buNone/>
              <a:tabLst/>
            </a:pPr>
            <a:endParaRPr lang="de-DE" sz="1400" spc="15">
              <a:solidFill>
                <a:srgbClr val="005E8D"/>
              </a:solidFill>
              <a:effectLst/>
              <a:latin typeface="+mn-lt"/>
              <a:ea typeface="Calibri" panose="020F0502020204030204" pitchFamily="34" charset="0"/>
              <a:cs typeface="Calibri" panose="020F0502020204030204" pitchFamily="34" charset="0"/>
            </a:endParaRPr>
          </a:p>
          <a:p>
            <a:pPr marL="22225" indent="0">
              <a:buFontTx/>
              <a:buNone/>
              <a:tabLst/>
            </a:pPr>
            <a:endParaRPr lang="de-DE" sz="1400" spc="15">
              <a:solidFill>
                <a:srgbClr val="005E8D"/>
              </a:solidFill>
              <a:effectLst/>
              <a:latin typeface="+mn-lt"/>
              <a:ea typeface="Calibri" panose="020F0502020204030204" pitchFamily="34" charset="0"/>
              <a:cs typeface="Calibri" panose="020F0502020204030204" pitchFamily="34" charset="0"/>
            </a:endParaRPr>
          </a:p>
          <a:p>
            <a:pPr marL="22225" indent="0">
              <a:buFontTx/>
              <a:buNone/>
              <a:tabLst/>
            </a:pPr>
            <a:r>
              <a:rPr lang="de-DE" sz="1400">
                <a:solidFill>
                  <a:srgbClr val="005E8D"/>
                </a:solidFill>
                <a:effectLst/>
                <a:latin typeface="+mn-lt"/>
              </a:rPr>
              <a:t>Der Nutzen</a:t>
            </a:r>
          </a:p>
          <a:p>
            <a:pPr marL="22225" indent="0">
              <a:buFontTx/>
              <a:buNone/>
              <a:tabLst/>
            </a:pPr>
            <a:endParaRPr lang="de-DE" sz="1400">
              <a:solidFill>
                <a:srgbClr val="005E8D"/>
              </a:solidFill>
              <a:effectLst/>
              <a:latin typeface="+mn-lt"/>
            </a:endParaRPr>
          </a:p>
          <a:p>
            <a:pPr marL="133350" indent="-111125">
              <a:buFontTx/>
              <a:buBlip>
                <a:blip>
                  <a:extLst>
                    <a:ext uri="{96DAC541-7B7A-43D3-8B79-37D633B846F1}">
                      <asvg:svgBlip xmlns:asvg="http://schemas.microsoft.com/office/drawing/2016/SVG/main" r:embed="rId3"/>
                    </a:ext>
                  </a:extLst>
                </a:blip>
              </a:buBlip>
              <a:tabLst/>
            </a:pPr>
            <a:r>
              <a:rPr lang="de-DE" sz="1400">
                <a:solidFill>
                  <a:srgbClr val="005E8D"/>
                </a:solidFill>
                <a:effectLst/>
                <a:latin typeface="+mn-lt"/>
              </a:rPr>
              <a:t>Bereitet den Mais auf Stressereignisse wie Kältestress in der Jugendentwicklung, Trockenstress und Stress in der Blüte optimal vor.</a:t>
            </a:r>
          </a:p>
          <a:p>
            <a:pPr marL="133350" indent="-111125">
              <a:buFontTx/>
              <a:buBlip>
                <a:blip>
                  <a:extLst>
                    <a:ext uri="{96DAC541-7B7A-43D3-8B79-37D633B846F1}">
                      <asvg:svgBlip xmlns:asvg="http://schemas.microsoft.com/office/drawing/2016/SVG/main" r:embed="rId3"/>
                    </a:ext>
                  </a:extLst>
                </a:blip>
              </a:buBlip>
              <a:tabLst/>
            </a:pPr>
            <a:r>
              <a:rPr lang="de-DE" sz="1400">
                <a:solidFill>
                  <a:srgbClr val="005E8D"/>
                </a:solidFill>
                <a:effectLst/>
                <a:latin typeface="+mn-lt"/>
              </a:rPr>
              <a:t>Bessere Wasser- und Nährstoffverfügbarkeit besonders im Hochsommer, wenn während der Ertragsbildung der Zugriff auf Wasser und Nährstoffe essenziell ist</a:t>
            </a:r>
          </a:p>
          <a:p>
            <a:pPr marL="133350" indent="-111125">
              <a:buFontTx/>
              <a:buBlip>
                <a:blip>
                  <a:extLst>
                    <a:ext uri="{96DAC541-7B7A-43D3-8B79-37D633B846F1}">
                      <asvg:svgBlip xmlns:asvg="http://schemas.microsoft.com/office/drawing/2016/SVG/main" r:embed="rId3"/>
                    </a:ext>
                  </a:extLst>
                </a:blip>
              </a:buBlip>
              <a:tabLst/>
            </a:pPr>
            <a:r>
              <a:rPr lang="de-DE" sz="1400">
                <a:solidFill>
                  <a:srgbClr val="005E8D"/>
                </a:solidFill>
                <a:effectLst/>
                <a:latin typeface="+mn-lt"/>
              </a:rPr>
              <a:t>Gerade auf schwach versorgten Standorten mit herkömmlicher Unterfußdüngung</a:t>
            </a:r>
            <a:endParaRPr lang="de-DE"/>
          </a:p>
        </p:txBody>
      </p:sp>
      <p:sp>
        <p:nvSpPr>
          <p:cNvPr id="8" name="Textfeld 7">
            <a:extLst>
              <a:ext uri="{FF2B5EF4-FFF2-40B4-BE49-F238E27FC236}">
                <a16:creationId xmlns:a16="http://schemas.microsoft.com/office/drawing/2014/main" id="{68A92DD0-2E40-2DF4-A141-3F74DAD5EBB7}"/>
              </a:ext>
            </a:extLst>
          </p:cNvPr>
          <p:cNvSpPr txBox="1"/>
          <p:nvPr userDrawn="1"/>
        </p:nvSpPr>
        <p:spPr>
          <a:xfrm>
            <a:off x="838200" y="1533328"/>
            <a:ext cx="5967334" cy="400110"/>
          </a:xfrm>
          <a:prstGeom prst="rect">
            <a:avLst/>
          </a:prstGeom>
          <a:noFill/>
        </p:spPr>
        <p:txBody>
          <a:bodyPr wrap="square" rtlCol="0">
            <a:spAutoFit/>
          </a:bodyPr>
          <a:lstStyle/>
          <a:p>
            <a:r>
              <a:rPr lang="de-DE" sz="2000">
                <a:solidFill>
                  <a:srgbClr val="005E8D"/>
                </a:solidFill>
              </a:rPr>
              <a:t>Vorteile und Nutzen</a:t>
            </a:r>
          </a:p>
        </p:txBody>
      </p:sp>
      <p:grpSp>
        <p:nvGrpSpPr>
          <p:cNvPr id="14" name="Gruppieren 13">
            <a:extLst>
              <a:ext uri="{FF2B5EF4-FFF2-40B4-BE49-F238E27FC236}">
                <a16:creationId xmlns:a16="http://schemas.microsoft.com/office/drawing/2014/main" id="{84C9159F-5B9D-D495-26CA-CF3EE7B7EF5C}"/>
              </a:ext>
            </a:extLst>
          </p:cNvPr>
          <p:cNvGrpSpPr/>
          <p:nvPr userDrawn="1"/>
        </p:nvGrpSpPr>
        <p:grpSpPr>
          <a:xfrm>
            <a:off x="955833" y="1932666"/>
            <a:ext cx="1440000" cy="772"/>
            <a:chOff x="5254081" y="1393354"/>
            <a:chExt cx="4170697" cy="772"/>
          </a:xfrm>
        </p:grpSpPr>
        <p:cxnSp>
          <p:nvCxnSpPr>
            <p:cNvPr id="15" name="Gerade Verbindung 14">
              <a:extLst>
                <a:ext uri="{FF2B5EF4-FFF2-40B4-BE49-F238E27FC236}">
                  <a16:creationId xmlns:a16="http://schemas.microsoft.com/office/drawing/2014/main" id="{1C5BF9EC-E7C5-F2B1-69EE-4F6A4CFF7BA4}"/>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F51DBB23-BA00-3219-2DA3-F2EA1D391D7A}"/>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8ADDC76A-A681-D661-A9B7-F60F5EAEEE1C}"/>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9550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54D1E98-392D-E024-433C-2C41C45B0021}"/>
              </a:ext>
            </a:extLst>
          </p:cNvPr>
          <p:cNvPicPr>
            <a:picLocks noChangeAspect="1"/>
          </p:cNvPicPr>
          <p:nvPr userDrawn="1"/>
        </p:nvPicPr>
        <p:blipFill>
          <a:blip r:embed="rId2"/>
          <a:stretch>
            <a:fillRect/>
          </a:stretch>
        </p:blipFill>
        <p:spPr>
          <a:xfrm>
            <a:off x="720000" y="720000"/>
            <a:ext cx="7920000" cy="5416839"/>
          </a:xfrm>
          <a:prstGeom prst="rect">
            <a:avLst/>
          </a:prstGeom>
        </p:spPr>
      </p:pic>
      <p:grpSp>
        <p:nvGrpSpPr>
          <p:cNvPr id="14" name="Gruppieren 13">
            <a:extLst>
              <a:ext uri="{FF2B5EF4-FFF2-40B4-BE49-F238E27FC236}">
                <a16:creationId xmlns:a16="http://schemas.microsoft.com/office/drawing/2014/main" id="{47B5EF61-77D2-92B1-524F-22E1AA7A4E12}"/>
              </a:ext>
            </a:extLst>
          </p:cNvPr>
          <p:cNvGrpSpPr/>
          <p:nvPr userDrawn="1"/>
        </p:nvGrpSpPr>
        <p:grpSpPr>
          <a:xfrm>
            <a:off x="8645787" y="2280510"/>
            <a:ext cx="1440000" cy="772"/>
            <a:chOff x="5254081" y="1393354"/>
            <a:chExt cx="4170697" cy="772"/>
          </a:xfrm>
        </p:grpSpPr>
        <p:cxnSp>
          <p:nvCxnSpPr>
            <p:cNvPr id="15" name="Gerade Verbindung 14">
              <a:extLst>
                <a:ext uri="{FF2B5EF4-FFF2-40B4-BE49-F238E27FC236}">
                  <a16:creationId xmlns:a16="http://schemas.microsoft.com/office/drawing/2014/main" id="{EF081327-DA9E-F8C0-110F-E095CB56257B}"/>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07DDA5F5-F235-751A-3011-EF69DBADE1E9}"/>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AE7B9E7C-4CB1-2949-D59A-74B195ABC02A}"/>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5" name="Textfeld 4">
            <a:extLst>
              <a:ext uri="{FF2B5EF4-FFF2-40B4-BE49-F238E27FC236}">
                <a16:creationId xmlns:a16="http://schemas.microsoft.com/office/drawing/2014/main" id="{798E761D-9290-8776-0923-41E7EFC7C511}"/>
              </a:ext>
            </a:extLst>
          </p:cNvPr>
          <p:cNvSpPr txBox="1"/>
          <p:nvPr userDrawn="1"/>
        </p:nvSpPr>
        <p:spPr>
          <a:xfrm>
            <a:off x="8640000" y="2471914"/>
            <a:ext cx="3104793" cy="3451714"/>
          </a:xfrm>
          <a:prstGeom prst="rect">
            <a:avLst/>
          </a:prstGeom>
          <a:noFill/>
        </p:spPr>
        <p:txBody>
          <a:bodyPr wrap="square" lIns="0" tIns="0" rIns="0" bIns="0" rtlCol="0">
            <a:noAutofit/>
          </a:bodyPr>
          <a:lstStyle/>
          <a:p>
            <a:pPr lvl="0" algn="l"/>
            <a:r>
              <a:rPr lang="de-DE" sz="1400">
                <a:solidFill>
                  <a:srgbClr val="005E8D"/>
                </a:solidFill>
                <a:latin typeface="+mn-lt"/>
              </a:rPr>
              <a:t>Wir empfehlen den Einsatz ab dem Vierblattstadium </a:t>
            </a:r>
            <a:br>
              <a:rPr lang="de-DE" sz="1400">
                <a:solidFill>
                  <a:srgbClr val="005E8D"/>
                </a:solidFill>
                <a:latin typeface="+mn-lt"/>
              </a:rPr>
            </a:br>
            <a:endParaRPr lang="de-DE" sz="1400">
              <a:solidFill>
                <a:srgbClr val="005E8D"/>
              </a:solidFill>
              <a:latin typeface="+mn-lt"/>
            </a:endParaRPr>
          </a:p>
          <a:p>
            <a:pPr marL="357188" marR="0" lvl="1" indent="-179388" algn="l" defTabSz="914400" rtl="0" eaLnBrk="1" fontAlgn="auto" latinLnBrk="0" hangingPunct="1">
              <a:lnSpc>
                <a:spcPct val="90000"/>
              </a:lnSpc>
              <a:spcBef>
                <a:spcPts val="500"/>
              </a:spcBef>
              <a:spcAft>
                <a:spcPts val="0"/>
              </a:spcAft>
              <a:buClrTx/>
              <a:buSzPct val="130000"/>
              <a:buFontTx/>
              <a:buBlip>
                <a:blip>
                  <a:extLst>
                    <a:ext uri="{96DAC541-7B7A-43D3-8B79-37D633B846F1}">
                      <asvg:svgBlip xmlns:asvg="http://schemas.microsoft.com/office/drawing/2016/SVG/main" r:embed="rId3"/>
                    </a:ext>
                  </a:extLst>
                </a:blip>
              </a:buBlip>
              <a:tabLst/>
              <a:defRPr/>
            </a:pPr>
            <a:r>
              <a:rPr lang="de-DE" sz="1400">
                <a:solidFill>
                  <a:srgbClr val="005E8D"/>
                </a:solidFill>
                <a:effectLst/>
                <a:latin typeface="+mn-lt"/>
              </a:rPr>
              <a:t>So haben die Pflanzen mehr Zeit, positiv auf die Behandlung zu reagieren (Pflanzenstärkung).</a:t>
            </a:r>
          </a:p>
          <a:p>
            <a:pPr marL="357188" marR="0" lvl="1" indent="-179388" algn="l" defTabSz="914400" rtl="0" eaLnBrk="1" fontAlgn="auto" latinLnBrk="0" hangingPunct="1">
              <a:lnSpc>
                <a:spcPct val="90000"/>
              </a:lnSpc>
              <a:spcBef>
                <a:spcPts val="500"/>
              </a:spcBef>
              <a:spcAft>
                <a:spcPts val="0"/>
              </a:spcAft>
              <a:buClrTx/>
              <a:buSzPct val="130000"/>
              <a:buFontTx/>
              <a:buBlip>
                <a:blip>
                  <a:extLst>
                    <a:ext uri="{96DAC541-7B7A-43D3-8B79-37D633B846F1}">
                      <asvg:svgBlip xmlns:asvg="http://schemas.microsoft.com/office/drawing/2016/SVG/main" r:embed="rId3"/>
                    </a:ext>
                  </a:extLst>
                </a:blip>
              </a:buBlip>
              <a:tabLst/>
              <a:defRPr/>
            </a:pPr>
            <a:r>
              <a:rPr lang="de-DE" sz="1400">
                <a:solidFill>
                  <a:srgbClr val="005E8D"/>
                </a:solidFill>
                <a:effectLst/>
                <a:latin typeface="+mn-lt"/>
              </a:rPr>
              <a:t>Die Wirkstoffe können von den jungen Mais pflanzen besser aufgenommen werden.</a:t>
            </a:r>
          </a:p>
          <a:p>
            <a:pPr marL="357188" marR="0" lvl="1" indent="-179388" algn="l" defTabSz="914400" rtl="0" eaLnBrk="1" fontAlgn="auto" latinLnBrk="0" hangingPunct="1">
              <a:lnSpc>
                <a:spcPct val="90000"/>
              </a:lnSpc>
              <a:spcBef>
                <a:spcPts val="500"/>
              </a:spcBef>
              <a:spcAft>
                <a:spcPts val="0"/>
              </a:spcAft>
              <a:buClrTx/>
              <a:buSzPct val="130000"/>
              <a:buFontTx/>
              <a:buBlip>
                <a:blip>
                  <a:extLst>
                    <a:ext uri="{96DAC541-7B7A-43D3-8B79-37D633B846F1}">
                      <asvg:svgBlip xmlns:asvg="http://schemas.microsoft.com/office/drawing/2016/SVG/main" r:embed="rId3"/>
                    </a:ext>
                  </a:extLst>
                </a:blip>
              </a:buBlip>
              <a:tabLst/>
              <a:defRPr/>
            </a:pPr>
            <a:r>
              <a:rPr lang="de-DE" sz="1400">
                <a:solidFill>
                  <a:srgbClr val="005E8D"/>
                </a:solidFill>
                <a:effectLst/>
                <a:latin typeface="+mn-lt"/>
              </a:rPr>
              <a:t>Mais ist konkurrenzschwach besonders in der Jugendentwicklung gegenüber Unkraut, daher erfolgt im Vier- bis Achtblattstadium eine Herbizid-Maßnahme – diese lässt sich gut mit der </a:t>
            </a:r>
            <a:r>
              <a:rPr lang="de-DE" sz="1400" err="1">
                <a:solidFill>
                  <a:srgbClr val="005E8D"/>
                </a:solidFill>
                <a:effectLst/>
                <a:latin typeface="+mn-lt"/>
              </a:rPr>
              <a:t>boncrop</a:t>
            </a:r>
            <a:r>
              <a:rPr lang="de-DE" sz="1400">
                <a:solidFill>
                  <a:srgbClr val="005E8D"/>
                </a:solidFill>
                <a:effectLst/>
                <a:latin typeface="+mn-lt"/>
              </a:rPr>
              <a:t> </a:t>
            </a:r>
            <a:r>
              <a:rPr lang="de-DE" sz="1400" err="1">
                <a:solidFill>
                  <a:srgbClr val="005E8D"/>
                </a:solidFill>
                <a:effectLst/>
                <a:latin typeface="+mn-lt"/>
              </a:rPr>
              <a:t>flow</a:t>
            </a:r>
            <a:r>
              <a:rPr lang="de-DE" sz="1400">
                <a:solidFill>
                  <a:srgbClr val="005E8D"/>
                </a:solidFill>
                <a:effectLst/>
                <a:latin typeface="+mn-lt"/>
              </a:rPr>
              <a:t> Ausbringung kombinieren.</a:t>
            </a:r>
            <a:endParaRPr lang="de-DE"/>
          </a:p>
        </p:txBody>
      </p:sp>
      <p:sp>
        <p:nvSpPr>
          <p:cNvPr id="6" name="Textfeld 5">
            <a:extLst>
              <a:ext uri="{FF2B5EF4-FFF2-40B4-BE49-F238E27FC236}">
                <a16:creationId xmlns:a16="http://schemas.microsoft.com/office/drawing/2014/main" id="{40F3FD9E-B04F-FC70-B172-BA289F9FB47D}"/>
              </a:ext>
            </a:extLst>
          </p:cNvPr>
          <p:cNvSpPr txBox="1"/>
          <p:nvPr userDrawn="1"/>
        </p:nvSpPr>
        <p:spPr>
          <a:xfrm>
            <a:off x="8640000" y="1948539"/>
            <a:ext cx="2703226" cy="331967"/>
          </a:xfrm>
          <a:prstGeom prst="rect">
            <a:avLst/>
          </a:prstGeom>
          <a:noFill/>
        </p:spPr>
        <p:txBody>
          <a:bodyPr wrap="square" lIns="0" tIns="0" rIns="0" bIns="0" rtlCol="0">
            <a:noAutofit/>
          </a:bodyPr>
          <a:lstStyle/>
          <a:p>
            <a:r>
              <a:rPr lang="de-DE" sz="2000">
                <a:solidFill>
                  <a:srgbClr val="0085B7"/>
                </a:solidFill>
              </a:rPr>
              <a:t>Das optimale Timing</a:t>
            </a:r>
          </a:p>
        </p:txBody>
      </p:sp>
    </p:spTree>
    <p:extLst>
      <p:ext uri="{BB962C8B-B14F-4D97-AF65-F5344CB8AC3E}">
        <p14:creationId xmlns:p14="http://schemas.microsoft.com/office/powerpoint/2010/main" val="3181326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F17DACD-DAFC-ADDC-5068-200AD1F71967}"/>
              </a:ext>
            </a:extLst>
          </p:cNvPr>
          <p:cNvSpPr/>
          <p:nvPr userDrawn="1"/>
        </p:nvSpPr>
        <p:spPr>
          <a:xfrm>
            <a:off x="375383" y="0"/>
            <a:ext cx="11808000" cy="12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8805FDB2-6D11-DA93-7688-DCECB47F31AD}"/>
              </a:ext>
            </a:extLst>
          </p:cNvPr>
          <p:cNvGrpSpPr/>
          <p:nvPr userDrawn="1"/>
        </p:nvGrpSpPr>
        <p:grpSpPr>
          <a:xfrm>
            <a:off x="1852698" y="2595189"/>
            <a:ext cx="8486604" cy="1665411"/>
            <a:chOff x="849868" y="1920586"/>
            <a:chExt cx="8486604" cy="1665411"/>
          </a:xfrm>
        </p:grpSpPr>
        <p:pic>
          <p:nvPicPr>
            <p:cNvPr id="11" name="Grafik 10">
              <a:extLst>
                <a:ext uri="{FF2B5EF4-FFF2-40B4-BE49-F238E27FC236}">
                  <a16:creationId xmlns:a16="http://schemas.microsoft.com/office/drawing/2014/main" id="{4F50C462-9B80-AC26-005A-40AFEF9E2E8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992580" y="2009641"/>
              <a:ext cx="6343892" cy="1496201"/>
            </a:xfrm>
            <a:prstGeom prst="rect">
              <a:avLst/>
            </a:prstGeom>
          </p:spPr>
        </p:pic>
        <p:pic>
          <p:nvPicPr>
            <p:cNvPr id="12" name="Grafik 11">
              <a:extLst>
                <a:ext uri="{FF2B5EF4-FFF2-40B4-BE49-F238E27FC236}">
                  <a16:creationId xmlns:a16="http://schemas.microsoft.com/office/drawing/2014/main" id="{D7379460-25F6-60CC-41EC-D929A731604D}"/>
                </a:ext>
              </a:extLst>
            </p:cNvPr>
            <p:cNvPicPr>
              <a:picLocks noChangeAspect="1"/>
            </p:cNvPicPr>
            <p:nvPr userDrawn="1"/>
          </p:nvPicPr>
          <p:blipFill>
            <a:blip r:embed="rId3"/>
            <a:stretch>
              <a:fillRect/>
            </a:stretch>
          </p:blipFill>
          <p:spPr>
            <a:xfrm>
              <a:off x="849868" y="1920586"/>
              <a:ext cx="1665411" cy="1665411"/>
            </a:xfrm>
            <a:prstGeom prst="rect">
              <a:avLst/>
            </a:prstGeom>
          </p:spPr>
        </p:pic>
      </p:grpSp>
    </p:spTree>
    <p:extLst>
      <p:ext uri="{BB962C8B-B14F-4D97-AF65-F5344CB8AC3E}">
        <p14:creationId xmlns:p14="http://schemas.microsoft.com/office/powerpoint/2010/main" val="8492966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Diagrammplatzhalter 11">
            <a:extLst>
              <a:ext uri="{FF2B5EF4-FFF2-40B4-BE49-F238E27FC236}">
                <a16:creationId xmlns:a16="http://schemas.microsoft.com/office/drawing/2014/main" id="{0B934012-EEA2-4914-2CA3-27E613B9793B}"/>
              </a:ext>
            </a:extLst>
          </p:cNvPr>
          <p:cNvSpPr>
            <a:spLocks noGrp="1"/>
          </p:cNvSpPr>
          <p:nvPr>
            <p:ph type="chart" sz="quarter" idx="10"/>
          </p:nvPr>
        </p:nvSpPr>
        <p:spPr>
          <a:xfrm>
            <a:off x="936006" y="1716880"/>
            <a:ext cx="5040000" cy="3600000"/>
          </a:xfrm>
          <a:prstGeom prst="rect">
            <a:avLst/>
          </a:prstGeom>
        </p:spPr>
        <p:txBody>
          <a:bodyPr/>
          <a:lstStyle/>
          <a:p>
            <a:endParaRPr lang="de-DE"/>
          </a:p>
        </p:txBody>
      </p:sp>
      <p:sp>
        <p:nvSpPr>
          <p:cNvPr id="3" name="Inhaltsplatzhalter 13">
            <a:extLst>
              <a:ext uri="{FF2B5EF4-FFF2-40B4-BE49-F238E27FC236}">
                <a16:creationId xmlns:a16="http://schemas.microsoft.com/office/drawing/2014/main" id="{EC85E71A-D571-4A4E-CA16-5D644239BD2A}"/>
              </a:ext>
            </a:extLst>
          </p:cNvPr>
          <p:cNvSpPr>
            <a:spLocks noGrp="1"/>
          </p:cNvSpPr>
          <p:nvPr>
            <p:ph sz="quarter" idx="11"/>
          </p:nvPr>
        </p:nvSpPr>
        <p:spPr>
          <a:xfrm>
            <a:off x="6913563" y="2988525"/>
            <a:ext cx="4494212" cy="28800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itelplatzhalter 19">
            <a:extLst>
              <a:ext uri="{FF2B5EF4-FFF2-40B4-BE49-F238E27FC236}">
                <a16:creationId xmlns:a16="http://schemas.microsoft.com/office/drawing/2014/main" id="{5E89BAB9-B009-B16C-439E-24AC1EDE4864}"/>
              </a:ext>
            </a:extLst>
          </p:cNvPr>
          <p:cNvSpPr>
            <a:spLocks noGrp="1"/>
          </p:cNvSpPr>
          <p:nvPr>
            <p:ph type="title" hasCustomPrompt="1"/>
          </p:nvPr>
        </p:nvSpPr>
        <p:spPr>
          <a:xfrm>
            <a:off x="6913562" y="1716880"/>
            <a:ext cx="4494213" cy="940374"/>
          </a:xfrm>
          <a:prstGeom prst="rect">
            <a:avLst/>
          </a:prstGeom>
        </p:spPr>
        <p:txBody>
          <a:bodyPr vert="horz" lIns="91440" tIns="45720" rIns="91440" bIns="45720" rtlCol="0" anchor="ctr">
            <a:normAutofit/>
          </a:bodyPr>
          <a:lstStyle/>
          <a:p>
            <a:r>
              <a:rPr lang="de-DE"/>
              <a:t>Wichtige Aussagen zum Ergebnis:</a:t>
            </a:r>
          </a:p>
        </p:txBody>
      </p:sp>
      <p:grpSp>
        <p:nvGrpSpPr>
          <p:cNvPr id="5" name="Gruppieren 4">
            <a:extLst>
              <a:ext uri="{FF2B5EF4-FFF2-40B4-BE49-F238E27FC236}">
                <a16:creationId xmlns:a16="http://schemas.microsoft.com/office/drawing/2014/main" id="{EA9B3185-3054-C2A5-6E46-1B31907FAD9F}"/>
              </a:ext>
            </a:extLst>
          </p:cNvPr>
          <p:cNvGrpSpPr/>
          <p:nvPr userDrawn="1"/>
        </p:nvGrpSpPr>
        <p:grpSpPr>
          <a:xfrm rot="16200000">
            <a:off x="4264291" y="3721280"/>
            <a:ext cx="4353457" cy="7949"/>
            <a:chOff x="5254081" y="1380449"/>
            <a:chExt cx="4111456" cy="7949"/>
          </a:xfrm>
        </p:grpSpPr>
        <p:cxnSp>
          <p:nvCxnSpPr>
            <p:cNvPr id="6" name="Gerade Verbindung 5">
              <a:extLst>
                <a:ext uri="{FF2B5EF4-FFF2-40B4-BE49-F238E27FC236}">
                  <a16:creationId xmlns:a16="http://schemas.microsoft.com/office/drawing/2014/main" id="{CD0D759B-D86D-8BD8-263B-3F2CF0C6793B}"/>
                </a:ext>
              </a:extLst>
            </p:cNvPr>
            <p:cNvCxnSpPr>
              <a:cxnSpLocks/>
            </p:cNvCxnSpPr>
            <p:nvPr userDrawn="1"/>
          </p:nvCxnSpPr>
          <p:spPr>
            <a:xfrm rot="5400000" flipV="1">
              <a:off x="6700819" y="-61129"/>
              <a:ext cx="2579" cy="2896055"/>
            </a:xfrm>
            <a:prstGeom prst="line">
              <a:avLst/>
            </a:prstGeom>
            <a:ln w="25400" cap="rnd">
              <a:solidFill>
                <a:srgbClr val="F6D58F"/>
              </a:solidFill>
              <a:round/>
            </a:ln>
          </p:spPr>
          <p:style>
            <a:lnRef idx="1">
              <a:schemeClr val="accent1"/>
            </a:lnRef>
            <a:fillRef idx="0">
              <a:schemeClr val="accent1"/>
            </a:fillRef>
            <a:effectRef idx="0">
              <a:schemeClr val="accent1"/>
            </a:effectRef>
            <a:fontRef idx="minor">
              <a:schemeClr val="tx1"/>
            </a:fontRef>
          </p:style>
        </p:cxnSp>
        <p:cxnSp>
          <p:nvCxnSpPr>
            <p:cNvPr id="7" name="Gerade Verbindung 6">
              <a:extLst>
                <a:ext uri="{FF2B5EF4-FFF2-40B4-BE49-F238E27FC236}">
                  <a16:creationId xmlns:a16="http://schemas.microsoft.com/office/drawing/2014/main" id="{79F7FDC5-08FE-C709-0A4D-A1E0ACCBF324}"/>
                </a:ext>
              </a:extLst>
            </p:cNvPr>
            <p:cNvCxnSpPr>
              <a:cxnSpLocks/>
            </p:cNvCxnSpPr>
            <p:nvPr userDrawn="1"/>
          </p:nvCxnSpPr>
          <p:spPr>
            <a:xfrm>
              <a:off x="8276314" y="1388398"/>
              <a:ext cx="360000" cy="0"/>
            </a:xfrm>
            <a:prstGeom prst="line">
              <a:avLst/>
            </a:prstGeom>
            <a:ln w="25400" cap="rnd">
              <a:solidFill>
                <a:srgbClr val="F6D58F"/>
              </a:solidFill>
              <a:round/>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FDC45CD1-D76C-A6C4-51FA-DBBA13177D37}"/>
                </a:ext>
              </a:extLst>
            </p:cNvPr>
            <p:cNvCxnSpPr>
              <a:cxnSpLocks/>
            </p:cNvCxnSpPr>
            <p:nvPr userDrawn="1"/>
          </p:nvCxnSpPr>
          <p:spPr>
            <a:xfrm rot="5400000" flipH="1" flipV="1">
              <a:off x="9061434" y="1081505"/>
              <a:ext cx="5160" cy="603047"/>
            </a:xfrm>
            <a:prstGeom prst="line">
              <a:avLst/>
            </a:prstGeom>
            <a:ln w="25400" cap="rnd">
              <a:solidFill>
                <a:srgbClr val="F6D58F"/>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38223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5936F10-2DF4-696F-1042-893E1FE29F99}"/>
              </a:ext>
            </a:extLst>
          </p:cNvPr>
          <p:cNvSpPr txBox="1"/>
          <p:nvPr userDrawn="1"/>
        </p:nvSpPr>
        <p:spPr>
          <a:xfrm>
            <a:off x="2651175" y="3013272"/>
            <a:ext cx="2633425" cy="2308324"/>
          </a:xfrm>
          <a:prstGeom prst="rect">
            <a:avLst/>
          </a:prstGeom>
          <a:noFill/>
        </p:spPr>
        <p:txBody>
          <a:bodyPr wrap="square" rtlCol="0">
            <a:spAutoFit/>
          </a:bodyPr>
          <a:lstStyle/>
          <a:p>
            <a:pPr lvl="0"/>
            <a:r>
              <a:rPr lang="de-DE" sz="1400">
                <a:solidFill>
                  <a:srgbClr val="005E8D"/>
                </a:solidFill>
                <a:latin typeface="+mn-lt"/>
              </a:rPr>
              <a:t>Die Abpackung</a:t>
            </a:r>
          </a:p>
          <a:p>
            <a:pPr lvl="0"/>
            <a:endParaRPr lang="de-DE" sz="1400">
              <a:solidFill>
                <a:srgbClr val="005E8D"/>
              </a:solidFill>
              <a:latin typeface="+mn-lt"/>
            </a:endParaRPr>
          </a:p>
          <a:p>
            <a:pPr marL="357188" lvl="1" indent="-133350">
              <a:buFontTx/>
              <a:buBlip>
                <a:blip>
                  <a:extLst>
                    <a:ext uri="{96DAC541-7B7A-43D3-8B79-37D633B846F1}">
                      <asvg:svgBlip xmlns:asvg="http://schemas.microsoft.com/office/drawing/2016/SVG/main" r:embed="rId2"/>
                    </a:ext>
                  </a:extLst>
                </a:blip>
              </a:buBlip>
              <a:tabLst/>
            </a:pPr>
            <a:r>
              <a:rPr lang="de-DE" sz="1400">
                <a:solidFill>
                  <a:srgbClr val="005E8D"/>
                </a:solidFill>
                <a:latin typeface="+mn-lt"/>
              </a:rPr>
              <a:t>10 Kanister</a:t>
            </a:r>
          </a:p>
          <a:p>
            <a:pPr marL="357188" lvl="1" indent="-133350">
              <a:buFontTx/>
              <a:buBlip>
                <a:blip>
                  <a:extLst>
                    <a:ext uri="{96DAC541-7B7A-43D3-8B79-37D633B846F1}">
                      <asvg:svgBlip xmlns:asvg="http://schemas.microsoft.com/office/drawing/2016/SVG/main" r:embed="rId2"/>
                    </a:ext>
                  </a:extLst>
                </a:blip>
              </a:buBlip>
              <a:tabLst/>
            </a:pPr>
            <a:r>
              <a:rPr lang="de-DE" sz="1400">
                <a:solidFill>
                  <a:srgbClr val="005E8D"/>
                </a:solidFill>
                <a:latin typeface="+mn-lt"/>
              </a:rPr>
              <a:t>2 Kanister (20 l) pro Karton</a:t>
            </a:r>
            <a:br>
              <a:rPr lang="de-DE" sz="1400">
                <a:solidFill>
                  <a:srgbClr val="005E8D"/>
                </a:solidFill>
                <a:latin typeface="+mn-lt"/>
              </a:rPr>
            </a:br>
            <a:br>
              <a:rPr lang="de-DE" sz="1400">
                <a:solidFill>
                  <a:srgbClr val="005E8D"/>
                </a:solidFill>
                <a:latin typeface="+mn-lt"/>
              </a:rPr>
            </a:br>
            <a:br>
              <a:rPr lang="de-DE" sz="1400">
                <a:solidFill>
                  <a:srgbClr val="005E8D"/>
                </a:solidFill>
                <a:latin typeface="+mn-lt"/>
              </a:rPr>
            </a:br>
            <a:br>
              <a:rPr lang="de-DE" sz="1400">
                <a:solidFill>
                  <a:srgbClr val="005E8D"/>
                </a:solidFill>
                <a:latin typeface="+mn-lt"/>
              </a:rPr>
            </a:br>
            <a:r>
              <a:rPr lang="de-DE" sz="1400">
                <a:solidFill>
                  <a:srgbClr val="005E8D"/>
                </a:solidFill>
                <a:latin typeface="+mn-lt"/>
              </a:rPr>
              <a:t>Artikelnummer: </a:t>
            </a:r>
            <a:br>
              <a:rPr lang="de-DE" sz="1400">
                <a:solidFill>
                  <a:srgbClr val="005E8D"/>
                </a:solidFill>
                <a:latin typeface="+mn-lt"/>
              </a:rPr>
            </a:br>
            <a:r>
              <a:rPr lang="de-DE" sz="1400">
                <a:solidFill>
                  <a:srgbClr val="005E8D"/>
                </a:solidFill>
                <a:latin typeface="+mn-lt"/>
              </a:rPr>
              <a:t>234953 - 0000</a:t>
            </a:r>
            <a:endParaRPr lang="de-DE" sz="1400">
              <a:solidFill>
                <a:srgbClr val="005E8D"/>
              </a:solidFill>
              <a:effectLst/>
              <a:latin typeface="+mn-lt"/>
            </a:endParaRPr>
          </a:p>
          <a:p>
            <a:endParaRPr lang="de-DE">
              <a:latin typeface="+mn-lt"/>
            </a:endParaRPr>
          </a:p>
        </p:txBody>
      </p:sp>
      <p:sp>
        <p:nvSpPr>
          <p:cNvPr id="6" name="Textfeld 5">
            <a:extLst>
              <a:ext uri="{FF2B5EF4-FFF2-40B4-BE49-F238E27FC236}">
                <a16:creationId xmlns:a16="http://schemas.microsoft.com/office/drawing/2014/main" id="{BE0C1216-E06A-AA07-AA28-770BAC7F8C57}"/>
              </a:ext>
            </a:extLst>
          </p:cNvPr>
          <p:cNvSpPr txBox="1"/>
          <p:nvPr userDrawn="1"/>
        </p:nvSpPr>
        <p:spPr>
          <a:xfrm>
            <a:off x="7582800" y="3013272"/>
            <a:ext cx="3642610" cy="2092881"/>
          </a:xfrm>
          <a:prstGeom prst="rect">
            <a:avLst/>
          </a:prstGeom>
          <a:noFill/>
        </p:spPr>
        <p:txBody>
          <a:bodyPr wrap="square" rtlCol="0">
            <a:spAutoFit/>
          </a:bodyPr>
          <a:lstStyle/>
          <a:p>
            <a:pPr lvl="0"/>
            <a:r>
              <a:rPr lang="de-DE" sz="1400">
                <a:solidFill>
                  <a:srgbClr val="005E8D"/>
                </a:solidFill>
              </a:rPr>
              <a:t>Die Empfohlene Aufwandsmenge</a:t>
            </a:r>
          </a:p>
          <a:p>
            <a:pPr lvl="0"/>
            <a:endParaRPr lang="de-DE" sz="1400">
              <a:solidFill>
                <a:srgbClr val="005E8D"/>
              </a:solidFill>
            </a:endParaRPr>
          </a:p>
          <a:p>
            <a:pPr marL="357188" lvl="1" indent="-179388">
              <a:buFontTx/>
              <a:buBlip>
                <a:blip>
                  <a:extLst>
                    <a:ext uri="{96DAC541-7B7A-43D3-8B79-37D633B846F1}">
                      <asvg:svgBlip xmlns:asvg="http://schemas.microsoft.com/office/drawing/2016/SVG/main" r:embed="rId2"/>
                    </a:ext>
                  </a:extLst>
                </a:blip>
              </a:buBlip>
              <a:tabLst/>
            </a:pPr>
            <a:r>
              <a:rPr lang="de-DE" sz="1400">
                <a:solidFill>
                  <a:srgbClr val="005E8D"/>
                </a:solidFill>
              </a:rPr>
              <a:t>Herbst 1l/ha</a:t>
            </a:r>
            <a:br>
              <a:rPr lang="de-DE" sz="1400">
                <a:solidFill>
                  <a:srgbClr val="005E8D"/>
                </a:solidFill>
              </a:rPr>
            </a:br>
            <a:r>
              <a:rPr lang="de-DE" sz="1400">
                <a:solidFill>
                  <a:srgbClr val="005E8D"/>
                </a:solidFill>
              </a:rPr>
              <a:t>Frühjahr 2 l/ha</a:t>
            </a:r>
          </a:p>
          <a:p>
            <a:pPr marL="357188" lvl="1" indent="-179388">
              <a:buFontTx/>
              <a:buBlip>
                <a:blip>
                  <a:extLst>
                    <a:ext uri="{96DAC541-7B7A-43D3-8B79-37D633B846F1}">
                      <asvg:svgBlip xmlns:asvg="http://schemas.microsoft.com/office/drawing/2016/SVG/main" r:embed="rId2"/>
                    </a:ext>
                  </a:extLst>
                </a:blip>
              </a:buBlip>
              <a:tabLst/>
            </a:pPr>
            <a:r>
              <a:rPr lang="de-DE" sz="1400">
                <a:solidFill>
                  <a:srgbClr val="005E8D"/>
                </a:solidFill>
              </a:rPr>
              <a:t>Ab BBCH 14 bis BBCH 18</a:t>
            </a:r>
            <a:br>
              <a:rPr lang="de-DE" sz="1400">
                <a:solidFill>
                  <a:srgbClr val="005E8D"/>
                </a:solidFill>
              </a:rPr>
            </a:br>
            <a:r>
              <a:rPr lang="de-DE" sz="1400">
                <a:solidFill>
                  <a:srgbClr val="005E8D"/>
                </a:solidFill>
              </a:rPr>
              <a:t>Ab BBCH 33 bis BBCH 35</a:t>
            </a:r>
          </a:p>
          <a:p>
            <a:pPr marL="357188" lvl="1" indent="-179388">
              <a:buFontTx/>
              <a:buBlip>
                <a:blip>
                  <a:extLst>
                    <a:ext uri="{96DAC541-7B7A-43D3-8B79-37D633B846F1}">
                      <asvg:svgBlip xmlns:asvg="http://schemas.microsoft.com/office/drawing/2016/SVG/main" r:embed="rId2"/>
                    </a:ext>
                  </a:extLst>
                </a:blip>
              </a:buBlip>
              <a:tabLst/>
            </a:pPr>
            <a:r>
              <a:rPr lang="de-DE" sz="1400">
                <a:solidFill>
                  <a:srgbClr val="005E8D"/>
                </a:solidFill>
              </a:rPr>
              <a:t>Blattspritzung</a:t>
            </a:r>
          </a:p>
          <a:p>
            <a:pPr marL="357188" lvl="1" indent="-179388">
              <a:buFontTx/>
              <a:buBlip>
                <a:blip>
                  <a:extLst>
                    <a:ext uri="{96DAC541-7B7A-43D3-8B79-37D633B846F1}">
                      <asvg:svgBlip xmlns:asvg="http://schemas.microsoft.com/office/drawing/2016/SVG/main" r:embed="rId2"/>
                    </a:ext>
                  </a:extLst>
                </a:blip>
              </a:buBlip>
              <a:tabLst/>
            </a:pPr>
            <a:r>
              <a:rPr lang="de-DE" sz="1400">
                <a:solidFill>
                  <a:srgbClr val="005E8D"/>
                </a:solidFill>
              </a:rPr>
              <a:t>Wasseraufwandsmenge 200-500 l/ha</a:t>
            </a:r>
          </a:p>
          <a:p>
            <a:endParaRPr lang="de-DE"/>
          </a:p>
        </p:txBody>
      </p:sp>
      <p:sp>
        <p:nvSpPr>
          <p:cNvPr id="7" name="Textfeld 6">
            <a:extLst>
              <a:ext uri="{FF2B5EF4-FFF2-40B4-BE49-F238E27FC236}">
                <a16:creationId xmlns:a16="http://schemas.microsoft.com/office/drawing/2014/main" id="{4BB20229-A049-70C3-FFE5-0B81443BC4EA}"/>
              </a:ext>
            </a:extLst>
          </p:cNvPr>
          <p:cNvSpPr txBox="1"/>
          <p:nvPr userDrawn="1"/>
        </p:nvSpPr>
        <p:spPr>
          <a:xfrm>
            <a:off x="838200" y="1533328"/>
            <a:ext cx="5967334" cy="400110"/>
          </a:xfrm>
          <a:prstGeom prst="rect">
            <a:avLst/>
          </a:prstGeom>
          <a:noFill/>
        </p:spPr>
        <p:txBody>
          <a:bodyPr wrap="square" rtlCol="0">
            <a:spAutoFit/>
          </a:bodyPr>
          <a:lstStyle/>
          <a:p>
            <a:r>
              <a:rPr lang="de-DE" sz="2000">
                <a:solidFill>
                  <a:srgbClr val="005E8D"/>
                </a:solidFill>
              </a:rPr>
              <a:t>Produkttechnische Informationen</a:t>
            </a:r>
          </a:p>
        </p:txBody>
      </p:sp>
      <p:grpSp>
        <p:nvGrpSpPr>
          <p:cNvPr id="8" name="Gruppieren 7">
            <a:extLst>
              <a:ext uri="{FF2B5EF4-FFF2-40B4-BE49-F238E27FC236}">
                <a16:creationId xmlns:a16="http://schemas.microsoft.com/office/drawing/2014/main" id="{832F5210-570D-F97F-409B-C5D97FD47C6B}"/>
              </a:ext>
            </a:extLst>
          </p:cNvPr>
          <p:cNvGrpSpPr/>
          <p:nvPr userDrawn="1"/>
        </p:nvGrpSpPr>
        <p:grpSpPr>
          <a:xfrm>
            <a:off x="950625" y="1925943"/>
            <a:ext cx="1440000" cy="772"/>
            <a:chOff x="5254081" y="1393354"/>
            <a:chExt cx="4170697" cy="772"/>
          </a:xfrm>
        </p:grpSpPr>
        <p:cxnSp>
          <p:nvCxnSpPr>
            <p:cNvPr id="9" name="Gerade Verbindung 8">
              <a:extLst>
                <a:ext uri="{FF2B5EF4-FFF2-40B4-BE49-F238E27FC236}">
                  <a16:creationId xmlns:a16="http://schemas.microsoft.com/office/drawing/2014/main" id="{99712DE8-44B8-4C44-E399-4F685CBFA6E0}"/>
                </a:ext>
              </a:extLst>
            </p:cNvPr>
            <p:cNvCxnSpPr>
              <a:cxnSpLocks/>
            </p:cNvCxnSpPr>
            <p:nvPr userDrawn="1"/>
          </p:nvCxnSpPr>
          <p:spPr>
            <a:xfrm rot="5400000" flipV="1">
              <a:off x="6609558" y="37877"/>
              <a:ext cx="0" cy="2710953"/>
            </a:xfrm>
            <a:prstGeom prst="line">
              <a:avLst/>
            </a:prstGeom>
            <a:ln w="25400" cap="rnd">
              <a:solidFill>
                <a:srgbClr val="FFD743"/>
              </a:solidFill>
              <a:round/>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EB25A9B4-F6E1-2C37-E29E-704953C2F4B1}"/>
                </a:ext>
              </a:extLst>
            </p:cNvPr>
            <p:cNvCxnSpPr>
              <a:cxnSpLocks/>
            </p:cNvCxnSpPr>
            <p:nvPr userDrawn="1"/>
          </p:nvCxnSpPr>
          <p:spPr>
            <a:xfrm>
              <a:off x="8226030" y="1394126"/>
              <a:ext cx="312802" cy="0"/>
            </a:xfrm>
            <a:prstGeom prst="line">
              <a:avLst/>
            </a:prstGeom>
            <a:ln w="25400" cap="rnd">
              <a:solidFill>
                <a:srgbClr val="FFD743"/>
              </a:solidFill>
              <a:round/>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27017095-350C-4A48-AC32-55396E5C3841}"/>
                </a:ext>
              </a:extLst>
            </p:cNvPr>
            <p:cNvCxnSpPr>
              <a:cxnSpLocks/>
            </p:cNvCxnSpPr>
            <p:nvPr userDrawn="1"/>
          </p:nvCxnSpPr>
          <p:spPr>
            <a:xfrm>
              <a:off x="8762489" y="1394126"/>
              <a:ext cx="662289" cy="0"/>
            </a:xfrm>
            <a:prstGeom prst="line">
              <a:avLst/>
            </a:prstGeom>
            <a:ln w="25400" cap="rnd">
              <a:solidFill>
                <a:srgbClr val="FFD743"/>
              </a:solidFill>
              <a:round/>
            </a:ln>
          </p:spPr>
          <p:style>
            <a:lnRef idx="1">
              <a:schemeClr val="accent1"/>
            </a:lnRef>
            <a:fillRef idx="0">
              <a:schemeClr val="accent1"/>
            </a:fillRef>
            <a:effectRef idx="0">
              <a:schemeClr val="accent1"/>
            </a:effectRef>
            <a:fontRef idx="minor">
              <a:schemeClr val="tx1"/>
            </a:fontRef>
          </p:style>
        </p:cxnSp>
      </p:grpSp>
      <p:pic>
        <p:nvPicPr>
          <p:cNvPr id="12" name="Grafik 11">
            <a:extLst>
              <a:ext uri="{FF2B5EF4-FFF2-40B4-BE49-F238E27FC236}">
                <a16:creationId xmlns:a16="http://schemas.microsoft.com/office/drawing/2014/main" id="{007EDCD8-3813-87D9-F74D-D5BBA4DE10BB}"/>
              </a:ext>
            </a:extLst>
          </p:cNvPr>
          <p:cNvPicPr>
            <a:picLocks noChangeAspect="1"/>
          </p:cNvPicPr>
          <p:nvPr userDrawn="1"/>
        </p:nvPicPr>
        <p:blipFill>
          <a:blip r:embed="rId3"/>
          <a:stretch>
            <a:fillRect/>
          </a:stretch>
        </p:blipFill>
        <p:spPr>
          <a:xfrm>
            <a:off x="5968896" y="3822996"/>
            <a:ext cx="1333500" cy="1498600"/>
          </a:xfrm>
          <a:prstGeom prst="rect">
            <a:avLst/>
          </a:prstGeom>
        </p:spPr>
      </p:pic>
      <p:pic>
        <p:nvPicPr>
          <p:cNvPr id="14" name="Grafik 13">
            <a:extLst>
              <a:ext uri="{FF2B5EF4-FFF2-40B4-BE49-F238E27FC236}">
                <a16:creationId xmlns:a16="http://schemas.microsoft.com/office/drawing/2014/main" id="{26C79651-2A6F-BED9-018F-D46947C459F0}"/>
              </a:ext>
            </a:extLst>
          </p:cNvPr>
          <p:cNvPicPr>
            <a:picLocks noChangeAspect="1"/>
          </p:cNvPicPr>
          <p:nvPr userDrawn="1"/>
        </p:nvPicPr>
        <p:blipFill>
          <a:blip r:embed="rId4"/>
          <a:stretch>
            <a:fillRect/>
          </a:stretch>
        </p:blipFill>
        <p:spPr>
          <a:xfrm>
            <a:off x="838200" y="3013272"/>
            <a:ext cx="1625600" cy="2311400"/>
          </a:xfrm>
          <a:prstGeom prst="rect">
            <a:avLst/>
          </a:prstGeom>
        </p:spPr>
      </p:pic>
    </p:spTree>
    <p:extLst>
      <p:ext uri="{BB962C8B-B14F-4D97-AF65-F5344CB8AC3E}">
        <p14:creationId xmlns:p14="http://schemas.microsoft.com/office/powerpoint/2010/main" val="381750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680FF3-C94F-B3F8-FB6F-300FCFAF7DDF}"/>
              </a:ext>
            </a:extLst>
          </p:cNvPr>
          <p:cNvSpPr>
            <a:spLocks noGrp="1"/>
          </p:cNvSpPr>
          <p:nvPr>
            <p:ph type="title"/>
          </p:nvPr>
        </p:nvSpPr>
        <p:spPr/>
        <p:txBody>
          <a:bodyPr/>
          <a:lstStyle/>
          <a:p>
            <a:r>
              <a:rPr lang="de-DE"/>
              <a:t>Mastertitelformat bearbeiten</a:t>
            </a:r>
            <a:endParaRPr lang="en-GB"/>
          </a:p>
        </p:txBody>
      </p:sp>
    </p:spTree>
    <p:extLst>
      <p:ext uri="{BB962C8B-B14F-4D97-AF65-F5344CB8AC3E}">
        <p14:creationId xmlns:p14="http://schemas.microsoft.com/office/powerpoint/2010/main" val="13171454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Abgerundetes Rechteck 1">
            <a:extLst>
              <a:ext uri="{FF2B5EF4-FFF2-40B4-BE49-F238E27FC236}">
                <a16:creationId xmlns:a16="http://schemas.microsoft.com/office/drawing/2014/main" id="{3847EB01-9FC3-DB66-8219-C8C8CE727DC8}"/>
              </a:ext>
            </a:extLst>
          </p:cNvPr>
          <p:cNvSpPr/>
          <p:nvPr userDrawn="1"/>
        </p:nvSpPr>
        <p:spPr>
          <a:xfrm>
            <a:off x="831509" y="2798956"/>
            <a:ext cx="7920000" cy="3240000"/>
          </a:xfrm>
          <a:prstGeom prst="roundRect">
            <a:avLst/>
          </a:prstGeom>
          <a:solidFill>
            <a:srgbClr val="0085B7">
              <a:alpha val="20000"/>
            </a:srgbClr>
          </a:solidFill>
          <a:ln w="25400">
            <a:solidFill>
              <a:srgbClr val="0085B7"/>
            </a:solidFill>
            <a:round/>
          </a:ln>
        </p:spPr>
        <p:style>
          <a:lnRef idx="2">
            <a:schemeClr val="accent1">
              <a:shade val="15000"/>
            </a:schemeClr>
          </a:lnRef>
          <a:fillRef idx="1">
            <a:schemeClr val="accent1"/>
          </a:fillRef>
          <a:effectRef idx="0">
            <a:schemeClr val="accent1"/>
          </a:effectRef>
          <a:fontRef idx="minor">
            <a:schemeClr val="lt1"/>
          </a:fontRef>
        </p:style>
        <p:txBody>
          <a:bodyPr lIns="108000" tIns="36000" rIns="108000" bIns="36000" numCol="2" spcCol="360000" rtlCol="0" anchor="ctr"/>
          <a:lstStyle/>
          <a:p>
            <a:pPr marL="22225" indent="0">
              <a:lnSpc>
                <a:spcPct val="100000"/>
              </a:lnSpc>
              <a:buFontTx/>
              <a:buNone/>
              <a:tabLst/>
            </a:pPr>
            <a:r>
              <a:rPr lang="de-DE" sz="1400" spc="15">
                <a:solidFill>
                  <a:srgbClr val="005E8D"/>
                </a:solidFill>
                <a:effectLst/>
                <a:latin typeface="+mn-lt"/>
                <a:ea typeface="Calibri" panose="020F0502020204030204" pitchFamily="34" charset="0"/>
                <a:cs typeface="Minion Pro" panose="02040503050306020203" pitchFamily="18" charset="0"/>
              </a:rPr>
              <a:t>Die Vorteile</a:t>
            </a:r>
          </a:p>
          <a:p>
            <a:pPr marL="22225" indent="0">
              <a:lnSpc>
                <a:spcPct val="100000"/>
              </a:lnSpc>
              <a:buFontTx/>
              <a:buNone/>
              <a:tabLst/>
            </a:pPr>
            <a:endParaRPr lang="de-DE" sz="1400" spc="15">
              <a:solidFill>
                <a:srgbClr val="005E8D"/>
              </a:solidFill>
              <a:effectLst/>
              <a:latin typeface="+mn-lt"/>
              <a:ea typeface="Calibri" panose="020F0502020204030204" pitchFamily="34" charset="0"/>
              <a:cs typeface="Minion Pro" panose="02040503050306020203" pitchFamily="18" charset="0"/>
            </a:endParaRPr>
          </a:p>
          <a:p>
            <a:pPr marL="133350" indent="-111125">
              <a:lnSpc>
                <a:spcPct val="120000"/>
              </a:lnSpc>
              <a:buFontTx/>
              <a:buBlip>
                <a:blip>
                  <a:extLst>
                    <a:ext uri="{96DAC541-7B7A-43D3-8B79-37D633B846F1}">
                      <asvg:svgBlip xmlns:asvg="http://schemas.microsoft.com/office/drawing/2016/SVG/main" r:embed="rId2"/>
                    </a:ext>
                  </a:extLst>
                </a:blip>
              </a:buBlip>
              <a:tabLst/>
            </a:pPr>
            <a:r>
              <a:rPr lang="de-DE" sz="1400" spc="15">
                <a:solidFill>
                  <a:srgbClr val="005E8D"/>
                </a:solidFill>
                <a:effectLst/>
                <a:latin typeface="+mn-lt"/>
                <a:ea typeface="Calibri" panose="020F0502020204030204" pitchFamily="34" charset="0"/>
                <a:cs typeface="Minion Pro" panose="02040503050306020203" pitchFamily="18" charset="0"/>
              </a:rPr>
              <a:t>Behandlung vor dem Winter</a:t>
            </a:r>
            <a:endParaRPr lang="de-DE" sz="1400">
              <a:solidFill>
                <a:srgbClr val="005E8D"/>
              </a:solidFill>
              <a:effectLst/>
              <a:latin typeface="+mn-lt"/>
              <a:ea typeface="Calibri" panose="020F0502020204030204" pitchFamily="34" charset="0"/>
              <a:cs typeface="Minion Pro" panose="02040503050306020203" pitchFamily="18" charset="0"/>
            </a:endParaRPr>
          </a:p>
          <a:p>
            <a:pPr marL="133350" indent="-111125">
              <a:lnSpc>
                <a:spcPct val="120000"/>
              </a:lnSpc>
              <a:buFontTx/>
              <a:buBlip>
                <a:blip>
                  <a:extLst>
                    <a:ext uri="{96DAC541-7B7A-43D3-8B79-37D633B846F1}">
                      <asvg:svgBlip xmlns:asvg="http://schemas.microsoft.com/office/drawing/2016/SVG/main" r:embed="rId2"/>
                    </a:ext>
                  </a:extLst>
                </a:blip>
              </a:buBlip>
              <a:tabLst/>
            </a:pPr>
            <a:r>
              <a:rPr lang="de-DE" sz="1400" spc="15">
                <a:solidFill>
                  <a:srgbClr val="005E8D"/>
                </a:solidFill>
                <a:effectLst/>
                <a:latin typeface="+mn-lt"/>
                <a:ea typeface="Calibri" panose="020F0502020204030204" pitchFamily="34" charset="0"/>
                <a:cs typeface="Minion Pro" panose="02040503050306020203" pitchFamily="18" charset="0"/>
              </a:rPr>
              <a:t>Behandlung im Frühjahr</a:t>
            </a:r>
            <a:endParaRPr lang="de-DE" sz="1400">
              <a:solidFill>
                <a:srgbClr val="005E8D"/>
              </a:solidFill>
              <a:effectLst/>
              <a:latin typeface="+mn-lt"/>
              <a:ea typeface="Calibri" panose="020F0502020204030204" pitchFamily="34" charset="0"/>
              <a:cs typeface="Minion Pro" panose="02040503050306020203" pitchFamily="18" charset="0"/>
            </a:endParaRPr>
          </a:p>
          <a:p>
            <a:pPr marL="133350" indent="-111125">
              <a:buFontTx/>
              <a:buBlip>
                <a:blip>
                  <a:extLst>
                    <a:ext uri="{96DAC541-7B7A-43D3-8B79-37D633B846F1}">
                      <asvg:svgBlip xmlns:asvg="http://schemas.microsoft.com/office/drawing/2016/SVG/main" r:embed="rId2"/>
                    </a:ext>
                  </a:extLst>
                </a:blip>
              </a:buBlip>
              <a:tabLst/>
            </a:pPr>
            <a:r>
              <a:rPr lang="de-DE" sz="1400" spc="15">
                <a:solidFill>
                  <a:srgbClr val="005E8D"/>
                </a:solidFill>
                <a:effectLst/>
                <a:latin typeface="+mn-lt"/>
                <a:ea typeface="Calibri" panose="020F0502020204030204" pitchFamily="34" charset="0"/>
                <a:cs typeface="Calibri" panose="020F0502020204030204" pitchFamily="34" charset="0"/>
              </a:rPr>
              <a:t>Sichert die Schotenfestigkeit</a:t>
            </a:r>
          </a:p>
          <a:p>
            <a:pPr marL="22225" indent="0">
              <a:buFontTx/>
              <a:buNone/>
              <a:tabLst/>
            </a:pPr>
            <a:endParaRPr lang="de-DE" sz="1400" spc="15">
              <a:solidFill>
                <a:srgbClr val="005E8D"/>
              </a:solidFill>
              <a:effectLst/>
              <a:latin typeface="+mn-lt"/>
              <a:ea typeface="Calibri" panose="020F0502020204030204" pitchFamily="34" charset="0"/>
              <a:cs typeface="Calibri" panose="020F0502020204030204" pitchFamily="34" charset="0"/>
            </a:endParaRPr>
          </a:p>
          <a:p>
            <a:pPr marL="22225" indent="0">
              <a:buFontTx/>
              <a:buNone/>
              <a:tabLst/>
            </a:pPr>
            <a:endParaRPr lang="de-DE" sz="1400" spc="15">
              <a:solidFill>
                <a:srgbClr val="005E8D"/>
              </a:solidFill>
              <a:effectLst/>
              <a:latin typeface="+mn-lt"/>
              <a:ea typeface="Calibri" panose="020F0502020204030204" pitchFamily="34" charset="0"/>
              <a:cs typeface="Calibri" panose="020F0502020204030204" pitchFamily="34" charset="0"/>
            </a:endParaRPr>
          </a:p>
          <a:p>
            <a:pPr marL="22225" indent="0">
              <a:buFontTx/>
              <a:buNone/>
              <a:tabLst/>
            </a:pPr>
            <a:endParaRPr lang="de-DE" sz="1400" spc="15">
              <a:solidFill>
                <a:srgbClr val="005E8D"/>
              </a:solidFill>
              <a:effectLst/>
              <a:latin typeface="+mn-lt"/>
              <a:ea typeface="Calibri" panose="020F0502020204030204" pitchFamily="34" charset="0"/>
              <a:cs typeface="Calibri" panose="020F0502020204030204" pitchFamily="34" charset="0"/>
            </a:endParaRPr>
          </a:p>
          <a:p>
            <a:pPr marL="22225" indent="0">
              <a:buFontTx/>
              <a:buNone/>
              <a:tabLst/>
            </a:pPr>
            <a:endParaRPr lang="de-DE" sz="1400" spc="15">
              <a:solidFill>
                <a:srgbClr val="005E8D"/>
              </a:solidFill>
              <a:effectLst/>
              <a:latin typeface="+mn-lt"/>
              <a:ea typeface="Calibri" panose="020F0502020204030204" pitchFamily="34" charset="0"/>
              <a:cs typeface="Calibri" panose="020F0502020204030204" pitchFamily="34" charset="0"/>
            </a:endParaRPr>
          </a:p>
          <a:p>
            <a:pPr marL="22225" indent="0">
              <a:buFontTx/>
              <a:buNone/>
              <a:tabLst/>
            </a:pPr>
            <a:endParaRPr lang="de-DE" sz="1400" spc="15">
              <a:solidFill>
                <a:srgbClr val="005E8D"/>
              </a:solidFill>
              <a:effectLst/>
              <a:latin typeface="+mn-lt"/>
              <a:ea typeface="Calibri" panose="020F0502020204030204" pitchFamily="34" charset="0"/>
              <a:cs typeface="Calibri" panose="020F0502020204030204" pitchFamily="34" charset="0"/>
            </a:endParaRPr>
          </a:p>
          <a:p>
            <a:pPr marL="22225" indent="0">
              <a:buFontTx/>
              <a:buNone/>
              <a:tabLst/>
            </a:pPr>
            <a:endParaRPr lang="de-DE" sz="1400" spc="15">
              <a:solidFill>
                <a:srgbClr val="005E8D"/>
              </a:solidFill>
              <a:effectLst/>
              <a:latin typeface="+mn-lt"/>
              <a:ea typeface="Calibri" panose="020F0502020204030204" pitchFamily="34" charset="0"/>
              <a:cs typeface="Calibri" panose="020F0502020204030204" pitchFamily="34" charset="0"/>
            </a:endParaRPr>
          </a:p>
          <a:p>
            <a:pPr marL="22225" indent="0">
              <a:buFontTx/>
              <a:buNone/>
              <a:tabLst/>
            </a:pPr>
            <a:endParaRPr lang="de-DE" sz="1400" spc="15">
              <a:solidFill>
                <a:srgbClr val="005E8D"/>
              </a:solidFill>
              <a:effectLst/>
              <a:latin typeface="+mn-lt"/>
              <a:ea typeface="Calibri" panose="020F0502020204030204" pitchFamily="34" charset="0"/>
              <a:cs typeface="Calibri" panose="020F0502020204030204" pitchFamily="34" charset="0"/>
            </a:endParaRPr>
          </a:p>
          <a:p>
            <a:pPr marL="22225" indent="0">
              <a:buFontTx/>
              <a:buNone/>
              <a:tabLst/>
            </a:pPr>
            <a:r>
              <a:rPr lang="de-DE" sz="1400">
                <a:solidFill>
                  <a:srgbClr val="005E8D"/>
                </a:solidFill>
                <a:effectLst/>
                <a:latin typeface="+mn-lt"/>
              </a:rPr>
              <a:t>Der Nutzen</a:t>
            </a:r>
          </a:p>
          <a:p>
            <a:pPr marL="22225" indent="0">
              <a:buFontTx/>
              <a:buNone/>
              <a:tabLst/>
            </a:pPr>
            <a:endParaRPr lang="de-DE" sz="1400">
              <a:solidFill>
                <a:srgbClr val="005E8D"/>
              </a:solidFill>
              <a:effectLst/>
              <a:latin typeface="+mn-lt"/>
            </a:endParaRPr>
          </a:p>
          <a:p>
            <a:pPr marL="133350" indent="-111125">
              <a:buFontTx/>
              <a:buBlip>
                <a:blip>
                  <a:extLst>
                    <a:ext uri="{96DAC541-7B7A-43D3-8B79-37D633B846F1}">
                      <asvg:svgBlip xmlns:asvg="http://schemas.microsoft.com/office/drawing/2016/SVG/main" r:embed="rId2"/>
                    </a:ext>
                  </a:extLst>
                </a:blip>
              </a:buBlip>
              <a:tabLst/>
            </a:pPr>
            <a:r>
              <a:rPr lang="de-DE" sz="1400">
                <a:solidFill>
                  <a:srgbClr val="005E8D"/>
                </a:solidFill>
                <a:effectLst/>
                <a:latin typeface="+mn-lt"/>
              </a:rPr>
              <a:t>Ein besseres Wurzelwachstum (Pfahlwurzel) steigert die Toleranz </a:t>
            </a:r>
            <a:r>
              <a:rPr lang="de-DE" sz="1400" err="1">
                <a:solidFill>
                  <a:srgbClr val="005E8D"/>
                </a:solidFill>
                <a:effectLst/>
                <a:latin typeface="+mn-lt"/>
              </a:rPr>
              <a:t>gegenüber</a:t>
            </a:r>
            <a:r>
              <a:rPr lang="de-DE" sz="1400">
                <a:solidFill>
                  <a:srgbClr val="005E8D"/>
                </a:solidFill>
                <a:effectLst/>
                <a:latin typeface="+mn-lt"/>
              </a:rPr>
              <a:t> Kälte; </a:t>
            </a:r>
            <a:r>
              <a:rPr lang="de-DE" sz="1400" err="1">
                <a:solidFill>
                  <a:srgbClr val="005E8D"/>
                </a:solidFill>
                <a:effectLst/>
                <a:latin typeface="+mn-lt"/>
              </a:rPr>
              <a:t>zügiger</a:t>
            </a:r>
            <a:r>
              <a:rPr lang="de-DE" sz="1400">
                <a:solidFill>
                  <a:srgbClr val="005E8D"/>
                </a:solidFill>
                <a:effectLst/>
                <a:latin typeface="+mn-lt"/>
              </a:rPr>
              <a:t> Austrieb nach Winterruhe, Raps legt 70 % seines Ertrages vor dem Winter fest.</a:t>
            </a:r>
          </a:p>
          <a:p>
            <a:pPr marL="133350" indent="-111125">
              <a:buFontTx/>
              <a:buBlip>
                <a:blip>
                  <a:extLst>
                    <a:ext uri="{96DAC541-7B7A-43D3-8B79-37D633B846F1}">
                      <asvg:svgBlip xmlns:asvg="http://schemas.microsoft.com/office/drawing/2016/SVG/main" r:embed="rId2"/>
                    </a:ext>
                  </a:extLst>
                </a:blip>
              </a:buBlip>
              <a:tabLst/>
            </a:pPr>
            <a:r>
              <a:rPr lang="de-DE" sz="1400">
                <a:solidFill>
                  <a:srgbClr val="005E8D"/>
                </a:solidFill>
                <a:effectLst/>
                <a:latin typeface="+mn-lt"/>
              </a:rPr>
              <a:t>Bessere Wasser- und Nährstoffverfügbarkeit besonders im Hochsommer, wenn während der Ertragsbildung der Zugriff auf Wasser und Nährstoffe essenziell ist</a:t>
            </a:r>
          </a:p>
          <a:p>
            <a:pPr marL="133350" indent="-111125">
              <a:buFontTx/>
              <a:buBlip>
                <a:blip>
                  <a:extLst>
                    <a:ext uri="{96DAC541-7B7A-43D3-8B79-37D633B846F1}">
                      <asvg:svgBlip xmlns:asvg="http://schemas.microsoft.com/office/drawing/2016/SVG/main" r:embed="rId2"/>
                    </a:ext>
                  </a:extLst>
                </a:blip>
              </a:buBlip>
              <a:tabLst/>
            </a:pPr>
            <a:r>
              <a:rPr lang="de-DE" sz="1400">
                <a:solidFill>
                  <a:srgbClr val="005E8D"/>
                </a:solidFill>
                <a:effectLst/>
                <a:latin typeface="+mn-lt"/>
              </a:rPr>
              <a:t>Gerade auf schwach versorgten Standorten mit herkömmlicher Unterfußdüngung</a:t>
            </a:r>
            <a:endParaRPr lang="de-DE"/>
          </a:p>
        </p:txBody>
      </p:sp>
      <p:sp>
        <p:nvSpPr>
          <p:cNvPr id="12" name="Textfeld 11">
            <a:extLst>
              <a:ext uri="{FF2B5EF4-FFF2-40B4-BE49-F238E27FC236}">
                <a16:creationId xmlns:a16="http://schemas.microsoft.com/office/drawing/2014/main" id="{2F403E74-2C19-B5D6-155B-8213047902C4}"/>
              </a:ext>
            </a:extLst>
          </p:cNvPr>
          <p:cNvSpPr txBox="1"/>
          <p:nvPr userDrawn="1"/>
        </p:nvSpPr>
        <p:spPr>
          <a:xfrm>
            <a:off x="838200" y="1533328"/>
            <a:ext cx="5967334" cy="400110"/>
          </a:xfrm>
          <a:prstGeom prst="rect">
            <a:avLst/>
          </a:prstGeom>
          <a:noFill/>
        </p:spPr>
        <p:txBody>
          <a:bodyPr wrap="square" rtlCol="0">
            <a:spAutoFit/>
          </a:bodyPr>
          <a:lstStyle/>
          <a:p>
            <a:r>
              <a:rPr lang="de-DE" sz="2000">
                <a:solidFill>
                  <a:srgbClr val="005E8D"/>
                </a:solidFill>
              </a:rPr>
              <a:t>Vorteile und Nutzen</a:t>
            </a:r>
          </a:p>
        </p:txBody>
      </p:sp>
      <p:grpSp>
        <p:nvGrpSpPr>
          <p:cNvPr id="13" name="Gruppieren 12">
            <a:extLst>
              <a:ext uri="{FF2B5EF4-FFF2-40B4-BE49-F238E27FC236}">
                <a16:creationId xmlns:a16="http://schemas.microsoft.com/office/drawing/2014/main" id="{900BB934-54FC-E2CE-6A35-905F35C6D5BB}"/>
              </a:ext>
            </a:extLst>
          </p:cNvPr>
          <p:cNvGrpSpPr/>
          <p:nvPr userDrawn="1"/>
        </p:nvGrpSpPr>
        <p:grpSpPr>
          <a:xfrm>
            <a:off x="950625" y="1925943"/>
            <a:ext cx="1440000" cy="772"/>
            <a:chOff x="5254081" y="1393354"/>
            <a:chExt cx="4170697" cy="772"/>
          </a:xfrm>
        </p:grpSpPr>
        <p:cxnSp>
          <p:nvCxnSpPr>
            <p:cNvPr id="14" name="Gerade Verbindung 13">
              <a:extLst>
                <a:ext uri="{FF2B5EF4-FFF2-40B4-BE49-F238E27FC236}">
                  <a16:creationId xmlns:a16="http://schemas.microsoft.com/office/drawing/2014/main" id="{4ECC6FDE-AA05-6B3D-97F6-F52A05B396E5}"/>
                </a:ext>
              </a:extLst>
            </p:cNvPr>
            <p:cNvCxnSpPr>
              <a:cxnSpLocks/>
            </p:cNvCxnSpPr>
            <p:nvPr userDrawn="1"/>
          </p:nvCxnSpPr>
          <p:spPr>
            <a:xfrm rot="5400000" flipV="1">
              <a:off x="6609558" y="37877"/>
              <a:ext cx="0" cy="2710953"/>
            </a:xfrm>
            <a:prstGeom prst="line">
              <a:avLst/>
            </a:prstGeom>
            <a:ln w="25400" cap="rnd">
              <a:solidFill>
                <a:srgbClr val="FFD743"/>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6102E5A1-5FA8-C7FD-CEE6-397F1DCEC72F}"/>
                </a:ext>
              </a:extLst>
            </p:cNvPr>
            <p:cNvCxnSpPr>
              <a:cxnSpLocks/>
            </p:cNvCxnSpPr>
            <p:nvPr userDrawn="1"/>
          </p:nvCxnSpPr>
          <p:spPr>
            <a:xfrm>
              <a:off x="8226030" y="1394126"/>
              <a:ext cx="312802" cy="0"/>
            </a:xfrm>
            <a:prstGeom prst="line">
              <a:avLst/>
            </a:prstGeom>
            <a:ln w="25400" cap="rnd">
              <a:solidFill>
                <a:srgbClr val="FFD743"/>
              </a:solidFill>
              <a:round/>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A308F1DC-6477-92F3-D13B-C610943AECA5}"/>
                </a:ext>
              </a:extLst>
            </p:cNvPr>
            <p:cNvCxnSpPr>
              <a:cxnSpLocks/>
            </p:cNvCxnSpPr>
            <p:nvPr userDrawn="1"/>
          </p:nvCxnSpPr>
          <p:spPr>
            <a:xfrm>
              <a:off x="8762489" y="1394126"/>
              <a:ext cx="662289" cy="0"/>
            </a:xfrm>
            <a:prstGeom prst="line">
              <a:avLst/>
            </a:prstGeom>
            <a:ln w="25400" cap="rnd">
              <a:solidFill>
                <a:srgbClr val="FFD743"/>
              </a:solidFill>
              <a:round/>
            </a:ln>
          </p:spPr>
          <p:style>
            <a:lnRef idx="1">
              <a:schemeClr val="accent1"/>
            </a:lnRef>
            <a:fillRef idx="0">
              <a:schemeClr val="accent1"/>
            </a:fillRef>
            <a:effectRef idx="0">
              <a:schemeClr val="accent1"/>
            </a:effectRef>
            <a:fontRef idx="minor">
              <a:schemeClr val="tx1"/>
            </a:fontRef>
          </p:style>
        </p:cxnSp>
      </p:grpSp>
      <p:pic>
        <p:nvPicPr>
          <p:cNvPr id="17" name="Grafik 16">
            <a:extLst>
              <a:ext uri="{FF2B5EF4-FFF2-40B4-BE49-F238E27FC236}">
                <a16:creationId xmlns:a16="http://schemas.microsoft.com/office/drawing/2014/main" id="{BCED5E7E-2E64-FA1C-562B-D149A9F90777}"/>
              </a:ext>
            </a:extLst>
          </p:cNvPr>
          <p:cNvPicPr>
            <a:picLocks noChangeAspect="1"/>
          </p:cNvPicPr>
          <p:nvPr userDrawn="1"/>
        </p:nvPicPr>
        <p:blipFill>
          <a:blip r:embed="rId3"/>
          <a:stretch>
            <a:fillRect/>
          </a:stretch>
        </p:blipFill>
        <p:spPr>
          <a:xfrm>
            <a:off x="10030041" y="1533328"/>
            <a:ext cx="1315684" cy="4156364"/>
          </a:xfrm>
          <a:prstGeom prst="rect">
            <a:avLst/>
          </a:prstGeom>
        </p:spPr>
      </p:pic>
    </p:spTree>
    <p:extLst>
      <p:ext uri="{BB962C8B-B14F-4D97-AF65-F5344CB8AC3E}">
        <p14:creationId xmlns:p14="http://schemas.microsoft.com/office/powerpoint/2010/main" val="625283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9999CEE-2E56-3A8E-F85B-C7188F780941}"/>
              </a:ext>
            </a:extLst>
          </p:cNvPr>
          <p:cNvPicPr>
            <a:picLocks noChangeAspect="1"/>
          </p:cNvPicPr>
          <p:nvPr userDrawn="1"/>
        </p:nvPicPr>
        <p:blipFill>
          <a:blip r:embed="rId2"/>
          <a:stretch>
            <a:fillRect/>
          </a:stretch>
        </p:blipFill>
        <p:spPr>
          <a:xfrm>
            <a:off x="9904887" y="1638300"/>
            <a:ext cx="1558805" cy="5029200"/>
          </a:xfrm>
          <a:prstGeom prst="rect">
            <a:avLst/>
          </a:prstGeom>
        </p:spPr>
      </p:pic>
      <p:sp>
        <p:nvSpPr>
          <p:cNvPr id="2" name="Rechteck 1">
            <a:extLst>
              <a:ext uri="{FF2B5EF4-FFF2-40B4-BE49-F238E27FC236}">
                <a16:creationId xmlns:a16="http://schemas.microsoft.com/office/drawing/2014/main" id="{526530F7-FFB0-755D-9902-4200DDE759D0}"/>
              </a:ext>
            </a:extLst>
          </p:cNvPr>
          <p:cNvSpPr/>
          <p:nvPr userDrawn="1"/>
        </p:nvSpPr>
        <p:spPr>
          <a:xfrm>
            <a:off x="375383" y="0"/>
            <a:ext cx="11808000" cy="12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C5B8B22D-6F8A-5C17-3159-8315AA783019}"/>
              </a:ext>
            </a:extLst>
          </p:cNvPr>
          <p:cNvGrpSpPr/>
          <p:nvPr userDrawn="1"/>
        </p:nvGrpSpPr>
        <p:grpSpPr>
          <a:xfrm>
            <a:off x="1852698" y="2599291"/>
            <a:ext cx="8486604" cy="1663200"/>
            <a:chOff x="849868" y="1920586"/>
            <a:chExt cx="8486604" cy="1663200"/>
          </a:xfrm>
        </p:grpSpPr>
        <p:pic>
          <p:nvPicPr>
            <p:cNvPr id="11" name="Grafik 10">
              <a:extLst>
                <a:ext uri="{FF2B5EF4-FFF2-40B4-BE49-F238E27FC236}">
                  <a16:creationId xmlns:a16="http://schemas.microsoft.com/office/drawing/2014/main" id="{15C4F3D9-16C2-75AA-D0CD-7B80163C58E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992580" y="2009641"/>
              <a:ext cx="6343892" cy="1496201"/>
            </a:xfrm>
            <a:prstGeom prst="rect">
              <a:avLst/>
            </a:prstGeom>
          </p:spPr>
        </p:pic>
        <p:pic>
          <p:nvPicPr>
            <p:cNvPr id="12" name="Grafik 11">
              <a:extLst>
                <a:ext uri="{FF2B5EF4-FFF2-40B4-BE49-F238E27FC236}">
                  <a16:creationId xmlns:a16="http://schemas.microsoft.com/office/drawing/2014/main" id="{33B71187-8A03-08AB-751F-1163FAA0358D}"/>
                </a:ext>
              </a:extLst>
            </p:cNvPr>
            <p:cNvPicPr>
              <a:picLocks noChangeAspect="1"/>
            </p:cNvPicPr>
            <p:nvPr userDrawn="1"/>
          </p:nvPicPr>
          <p:blipFill>
            <a:blip r:embed="rId4"/>
            <a:stretch>
              <a:fillRect/>
            </a:stretch>
          </p:blipFill>
          <p:spPr>
            <a:xfrm>
              <a:off x="849868" y="1920586"/>
              <a:ext cx="1663200" cy="1663200"/>
            </a:xfrm>
            <a:prstGeom prst="rect">
              <a:avLst/>
            </a:prstGeom>
          </p:spPr>
        </p:pic>
      </p:grpSp>
    </p:spTree>
    <p:extLst>
      <p:ext uri="{BB962C8B-B14F-4D97-AF65-F5344CB8AC3E}">
        <p14:creationId xmlns:p14="http://schemas.microsoft.com/office/powerpoint/2010/main" val="1982470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Diagrammplatzhalter 11">
            <a:extLst>
              <a:ext uri="{FF2B5EF4-FFF2-40B4-BE49-F238E27FC236}">
                <a16:creationId xmlns:a16="http://schemas.microsoft.com/office/drawing/2014/main" id="{602A40CF-C097-9417-B6C3-EAADC1D900E4}"/>
              </a:ext>
            </a:extLst>
          </p:cNvPr>
          <p:cNvSpPr>
            <a:spLocks noGrp="1"/>
          </p:cNvSpPr>
          <p:nvPr>
            <p:ph type="chart" sz="quarter" idx="10"/>
          </p:nvPr>
        </p:nvSpPr>
        <p:spPr>
          <a:xfrm>
            <a:off x="936006" y="1716880"/>
            <a:ext cx="5040000" cy="3600000"/>
          </a:xfrm>
          <a:prstGeom prst="rect">
            <a:avLst/>
          </a:prstGeom>
        </p:spPr>
        <p:txBody>
          <a:bodyPr/>
          <a:lstStyle/>
          <a:p>
            <a:endParaRPr lang="de-DE"/>
          </a:p>
        </p:txBody>
      </p:sp>
      <p:sp>
        <p:nvSpPr>
          <p:cNvPr id="3" name="Inhaltsplatzhalter 13">
            <a:extLst>
              <a:ext uri="{FF2B5EF4-FFF2-40B4-BE49-F238E27FC236}">
                <a16:creationId xmlns:a16="http://schemas.microsoft.com/office/drawing/2014/main" id="{C426B0A3-D371-E026-1FAE-A0245027331B}"/>
              </a:ext>
            </a:extLst>
          </p:cNvPr>
          <p:cNvSpPr>
            <a:spLocks noGrp="1"/>
          </p:cNvSpPr>
          <p:nvPr>
            <p:ph sz="quarter" idx="11"/>
          </p:nvPr>
        </p:nvSpPr>
        <p:spPr>
          <a:xfrm>
            <a:off x="6913563" y="2988525"/>
            <a:ext cx="4494212" cy="28800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itelplatzhalter 19">
            <a:extLst>
              <a:ext uri="{FF2B5EF4-FFF2-40B4-BE49-F238E27FC236}">
                <a16:creationId xmlns:a16="http://schemas.microsoft.com/office/drawing/2014/main" id="{CB4141D8-C926-9A06-A97D-E0632E8B5E30}"/>
              </a:ext>
            </a:extLst>
          </p:cNvPr>
          <p:cNvSpPr>
            <a:spLocks noGrp="1"/>
          </p:cNvSpPr>
          <p:nvPr>
            <p:ph type="title" hasCustomPrompt="1"/>
          </p:nvPr>
        </p:nvSpPr>
        <p:spPr>
          <a:xfrm>
            <a:off x="6913562" y="1716880"/>
            <a:ext cx="4494213" cy="940374"/>
          </a:xfrm>
          <a:prstGeom prst="rect">
            <a:avLst/>
          </a:prstGeom>
        </p:spPr>
        <p:txBody>
          <a:bodyPr vert="horz" lIns="91440" tIns="45720" rIns="91440" bIns="45720" rtlCol="0" anchor="ctr">
            <a:normAutofit/>
          </a:bodyPr>
          <a:lstStyle/>
          <a:p>
            <a:r>
              <a:rPr lang="de-DE"/>
              <a:t>Wichtige Aussagen zum Ergebnis:</a:t>
            </a:r>
          </a:p>
        </p:txBody>
      </p:sp>
      <p:grpSp>
        <p:nvGrpSpPr>
          <p:cNvPr id="5" name="Gruppieren 4">
            <a:extLst>
              <a:ext uri="{FF2B5EF4-FFF2-40B4-BE49-F238E27FC236}">
                <a16:creationId xmlns:a16="http://schemas.microsoft.com/office/drawing/2014/main" id="{86A5AE68-2865-8805-2245-0FDBFC0C1BF1}"/>
              </a:ext>
            </a:extLst>
          </p:cNvPr>
          <p:cNvGrpSpPr/>
          <p:nvPr userDrawn="1"/>
        </p:nvGrpSpPr>
        <p:grpSpPr>
          <a:xfrm rot="16200000">
            <a:off x="4264291" y="3721280"/>
            <a:ext cx="4353457" cy="7949"/>
            <a:chOff x="5254081" y="1380449"/>
            <a:chExt cx="4111456" cy="7949"/>
          </a:xfrm>
        </p:grpSpPr>
        <p:cxnSp>
          <p:nvCxnSpPr>
            <p:cNvPr id="6" name="Gerade Verbindung 5">
              <a:extLst>
                <a:ext uri="{FF2B5EF4-FFF2-40B4-BE49-F238E27FC236}">
                  <a16:creationId xmlns:a16="http://schemas.microsoft.com/office/drawing/2014/main" id="{81902167-62AF-B3FC-7A0D-C9A8BB339AB2}"/>
                </a:ext>
              </a:extLst>
            </p:cNvPr>
            <p:cNvCxnSpPr>
              <a:cxnSpLocks/>
            </p:cNvCxnSpPr>
            <p:nvPr userDrawn="1"/>
          </p:nvCxnSpPr>
          <p:spPr>
            <a:xfrm rot="5400000" flipV="1">
              <a:off x="6700819" y="-61129"/>
              <a:ext cx="2579" cy="2896055"/>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7" name="Gerade Verbindung 6">
              <a:extLst>
                <a:ext uri="{FF2B5EF4-FFF2-40B4-BE49-F238E27FC236}">
                  <a16:creationId xmlns:a16="http://schemas.microsoft.com/office/drawing/2014/main" id="{C7B65725-D7DE-9F48-FFD1-1C930BAE287C}"/>
                </a:ext>
              </a:extLst>
            </p:cNvPr>
            <p:cNvCxnSpPr>
              <a:cxnSpLocks/>
            </p:cNvCxnSpPr>
            <p:nvPr userDrawn="1"/>
          </p:nvCxnSpPr>
          <p:spPr>
            <a:xfrm>
              <a:off x="8276314" y="1388398"/>
              <a:ext cx="360000"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23B3BB07-BFA7-D746-FDE9-935C323EDCB1}"/>
                </a:ext>
              </a:extLst>
            </p:cNvPr>
            <p:cNvCxnSpPr>
              <a:cxnSpLocks/>
            </p:cNvCxnSpPr>
            <p:nvPr userDrawn="1"/>
          </p:nvCxnSpPr>
          <p:spPr>
            <a:xfrm rot="5400000" flipH="1" flipV="1">
              <a:off x="9061434" y="1081505"/>
              <a:ext cx="5160" cy="603047"/>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6134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C7847D-1853-4A20-C718-068C15604BC8}"/>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Tree>
    <p:extLst>
      <p:ext uri="{BB962C8B-B14F-4D97-AF65-F5344CB8AC3E}">
        <p14:creationId xmlns:p14="http://schemas.microsoft.com/office/powerpoint/2010/main" val="1856843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2DA1742-932B-C1B2-2499-8F04140426D3}"/>
              </a:ext>
            </a:extLst>
          </p:cNvPr>
          <p:cNvPicPr>
            <a:picLocks noChangeAspect="1"/>
          </p:cNvPicPr>
          <p:nvPr userDrawn="1"/>
        </p:nvPicPr>
        <p:blipFill>
          <a:blip r:embed="rId2"/>
          <a:stretch>
            <a:fillRect/>
          </a:stretch>
        </p:blipFill>
        <p:spPr>
          <a:xfrm>
            <a:off x="9563106" y="1422406"/>
            <a:ext cx="2204085" cy="4668139"/>
          </a:xfrm>
          <a:prstGeom prst="rect">
            <a:avLst/>
          </a:prstGeom>
        </p:spPr>
      </p:pic>
      <p:sp>
        <p:nvSpPr>
          <p:cNvPr id="2" name="Rechteck 1">
            <a:extLst>
              <a:ext uri="{FF2B5EF4-FFF2-40B4-BE49-F238E27FC236}">
                <a16:creationId xmlns:a16="http://schemas.microsoft.com/office/drawing/2014/main" id="{DED52D7F-6F04-8C7C-3F48-2CEFC056AF89}"/>
              </a:ext>
            </a:extLst>
          </p:cNvPr>
          <p:cNvSpPr/>
          <p:nvPr userDrawn="1"/>
        </p:nvSpPr>
        <p:spPr>
          <a:xfrm>
            <a:off x="375383" y="0"/>
            <a:ext cx="11808000" cy="12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E692E94B-825B-E7A8-0003-6A66748B639C}"/>
              </a:ext>
            </a:extLst>
          </p:cNvPr>
          <p:cNvGrpSpPr/>
          <p:nvPr userDrawn="1"/>
        </p:nvGrpSpPr>
        <p:grpSpPr>
          <a:xfrm>
            <a:off x="1852698" y="2604846"/>
            <a:ext cx="8486604" cy="1663200"/>
            <a:chOff x="849868" y="1920586"/>
            <a:chExt cx="8486604" cy="1663200"/>
          </a:xfrm>
        </p:grpSpPr>
        <p:pic>
          <p:nvPicPr>
            <p:cNvPr id="11" name="Grafik 10">
              <a:extLst>
                <a:ext uri="{FF2B5EF4-FFF2-40B4-BE49-F238E27FC236}">
                  <a16:creationId xmlns:a16="http://schemas.microsoft.com/office/drawing/2014/main" id="{89C0AE4F-60DE-AD5E-25E1-31A834E9207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992580" y="2009641"/>
              <a:ext cx="6343892" cy="1496201"/>
            </a:xfrm>
            <a:prstGeom prst="rect">
              <a:avLst/>
            </a:prstGeom>
          </p:spPr>
        </p:pic>
        <p:pic>
          <p:nvPicPr>
            <p:cNvPr id="12" name="Grafik 11">
              <a:extLst>
                <a:ext uri="{FF2B5EF4-FFF2-40B4-BE49-F238E27FC236}">
                  <a16:creationId xmlns:a16="http://schemas.microsoft.com/office/drawing/2014/main" id="{B9DB202F-4D98-C469-D3E1-36B0684C4DAF}"/>
                </a:ext>
              </a:extLst>
            </p:cNvPr>
            <p:cNvPicPr>
              <a:picLocks noChangeAspect="1"/>
            </p:cNvPicPr>
            <p:nvPr userDrawn="1"/>
          </p:nvPicPr>
          <p:blipFill>
            <a:blip r:embed="rId4"/>
            <a:stretch>
              <a:fillRect/>
            </a:stretch>
          </p:blipFill>
          <p:spPr>
            <a:xfrm>
              <a:off x="849868" y="1920586"/>
              <a:ext cx="1663200" cy="1663200"/>
            </a:xfrm>
            <a:prstGeom prst="rect">
              <a:avLst/>
            </a:prstGeom>
          </p:spPr>
        </p:pic>
      </p:grpSp>
    </p:spTree>
    <p:extLst>
      <p:ext uri="{BB962C8B-B14F-4D97-AF65-F5344CB8AC3E}">
        <p14:creationId xmlns:p14="http://schemas.microsoft.com/office/powerpoint/2010/main" val="3435682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Diagrammplatzhalter 11">
            <a:extLst>
              <a:ext uri="{FF2B5EF4-FFF2-40B4-BE49-F238E27FC236}">
                <a16:creationId xmlns:a16="http://schemas.microsoft.com/office/drawing/2014/main" id="{F742BB03-5B2C-B650-8752-172C6B1D9DF5}"/>
              </a:ext>
            </a:extLst>
          </p:cNvPr>
          <p:cNvSpPr>
            <a:spLocks noGrp="1"/>
          </p:cNvSpPr>
          <p:nvPr>
            <p:ph type="chart" sz="quarter" idx="10"/>
          </p:nvPr>
        </p:nvSpPr>
        <p:spPr>
          <a:xfrm>
            <a:off x="936006" y="1716880"/>
            <a:ext cx="5040000" cy="3600000"/>
          </a:xfrm>
          <a:prstGeom prst="rect">
            <a:avLst/>
          </a:prstGeom>
        </p:spPr>
        <p:txBody>
          <a:bodyPr/>
          <a:lstStyle/>
          <a:p>
            <a:endParaRPr lang="de-DE"/>
          </a:p>
        </p:txBody>
      </p:sp>
      <p:sp>
        <p:nvSpPr>
          <p:cNvPr id="3" name="Inhaltsplatzhalter 13">
            <a:extLst>
              <a:ext uri="{FF2B5EF4-FFF2-40B4-BE49-F238E27FC236}">
                <a16:creationId xmlns:a16="http://schemas.microsoft.com/office/drawing/2014/main" id="{FAE9CE1E-7DBF-06B8-A4CB-FF68420DFA31}"/>
              </a:ext>
            </a:extLst>
          </p:cNvPr>
          <p:cNvSpPr>
            <a:spLocks noGrp="1"/>
          </p:cNvSpPr>
          <p:nvPr>
            <p:ph sz="quarter" idx="11"/>
          </p:nvPr>
        </p:nvSpPr>
        <p:spPr>
          <a:xfrm>
            <a:off x="6913563" y="2988525"/>
            <a:ext cx="4494212" cy="28800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itelplatzhalter 19">
            <a:extLst>
              <a:ext uri="{FF2B5EF4-FFF2-40B4-BE49-F238E27FC236}">
                <a16:creationId xmlns:a16="http://schemas.microsoft.com/office/drawing/2014/main" id="{99EB2AEB-E0EE-7104-99E3-B02EED55D63B}"/>
              </a:ext>
            </a:extLst>
          </p:cNvPr>
          <p:cNvSpPr>
            <a:spLocks noGrp="1"/>
          </p:cNvSpPr>
          <p:nvPr>
            <p:ph type="title" hasCustomPrompt="1"/>
          </p:nvPr>
        </p:nvSpPr>
        <p:spPr>
          <a:xfrm>
            <a:off x="6913562" y="1716880"/>
            <a:ext cx="4494213" cy="940374"/>
          </a:xfrm>
          <a:prstGeom prst="rect">
            <a:avLst/>
          </a:prstGeom>
        </p:spPr>
        <p:txBody>
          <a:bodyPr vert="horz" lIns="91440" tIns="45720" rIns="91440" bIns="45720" rtlCol="0" anchor="ctr">
            <a:normAutofit/>
          </a:bodyPr>
          <a:lstStyle/>
          <a:p>
            <a:r>
              <a:rPr lang="de-DE"/>
              <a:t>Wichtige Aussagen zum Ergebnis:</a:t>
            </a:r>
          </a:p>
        </p:txBody>
      </p:sp>
      <p:grpSp>
        <p:nvGrpSpPr>
          <p:cNvPr id="5" name="Gruppieren 4">
            <a:extLst>
              <a:ext uri="{FF2B5EF4-FFF2-40B4-BE49-F238E27FC236}">
                <a16:creationId xmlns:a16="http://schemas.microsoft.com/office/drawing/2014/main" id="{414A5DC9-0F96-7D08-8303-F08AA148CE57}"/>
              </a:ext>
            </a:extLst>
          </p:cNvPr>
          <p:cNvGrpSpPr/>
          <p:nvPr userDrawn="1"/>
        </p:nvGrpSpPr>
        <p:grpSpPr>
          <a:xfrm rot="16200000">
            <a:off x="4264291" y="3721280"/>
            <a:ext cx="4353457" cy="7949"/>
            <a:chOff x="5254081" y="1380449"/>
            <a:chExt cx="4111456" cy="7949"/>
          </a:xfrm>
        </p:grpSpPr>
        <p:cxnSp>
          <p:nvCxnSpPr>
            <p:cNvPr id="6" name="Gerade Verbindung 5">
              <a:extLst>
                <a:ext uri="{FF2B5EF4-FFF2-40B4-BE49-F238E27FC236}">
                  <a16:creationId xmlns:a16="http://schemas.microsoft.com/office/drawing/2014/main" id="{438EAF39-40D1-2D74-59C2-0297D6220117}"/>
                </a:ext>
              </a:extLst>
            </p:cNvPr>
            <p:cNvCxnSpPr>
              <a:cxnSpLocks/>
            </p:cNvCxnSpPr>
            <p:nvPr userDrawn="1"/>
          </p:nvCxnSpPr>
          <p:spPr>
            <a:xfrm rot="5400000" flipV="1">
              <a:off x="6700819" y="-61129"/>
              <a:ext cx="2579" cy="2896055"/>
            </a:xfrm>
            <a:prstGeom prst="line">
              <a:avLst/>
            </a:prstGeom>
            <a:ln w="25400" cap="rnd">
              <a:solidFill>
                <a:srgbClr val="B39C7F"/>
              </a:solidFill>
              <a:round/>
            </a:ln>
          </p:spPr>
          <p:style>
            <a:lnRef idx="1">
              <a:schemeClr val="accent1"/>
            </a:lnRef>
            <a:fillRef idx="0">
              <a:schemeClr val="accent1"/>
            </a:fillRef>
            <a:effectRef idx="0">
              <a:schemeClr val="accent1"/>
            </a:effectRef>
            <a:fontRef idx="minor">
              <a:schemeClr val="tx1"/>
            </a:fontRef>
          </p:style>
        </p:cxnSp>
        <p:cxnSp>
          <p:nvCxnSpPr>
            <p:cNvPr id="7" name="Gerade Verbindung 6">
              <a:extLst>
                <a:ext uri="{FF2B5EF4-FFF2-40B4-BE49-F238E27FC236}">
                  <a16:creationId xmlns:a16="http://schemas.microsoft.com/office/drawing/2014/main" id="{5231CED3-3881-A46C-DB9D-E428AAFF7F79}"/>
                </a:ext>
              </a:extLst>
            </p:cNvPr>
            <p:cNvCxnSpPr>
              <a:cxnSpLocks/>
            </p:cNvCxnSpPr>
            <p:nvPr userDrawn="1"/>
          </p:nvCxnSpPr>
          <p:spPr>
            <a:xfrm>
              <a:off x="8276314" y="1388398"/>
              <a:ext cx="360000" cy="0"/>
            </a:xfrm>
            <a:prstGeom prst="line">
              <a:avLst/>
            </a:prstGeom>
            <a:ln w="25400" cap="rnd">
              <a:solidFill>
                <a:srgbClr val="B39C7F"/>
              </a:solidFill>
              <a:round/>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CED18E55-398D-85FE-CE0C-9687512D6B35}"/>
                </a:ext>
              </a:extLst>
            </p:cNvPr>
            <p:cNvCxnSpPr>
              <a:cxnSpLocks/>
            </p:cNvCxnSpPr>
            <p:nvPr userDrawn="1"/>
          </p:nvCxnSpPr>
          <p:spPr>
            <a:xfrm rot="5400000" flipH="1" flipV="1">
              <a:off x="9061434" y="1081505"/>
              <a:ext cx="5160" cy="603047"/>
            </a:xfrm>
            <a:prstGeom prst="line">
              <a:avLst/>
            </a:prstGeom>
            <a:ln w="25400" cap="rnd">
              <a:solidFill>
                <a:srgbClr val="B39C7F"/>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57613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EE063E-8CFA-D586-E188-5F0865704CE3}"/>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Tree>
    <p:extLst>
      <p:ext uri="{BB962C8B-B14F-4D97-AF65-F5344CB8AC3E}">
        <p14:creationId xmlns:p14="http://schemas.microsoft.com/office/powerpoint/2010/main" val="30256506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F22D5E9-8AC5-02D9-98F9-267D03153A7A}"/>
              </a:ext>
            </a:extLst>
          </p:cNvPr>
          <p:cNvSpPr/>
          <p:nvPr userDrawn="1"/>
        </p:nvSpPr>
        <p:spPr>
          <a:xfrm>
            <a:off x="375383" y="0"/>
            <a:ext cx="11808000" cy="12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91FB7A2D-A98D-2331-0770-935B1B22707E}"/>
              </a:ext>
            </a:extLst>
          </p:cNvPr>
          <p:cNvGrpSpPr/>
          <p:nvPr userDrawn="1"/>
        </p:nvGrpSpPr>
        <p:grpSpPr>
          <a:xfrm>
            <a:off x="1852698" y="2597400"/>
            <a:ext cx="8486604" cy="1663200"/>
            <a:chOff x="849868" y="1920586"/>
            <a:chExt cx="8486604" cy="1663200"/>
          </a:xfrm>
        </p:grpSpPr>
        <p:pic>
          <p:nvPicPr>
            <p:cNvPr id="11" name="Grafik 10">
              <a:extLst>
                <a:ext uri="{FF2B5EF4-FFF2-40B4-BE49-F238E27FC236}">
                  <a16:creationId xmlns:a16="http://schemas.microsoft.com/office/drawing/2014/main" id="{3D051106-09A8-9551-EFE3-C82EC853262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992580" y="2009641"/>
              <a:ext cx="6343892" cy="1496201"/>
            </a:xfrm>
            <a:prstGeom prst="rect">
              <a:avLst/>
            </a:prstGeom>
          </p:spPr>
        </p:pic>
        <p:pic>
          <p:nvPicPr>
            <p:cNvPr id="12" name="Grafik 11">
              <a:extLst>
                <a:ext uri="{FF2B5EF4-FFF2-40B4-BE49-F238E27FC236}">
                  <a16:creationId xmlns:a16="http://schemas.microsoft.com/office/drawing/2014/main" id="{F3D36196-C6FE-2ED4-6615-C06D93FE2ED1}"/>
                </a:ext>
              </a:extLst>
            </p:cNvPr>
            <p:cNvPicPr>
              <a:picLocks noChangeAspect="1"/>
            </p:cNvPicPr>
            <p:nvPr userDrawn="1"/>
          </p:nvPicPr>
          <p:blipFill>
            <a:blip r:embed="rId3"/>
            <a:stretch>
              <a:fillRect/>
            </a:stretch>
          </p:blipFill>
          <p:spPr>
            <a:xfrm>
              <a:off x="849868" y="1920586"/>
              <a:ext cx="1663200" cy="1663200"/>
            </a:xfrm>
            <a:prstGeom prst="rect">
              <a:avLst/>
            </a:prstGeom>
          </p:spPr>
        </p:pic>
      </p:grpSp>
    </p:spTree>
    <p:extLst>
      <p:ext uri="{BB962C8B-B14F-4D97-AF65-F5344CB8AC3E}">
        <p14:creationId xmlns:p14="http://schemas.microsoft.com/office/powerpoint/2010/main" val="1624269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Diagrammplatzhalter 11">
            <a:extLst>
              <a:ext uri="{FF2B5EF4-FFF2-40B4-BE49-F238E27FC236}">
                <a16:creationId xmlns:a16="http://schemas.microsoft.com/office/drawing/2014/main" id="{65515425-9D88-940E-80F5-08365D0DEF97}"/>
              </a:ext>
            </a:extLst>
          </p:cNvPr>
          <p:cNvSpPr>
            <a:spLocks noGrp="1"/>
          </p:cNvSpPr>
          <p:nvPr>
            <p:ph type="chart" sz="quarter" idx="10"/>
          </p:nvPr>
        </p:nvSpPr>
        <p:spPr>
          <a:xfrm>
            <a:off x="936006" y="1716880"/>
            <a:ext cx="5040000" cy="3600000"/>
          </a:xfrm>
          <a:prstGeom prst="rect">
            <a:avLst/>
          </a:prstGeom>
        </p:spPr>
        <p:txBody>
          <a:bodyPr/>
          <a:lstStyle/>
          <a:p>
            <a:endParaRPr lang="de-DE"/>
          </a:p>
        </p:txBody>
      </p:sp>
      <p:sp>
        <p:nvSpPr>
          <p:cNvPr id="3" name="Inhaltsplatzhalter 13">
            <a:extLst>
              <a:ext uri="{FF2B5EF4-FFF2-40B4-BE49-F238E27FC236}">
                <a16:creationId xmlns:a16="http://schemas.microsoft.com/office/drawing/2014/main" id="{AE1B16E7-4587-2FEF-3CBB-BBBDAA3A0E19}"/>
              </a:ext>
            </a:extLst>
          </p:cNvPr>
          <p:cNvSpPr>
            <a:spLocks noGrp="1"/>
          </p:cNvSpPr>
          <p:nvPr>
            <p:ph sz="quarter" idx="11"/>
          </p:nvPr>
        </p:nvSpPr>
        <p:spPr>
          <a:xfrm>
            <a:off x="6913563" y="2988525"/>
            <a:ext cx="4494212" cy="28800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itelplatzhalter 19">
            <a:extLst>
              <a:ext uri="{FF2B5EF4-FFF2-40B4-BE49-F238E27FC236}">
                <a16:creationId xmlns:a16="http://schemas.microsoft.com/office/drawing/2014/main" id="{A3A81EF7-68F8-F9AB-70F9-BB5EBAB2AEC4}"/>
              </a:ext>
            </a:extLst>
          </p:cNvPr>
          <p:cNvSpPr>
            <a:spLocks noGrp="1"/>
          </p:cNvSpPr>
          <p:nvPr>
            <p:ph type="title" hasCustomPrompt="1"/>
          </p:nvPr>
        </p:nvSpPr>
        <p:spPr>
          <a:xfrm>
            <a:off x="6913562" y="1716880"/>
            <a:ext cx="4494213" cy="940374"/>
          </a:xfrm>
          <a:prstGeom prst="rect">
            <a:avLst/>
          </a:prstGeom>
        </p:spPr>
        <p:txBody>
          <a:bodyPr vert="horz" lIns="91440" tIns="45720" rIns="91440" bIns="45720" rtlCol="0" anchor="ctr">
            <a:normAutofit/>
          </a:bodyPr>
          <a:lstStyle/>
          <a:p>
            <a:r>
              <a:rPr lang="de-DE"/>
              <a:t>Wichtige Aussagen zum Ergebnis:</a:t>
            </a:r>
          </a:p>
        </p:txBody>
      </p:sp>
      <p:grpSp>
        <p:nvGrpSpPr>
          <p:cNvPr id="5" name="Gruppieren 4">
            <a:extLst>
              <a:ext uri="{FF2B5EF4-FFF2-40B4-BE49-F238E27FC236}">
                <a16:creationId xmlns:a16="http://schemas.microsoft.com/office/drawing/2014/main" id="{F090E4D4-978E-9C1C-B009-9F57E36A542B}"/>
              </a:ext>
            </a:extLst>
          </p:cNvPr>
          <p:cNvGrpSpPr/>
          <p:nvPr userDrawn="1"/>
        </p:nvGrpSpPr>
        <p:grpSpPr>
          <a:xfrm rot="16200000">
            <a:off x="4264291" y="3721280"/>
            <a:ext cx="4353457" cy="7949"/>
            <a:chOff x="5254081" y="1380449"/>
            <a:chExt cx="4111456" cy="7949"/>
          </a:xfrm>
        </p:grpSpPr>
        <p:cxnSp>
          <p:nvCxnSpPr>
            <p:cNvPr id="6" name="Gerade Verbindung 5">
              <a:extLst>
                <a:ext uri="{FF2B5EF4-FFF2-40B4-BE49-F238E27FC236}">
                  <a16:creationId xmlns:a16="http://schemas.microsoft.com/office/drawing/2014/main" id="{8D6C2815-796F-E792-51CA-842380438FBF}"/>
                </a:ext>
              </a:extLst>
            </p:cNvPr>
            <p:cNvCxnSpPr>
              <a:cxnSpLocks/>
            </p:cNvCxnSpPr>
            <p:nvPr userDrawn="1"/>
          </p:nvCxnSpPr>
          <p:spPr>
            <a:xfrm rot="5400000" flipV="1">
              <a:off x="6700819" y="-61129"/>
              <a:ext cx="2579" cy="2896055"/>
            </a:xfrm>
            <a:prstGeom prst="line">
              <a:avLst/>
            </a:prstGeom>
            <a:ln w="25400" cap="rnd">
              <a:solidFill>
                <a:srgbClr val="65A66B"/>
              </a:solidFill>
              <a:round/>
            </a:ln>
          </p:spPr>
          <p:style>
            <a:lnRef idx="1">
              <a:schemeClr val="accent1"/>
            </a:lnRef>
            <a:fillRef idx="0">
              <a:schemeClr val="accent1"/>
            </a:fillRef>
            <a:effectRef idx="0">
              <a:schemeClr val="accent1"/>
            </a:effectRef>
            <a:fontRef idx="minor">
              <a:schemeClr val="tx1"/>
            </a:fontRef>
          </p:style>
        </p:cxnSp>
        <p:cxnSp>
          <p:nvCxnSpPr>
            <p:cNvPr id="7" name="Gerade Verbindung 6">
              <a:extLst>
                <a:ext uri="{FF2B5EF4-FFF2-40B4-BE49-F238E27FC236}">
                  <a16:creationId xmlns:a16="http://schemas.microsoft.com/office/drawing/2014/main" id="{07FB680D-25EE-B29E-22C3-DB1CE173C643}"/>
                </a:ext>
              </a:extLst>
            </p:cNvPr>
            <p:cNvCxnSpPr>
              <a:cxnSpLocks/>
            </p:cNvCxnSpPr>
            <p:nvPr userDrawn="1"/>
          </p:nvCxnSpPr>
          <p:spPr>
            <a:xfrm>
              <a:off x="8276314" y="1388398"/>
              <a:ext cx="360000" cy="0"/>
            </a:xfrm>
            <a:prstGeom prst="line">
              <a:avLst/>
            </a:prstGeom>
            <a:ln w="25400" cap="rnd">
              <a:solidFill>
                <a:srgbClr val="65A66B"/>
              </a:solidFill>
              <a:round/>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8E22C629-5478-05E1-6109-8F06C8447356}"/>
                </a:ext>
              </a:extLst>
            </p:cNvPr>
            <p:cNvCxnSpPr>
              <a:cxnSpLocks/>
            </p:cNvCxnSpPr>
            <p:nvPr userDrawn="1"/>
          </p:nvCxnSpPr>
          <p:spPr>
            <a:xfrm rot="5400000" flipH="1" flipV="1">
              <a:off x="9061434" y="1081505"/>
              <a:ext cx="5160" cy="603047"/>
            </a:xfrm>
            <a:prstGeom prst="line">
              <a:avLst/>
            </a:prstGeom>
            <a:ln w="25400" cap="rnd">
              <a:solidFill>
                <a:srgbClr val="65A66B"/>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580058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319A66-E50F-FE74-BA94-5A7C6991302B}"/>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Tree>
    <p:extLst>
      <p:ext uri="{BB962C8B-B14F-4D97-AF65-F5344CB8AC3E}">
        <p14:creationId xmlns:p14="http://schemas.microsoft.com/office/powerpoint/2010/main" val="3071344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1387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BC7202A0-70D6-83B5-6076-9993813C9BAA}"/>
              </a:ext>
            </a:extLst>
          </p:cNvPr>
          <p:cNvSpPr/>
          <p:nvPr userDrawn="1"/>
        </p:nvSpPr>
        <p:spPr>
          <a:xfrm>
            <a:off x="375385" y="0"/>
            <a:ext cx="2880000" cy="9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C694049A-E80E-1EE4-8525-EA949CE71957}"/>
              </a:ext>
            </a:extLst>
          </p:cNvPr>
          <p:cNvPicPr>
            <a:picLocks noChangeAspect="1"/>
          </p:cNvPicPr>
          <p:nvPr userDrawn="1"/>
        </p:nvPicPr>
        <p:blipFill>
          <a:blip r:embed="rId2"/>
          <a:stretch>
            <a:fillRect/>
          </a:stretch>
        </p:blipFill>
        <p:spPr>
          <a:xfrm>
            <a:off x="9599104" y="857600"/>
            <a:ext cx="2225237" cy="5162550"/>
          </a:xfrm>
          <a:prstGeom prst="rect">
            <a:avLst/>
          </a:prstGeom>
        </p:spPr>
      </p:pic>
      <p:sp>
        <p:nvSpPr>
          <p:cNvPr id="3" name="Rechteck 2">
            <a:extLst>
              <a:ext uri="{FF2B5EF4-FFF2-40B4-BE49-F238E27FC236}">
                <a16:creationId xmlns:a16="http://schemas.microsoft.com/office/drawing/2014/main" id="{AB540755-A556-C5F0-3F2F-314102A82BDE}"/>
              </a:ext>
            </a:extLst>
          </p:cNvPr>
          <p:cNvSpPr/>
          <p:nvPr userDrawn="1"/>
        </p:nvSpPr>
        <p:spPr>
          <a:xfrm>
            <a:off x="375383" y="0"/>
            <a:ext cx="11808000" cy="12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0F6321AE-F223-6277-579D-754C5DD37D93}"/>
              </a:ext>
            </a:extLst>
          </p:cNvPr>
          <p:cNvGrpSpPr/>
          <p:nvPr userDrawn="1"/>
        </p:nvGrpSpPr>
        <p:grpSpPr>
          <a:xfrm>
            <a:off x="1843139" y="2607275"/>
            <a:ext cx="8496163" cy="1663200"/>
            <a:chOff x="840309" y="1920586"/>
            <a:chExt cx="8496163" cy="1663200"/>
          </a:xfrm>
        </p:grpSpPr>
        <p:pic>
          <p:nvPicPr>
            <p:cNvPr id="11" name="Grafik 10">
              <a:extLst>
                <a:ext uri="{FF2B5EF4-FFF2-40B4-BE49-F238E27FC236}">
                  <a16:creationId xmlns:a16="http://schemas.microsoft.com/office/drawing/2014/main" id="{4F0D02B3-1EC5-BA3A-0EC9-5B82D7CCA21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992580" y="2009641"/>
              <a:ext cx="6343892" cy="1496201"/>
            </a:xfrm>
            <a:prstGeom prst="rect">
              <a:avLst/>
            </a:prstGeom>
          </p:spPr>
        </p:pic>
        <p:pic>
          <p:nvPicPr>
            <p:cNvPr id="12" name="Grafik 11">
              <a:extLst>
                <a:ext uri="{FF2B5EF4-FFF2-40B4-BE49-F238E27FC236}">
                  <a16:creationId xmlns:a16="http://schemas.microsoft.com/office/drawing/2014/main" id="{0765C409-CE5B-2D73-A0EB-8EDEDC7FB679}"/>
                </a:ext>
              </a:extLst>
            </p:cNvPr>
            <p:cNvPicPr>
              <a:picLocks noChangeAspect="1"/>
            </p:cNvPicPr>
            <p:nvPr userDrawn="1"/>
          </p:nvPicPr>
          <p:blipFill>
            <a:blip r:embed="rId4"/>
            <a:stretch>
              <a:fillRect/>
            </a:stretch>
          </p:blipFill>
          <p:spPr>
            <a:xfrm>
              <a:off x="840309" y="1920586"/>
              <a:ext cx="1682317" cy="1663200"/>
            </a:xfrm>
            <a:prstGeom prst="rect">
              <a:avLst/>
            </a:prstGeom>
          </p:spPr>
        </p:pic>
      </p:grpSp>
    </p:spTree>
    <p:extLst>
      <p:ext uri="{BB962C8B-B14F-4D97-AF65-F5344CB8AC3E}">
        <p14:creationId xmlns:p14="http://schemas.microsoft.com/office/powerpoint/2010/main" val="32437322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Diagrammplatzhalter 11">
            <a:extLst>
              <a:ext uri="{FF2B5EF4-FFF2-40B4-BE49-F238E27FC236}">
                <a16:creationId xmlns:a16="http://schemas.microsoft.com/office/drawing/2014/main" id="{A2E9F7F4-BEE6-44B8-C3F2-93C681736367}"/>
              </a:ext>
            </a:extLst>
          </p:cNvPr>
          <p:cNvSpPr>
            <a:spLocks noGrp="1"/>
          </p:cNvSpPr>
          <p:nvPr>
            <p:ph type="chart" sz="quarter" idx="10"/>
          </p:nvPr>
        </p:nvSpPr>
        <p:spPr>
          <a:xfrm>
            <a:off x="936006" y="1716880"/>
            <a:ext cx="5040000" cy="3600000"/>
          </a:xfrm>
          <a:prstGeom prst="rect">
            <a:avLst/>
          </a:prstGeom>
        </p:spPr>
        <p:txBody>
          <a:bodyPr/>
          <a:lstStyle/>
          <a:p>
            <a:endParaRPr lang="de-DE"/>
          </a:p>
        </p:txBody>
      </p:sp>
      <p:sp>
        <p:nvSpPr>
          <p:cNvPr id="3" name="Inhaltsplatzhalter 13">
            <a:extLst>
              <a:ext uri="{FF2B5EF4-FFF2-40B4-BE49-F238E27FC236}">
                <a16:creationId xmlns:a16="http://schemas.microsoft.com/office/drawing/2014/main" id="{1E9B7E8D-100A-0513-B4A7-7683C32C3DB3}"/>
              </a:ext>
            </a:extLst>
          </p:cNvPr>
          <p:cNvSpPr>
            <a:spLocks noGrp="1"/>
          </p:cNvSpPr>
          <p:nvPr>
            <p:ph sz="quarter" idx="11"/>
          </p:nvPr>
        </p:nvSpPr>
        <p:spPr>
          <a:xfrm>
            <a:off x="6913563" y="2988525"/>
            <a:ext cx="4494212" cy="28800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itelplatzhalter 19">
            <a:extLst>
              <a:ext uri="{FF2B5EF4-FFF2-40B4-BE49-F238E27FC236}">
                <a16:creationId xmlns:a16="http://schemas.microsoft.com/office/drawing/2014/main" id="{9A9DB38A-5169-1056-83B5-9F9410E25F95}"/>
              </a:ext>
            </a:extLst>
          </p:cNvPr>
          <p:cNvSpPr>
            <a:spLocks noGrp="1"/>
          </p:cNvSpPr>
          <p:nvPr>
            <p:ph type="title" hasCustomPrompt="1"/>
          </p:nvPr>
        </p:nvSpPr>
        <p:spPr>
          <a:xfrm>
            <a:off x="6913562" y="1716880"/>
            <a:ext cx="4494213" cy="940374"/>
          </a:xfrm>
          <a:prstGeom prst="rect">
            <a:avLst/>
          </a:prstGeom>
        </p:spPr>
        <p:txBody>
          <a:bodyPr vert="horz" lIns="91440" tIns="45720" rIns="91440" bIns="45720" rtlCol="0" anchor="ctr">
            <a:normAutofit/>
          </a:bodyPr>
          <a:lstStyle/>
          <a:p>
            <a:r>
              <a:rPr lang="de-DE"/>
              <a:t>Wichtige Aussagen zum Ergebnis:</a:t>
            </a:r>
          </a:p>
        </p:txBody>
      </p:sp>
      <p:grpSp>
        <p:nvGrpSpPr>
          <p:cNvPr id="5" name="Gruppieren 4">
            <a:extLst>
              <a:ext uri="{FF2B5EF4-FFF2-40B4-BE49-F238E27FC236}">
                <a16:creationId xmlns:a16="http://schemas.microsoft.com/office/drawing/2014/main" id="{231234AD-EC91-AB8F-4DCD-8C17E789AADE}"/>
              </a:ext>
            </a:extLst>
          </p:cNvPr>
          <p:cNvGrpSpPr/>
          <p:nvPr userDrawn="1"/>
        </p:nvGrpSpPr>
        <p:grpSpPr>
          <a:xfrm rot="16200000">
            <a:off x="4264291" y="3721280"/>
            <a:ext cx="4353457" cy="7949"/>
            <a:chOff x="5254081" y="1380449"/>
            <a:chExt cx="4111456" cy="7949"/>
          </a:xfrm>
        </p:grpSpPr>
        <p:cxnSp>
          <p:nvCxnSpPr>
            <p:cNvPr id="6" name="Gerade Verbindung 5">
              <a:extLst>
                <a:ext uri="{FF2B5EF4-FFF2-40B4-BE49-F238E27FC236}">
                  <a16:creationId xmlns:a16="http://schemas.microsoft.com/office/drawing/2014/main" id="{177C0AB6-27A2-E5C4-667C-14037AA8A995}"/>
                </a:ext>
              </a:extLst>
            </p:cNvPr>
            <p:cNvCxnSpPr>
              <a:cxnSpLocks/>
            </p:cNvCxnSpPr>
            <p:nvPr userDrawn="1"/>
          </p:nvCxnSpPr>
          <p:spPr>
            <a:xfrm rot="5400000" flipV="1">
              <a:off x="6700819" y="-61129"/>
              <a:ext cx="2579" cy="2896055"/>
            </a:xfrm>
            <a:prstGeom prst="line">
              <a:avLst/>
            </a:prstGeom>
            <a:ln w="25400" cap="rnd">
              <a:solidFill>
                <a:srgbClr val="FBC074"/>
              </a:solidFill>
              <a:round/>
            </a:ln>
          </p:spPr>
          <p:style>
            <a:lnRef idx="1">
              <a:schemeClr val="accent1"/>
            </a:lnRef>
            <a:fillRef idx="0">
              <a:schemeClr val="accent1"/>
            </a:fillRef>
            <a:effectRef idx="0">
              <a:schemeClr val="accent1"/>
            </a:effectRef>
            <a:fontRef idx="minor">
              <a:schemeClr val="tx1"/>
            </a:fontRef>
          </p:style>
        </p:cxnSp>
        <p:cxnSp>
          <p:nvCxnSpPr>
            <p:cNvPr id="7" name="Gerade Verbindung 6">
              <a:extLst>
                <a:ext uri="{FF2B5EF4-FFF2-40B4-BE49-F238E27FC236}">
                  <a16:creationId xmlns:a16="http://schemas.microsoft.com/office/drawing/2014/main" id="{C60A6995-8019-F3ED-C41A-A7A2151EC6C7}"/>
                </a:ext>
              </a:extLst>
            </p:cNvPr>
            <p:cNvCxnSpPr>
              <a:cxnSpLocks/>
            </p:cNvCxnSpPr>
            <p:nvPr userDrawn="1"/>
          </p:nvCxnSpPr>
          <p:spPr>
            <a:xfrm>
              <a:off x="8276314" y="1388398"/>
              <a:ext cx="360000" cy="0"/>
            </a:xfrm>
            <a:prstGeom prst="line">
              <a:avLst/>
            </a:prstGeom>
            <a:ln w="25400" cap="rnd">
              <a:solidFill>
                <a:srgbClr val="FBC074"/>
              </a:solidFill>
              <a:round/>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7A0FC88D-D63A-A0EF-C84C-5AE20E5A5D63}"/>
                </a:ext>
              </a:extLst>
            </p:cNvPr>
            <p:cNvCxnSpPr>
              <a:cxnSpLocks/>
            </p:cNvCxnSpPr>
            <p:nvPr userDrawn="1"/>
          </p:nvCxnSpPr>
          <p:spPr>
            <a:xfrm rot="5400000" flipH="1" flipV="1">
              <a:off x="9061434" y="1081505"/>
              <a:ext cx="5160" cy="603047"/>
            </a:xfrm>
            <a:prstGeom prst="line">
              <a:avLst/>
            </a:prstGeom>
            <a:ln w="25400" cap="rnd">
              <a:solidFill>
                <a:srgbClr val="FBC074"/>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4895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3222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4448E4D4-21F6-8399-53A0-D75F8790F831}"/>
              </a:ext>
            </a:extLst>
          </p:cNvPr>
          <p:cNvSpPr/>
          <p:nvPr userDrawn="1"/>
        </p:nvSpPr>
        <p:spPr>
          <a:xfrm>
            <a:off x="0" y="0"/>
            <a:ext cx="12183383" cy="12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120320EB-4E12-CA20-2A44-9BC33FBF59AB}"/>
              </a:ext>
            </a:extLst>
          </p:cNvPr>
          <p:cNvGrpSpPr/>
          <p:nvPr userDrawn="1"/>
        </p:nvGrpSpPr>
        <p:grpSpPr>
          <a:xfrm>
            <a:off x="1852698" y="2602328"/>
            <a:ext cx="8460387" cy="1663200"/>
            <a:chOff x="849868" y="1920586"/>
            <a:chExt cx="8460387" cy="1663200"/>
          </a:xfrm>
        </p:grpSpPr>
        <p:pic>
          <p:nvPicPr>
            <p:cNvPr id="11" name="Grafik 10">
              <a:extLst>
                <a:ext uri="{FF2B5EF4-FFF2-40B4-BE49-F238E27FC236}">
                  <a16:creationId xmlns:a16="http://schemas.microsoft.com/office/drawing/2014/main" id="{64B27957-FB90-3BD6-71CA-254C5B856DC2}"/>
                </a:ext>
              </a:extLst>
            </p:cNvPr>
            <p:cNvPicPr>
              <a:picLocks noChangeAspect="1"/>
            </p:cNvPicPr>
            <p:nvPr userDrawn="1"/>
          </p:nvPicPr>
          <p:blipFill>
            <a:blip r:embed="rId2"/>
            <a:stretch>
              <a:fillRect/>
            </a:stretch>
          </p:blipFill>
          <p:spPr>
            <a:xfrm>
              <a:off x="849868" y="1920586"/>
              <a:ext cx="1682316" cy="1663200"/>
            </a:xfrm>
            <a:prstGeom prst="rect">
              <a:avLst/>
            </a:prstGeom>
          </p:spPr>
        </p:pic>
        <p:pic>
          <p:nvPicPr>
            <p:cNvPr id="12" name="Grafik 11">
              <a:extLst>
                <a:ext uri="{FF2B5EF4-FFF2-40B4-BE49-F238E27FC236}">
                  <a16:creationId xmlns:a16="http://schemas.microsoft.com/office/drawing/2014/main" id="{8E6F666C-28D6-38E7-8898-98CA970DA25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992580" y="2009641"/>
              <a:ext cx="6317675" cy="1490018"/>
            </a:xfrm>
            <a:prstGeom prst="rect">
              <a:avLst/>
            </a:prstGeom>
          </p:spPr>
        </p:pic>
      </p:grpSp>
    </p:spTree>
    <p:extLst>
      <p:ext uri="{BB962C8B-B14F-4D97-AF65-F5344CB8AC3E}">
        <p14:creationId xmlns:p14="http://schemas.microsoft.com/office/powerpoint/2010/main" val="14248216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nwendungsziele">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F0A7ACA-3DE5-C000-9CB7-06AFEAC407BC}"/>
              </a:ext>
            </a:extLst>
          </p:cNvPr>
          <p:cNvSpPr txBox="1"/>
          <p:nvPr userDrawn="1"/>
        </p:nvSpPr>
        <p:spPr>
          <a:xfrm>
            <a:off x="838200" y="1533328"/>
            <a:ext cx="418751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kern="1200" spc="0" baseline="0" dirty="0" err="1">
                <a:solidFill>
                  <a:srgbClr val="8C7369"/>
                </a:solidFill>
                <a:effectLst/>
                <a:latin typeface="+mn-lt"/>
                <a:ea typeface="+mn-ea"/>
                <a:cs typeface="+mn-cs"/>
              </a:rPr>
              <a:t>Trichoderma</a:t>
            </a:r>
            <a:r>
              <a:rPr lang="de-DE" sz="2000" kern="1200" spc="0" baseline="0" dirty="0">
                <a:solidFill>
                  <a:srgbClr val="8C7369"/>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kern="1200" spc="0" baseline="0" dirty="0">
                <a:solidFill>
                  <a:srgbClr val="8C7369"/>
                </a:solidFill>
                <a:effectLst/>
                <a:latin typeface="+mn-lt"/>
                <a:ea typeface="+mn-ea"/>
                <a:cs typeface="+mn-cs"/>
              </a:rPr>
              <a:t>macht den Unterschied</a:t>
            </a:r>
          </a:p>
        </p:txBody>
      </p:sp>
      <p:grpSp>
        <p:nvGrpSpPr>
          <p:cNvPr id="4" name="Gruppieren 3">
            <a:extLst>
              <a:ext uri="{FF2B5EF4-FFF2-40B4-BE49-F238E27FC236}">
                <a16:creationId xmlns:a16="http://schemas.microsoft.com/office/drawing/2014/main" id="{26C6B72C-8B06-7108-20C2-6DD67908105F}"/>
              </a:ext>
            </a:extLst>
          </p:cNvPr>
          <p:cNvGrpSpPr/>
          <p:nvPr userDrawn="1"/>
        </p:nvGrpSpPr>
        <p:grpSpPr>
          <a:xfrm>
            <a:off x="960980" y="2215093"/>
            <a:ext cx="1440000" cy="772"/>
            <a:chOff x="5254081" y="1393354"/>
            <a:chExt cx="4170697" cy="772"/>
          </a:xfrm>
        </p:grpSpPr>
        <p:cxnSp>
          <p:nvCxnSpPr>
            <p:cNvPr id="5" name="Gerade Verbindung 4">
              <a:extLst>
                <a:ext uri="{FF2B5EF4-FFF2-40B4-BE49-F238E27FC236}">
                  <a16:creationId xmlns:a16="http://schemas.microsoft.com/office/drawing/2014/main" id="{58A2B337-C009-C0C4-FA77-4169862511DA}"/>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6" name="Gerade Verbindung 5">
              <a:extLst>
                <a:ext uri="{FF2B5EF4-FFF2-40B4-BE49-F238E27FC236}">
                  <a16:creationId xmlns:a16="http://schemas.microsoft.com/office/drawing/2014/main" id="{5A953BCC-F4F7-9A79-F8FD-8AC60DCF930D}"/>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7" name="Gerade Verbindung 6">
              <a:extLst>
                <a:ext uri="{FF2B5EF4-FFF2-40B4-BE49-F238E27FC236}">
                  <a16:creationId xmlns:a16="http://schemas.microsoft.com/office/drawing/2014/main" id="{D40BD81E-31D1-9C7F-CC0D-3E0D9AED1011}"/>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9" name="Textfeld 8">
            <a:extLst>
              <a:ext uri="{FF2B5EF4-FFF2-40B4-BE49-F238E27FC236}">
                <a16:creationId xmlns:a16="http://schemas.microsoft.com/office/drawing/2014/main" id="{B2C265F1-49FC-4F06-19FC-D8A8F511F768}"/>
              </a:ext>
            </a:extLst>
          </p:cNvPr>
          <p:cNvSpPr txBox="1"/>
          <p:nvPr userDrawn="1"/>
        </p:nvSpPr>
        <p:spPr>
          <a:xfrm>
            <a:off x="894041" y="2418289"/>
            <a:ext cx="2846110" cy="2031325"/>
          </a:xfrm>
          <a:prstGeom prst="rect">
            <a:avLst/>
          </a:prstGeom>
          <a:noFill/>
        </p:spPr>
        <p:txBody>
          <a:bodyPr wrap="square">
            <a:spAutoFit/>
          </a:bodyPr>
          <a:lstStyle/>
          <a:p>
            <a:pPr algn="just"/>
            <a:r>
              <a:rPr lang="de-DE" sz="1400" dirty="0" err="1">
                <a:solidFill>
                  <a:srgbClr val="191919"/>
                </a:solidFill>
                <a:effectLst/>
                <a:latin typeface="+mn-lt"/>
              </a:rPr>
              <a:t>boncrop</a:t>
            </a:r>
            <a:r>
              <a:rPr lang="de-DE" sz="1400" dirty="0">
                <a:solidFill>
                  <a:srgbClr val="191919"/>
                </a:solidFill>
                <a:effectLst/>
                <a:latin typeface="+mn-lt"/>
              </a:rPr>
              <a:t> solid unterstützt im Mais unterschiedliche Anwendungsziele. </a:t>
            </a:r>
            <a:r>
              <a:rPr lang="de-DE" sz="1400" dirty="0" err="1">
                <a:solidFill>
                  <a:srgbClr val="191919"/>
                </a:solidFill>
                <a:effectLst/>
                <a:latin typeface="+mn-lt"/>
              </a:rPr>
              <a:t>boncrop</a:t>
            </a:r>
            <a:r>
              <a:rPr lang="de-DE" sz="1400" dirty="0">
                <a:solidFill>
                  <a:srgbClr val="191919"/>
                </a:solidFill>
                <a:effectLst/>
                <a:latin typeface="+mn-lt"/>
              </a:rPr>
              <a:t> solid vereint die positiven Eigenschaften unsers patentierten „Magic </a:t>
            </a:r>
            <a:r>
              <a:rPr lang="de-DE" sz="1400" dirty="0" err="1">
                <a:solidFill>
                  <a:srgbClr val="191919"/>
                </a:solidFill>
                <a:effectLst/>
                <a:latin typeface="+mn-lt"/>
              </a:rPr>
              <a:t>Mushrooms</a:t>
            </a:r>
            <a:r>
              <a:rPr lang="de-DE" sz="1400" dirty="0">
                <a:solidFill>
                  <a:srgbClr val="191919"/>
                </a:solidFill>
                <a:effectLst/>
                <a:latin typeface="+mn-lt"/>
              </a:rPr>
              <a:t>“ </a:t>
            </a:r>
            <a:r>
              <a:rPr lang="de-DE" sz="1400" i="1" dirty="0" err="1">
                <a:solidFill>
                  <a:srgbClr val="191919"/>
                </a:solidFill>
                <a:effectLst/>
                <a:latin typeface="+mn-lt"/>
              </a:rPr>
              <a:t>Trichoderma</a:t>
            </a:r>
            <a:r>
              <a:rPr lang="de-DE" sz="1400" dirty="0">
                <a:solidFill>
                  <a:srgbClr val="191919"/>
                </a:solidFill>
                <a:effectLst/>
                <a:latin typeface="+mn-lt"/>
              </a:rPr>
              <a:t> mit den potenten Inhaltsstoffen aus dem </a:t>
            </a:r>
            <a:r>
              <a:rPr lang="de-DE" sz="1400" dirty="0" err="1">
                <a:solidFill>
                  <a:srgbClr val="191919"/>
                </a:solidFill>
                <a:effectLst/>
                <a:latin typeface="+mn-lt"/>
              </a:rPr>
              <a:t>Knotentang</a:t>
            </a:r>
            <a:r>
              <a:rPr lang="de-DE" sz="1400" dirty="0">
                <a:solidFill>
                  <a:srgbClr val="191919"/>
                </a:solidFill>
                <a:effectLst/>
                <a:latin typeface="+mn-lt"/>
              </a:rPr>
              <a:t> </a:t>
            </a:r>
            <a:r>
              <a:rPr lang="de-DE" sz="1400" i="1" dirty="0" err="1">
                <a:solidFill>
                  <a:srgbClr val="191919"/>
                </a:solidFill>
                <a:effectLst/>
                <a:latin typeface="+mn-lt"/>
              </a:rPr>
              <a:t>Ascophyllum</a:t>
            </a:r>
            <a:r>
              <a:rPr lang="de-DE" sz="1400" i="1" dirty="0">
                <a:solidFill>
                  <a:srgbClr val="191919"/>
                </a:solidFill>
                <a:effectLst/>
                <a:latin typeface="+mn-lt"/>
              </a:rPr>
              <a:t> </a:t>
            </a:r>
            <a:r>
              <a:rPr lang="de-DE" sz="1400" i="1" dirty="0" err="1">
                <a:solidFill>
                  <a:srgbClr val="191919"/>
                </a:solidFill>
                <a:effectLst/>
                <a:latin typeface="+mn-lt"/>
              </a:rPr>
              <a:t>nodosum</a:t>
            </a:r>
            <a:r>
              <a:rPr lang="de-DE" sz="1400" dirty="0">
                <a:solidFill>
                  <a:srgbClr val="191919"/>
                </a:solidFill>
                <a:effectLst/>
                <a:latin typeface="+mn-lt"/>
              </a:rPr>
              <a:t>.</a:t>
            </a:r>
          </a:p>
          <a:p>
            <a:endParaRPr lang="de-DE" sz="1400" dirty="0">
              <a:solidFill>
                <a:srgbClr val="191919"/>
              </a:solidFill>
              <a:effectLst/>
              <a:latin typeface="+mn-lt"/>
            </a:endParaRPr>
          </a:p>
        </p:txBody>
      </p:sp>
      <p:sp>
        <p:nvSpPr>
          <p:cNvPr id="10" name="Textfeld 9">
            <a:extLst>
              <a:ext uri="{FF2B5EF4-FFF2-40B4-BE49-F238E27FC236}">
                <a16:creationId xmlns:a16="http://schemas.microsoft.com/office/drawing/2014/main" id="{8812CE46-2D37-DC6E-AE3A-249030387FDE}"/>
              </a:ext>
            </a:extLst>
          </p:cNvPr>
          <p:cNvSpPr txBox="1"/>
          <p:nvPr userDrawn="1"/>
        </p:nvSpPr>
        <p:spPr>
          <a:xfrm>
            <a:off x="4787462" y="1653296"/>
            <a:ext cx="2701323" cy="4493538"/>
          </a:xfrm>
          <a:prstGeom prst="rect">
            <a:avLst/>
          </a:prstGeom>
          <a:noFill/>
        </p:spPr>
        <p:txBody>
          <a:bodyPr wrap="square" lIns="0" tIns="0" rIns="0" bIns="0">
            <a:spAutoFit/>
          </a:bodyPr>
          <a:lstStyle/>
          <a:p>
            <a:pPr>
              <a:lnSpc>
                <a:spcPct val="100000"/>
              </a:lnSpc>
              <a:spcBef>
                <a:spcPts val="300"/>
              </a:spcBef>
              <a:spcAft>
                <a:spcPts val="300"/>
              </a:spcAft>
            </a:pPr>
            <a:r>
              <a:rPr lang="de-DE" sz="1400" b="1" dirty="0">
                <a:solidFill>
                  <a:srgbClr val="8C7369"/>
                </a:solidFill>
                <a:effectLst/>
                <a:latin typeface="+mn-lt"/>
              </a:rPr>
              <a:t>Anwendungsziele im Mais:</a:t>
            </a:r>
          </a:p>
          <a:p>
            <a:pPr>
              <a:lnSpc>
                <a:spcPct val="100000"/>
              </a:lnSpc>
              <a:spcBef>
                <a:spcPts val="300"/>
              </a:spcBef>
              <a:spcAft>
                <a:spcPts val="300"/>
              </a:spcAft>
            </a:pPr>
            <a:endParaRPr lang="de-DE" sz="1050" b="0" dirty="0">
              <a:solidFill>
                <a:srgbClr val="B39C7F"/>
              </a:solidFill>
              <a:effectLst/>
              <a:latin typeface="+mn-lt"/>
            </a:endParaRPr>
          </a:p>
          <a:p>
            <a:pPr marL="152400" indent="-152400">
              <a:lnSpc>
                <a:spcPct val="100000"/>
              </a:lnSpc>
              <a:spcBef>
                <a:spcPts val="300"/>
              </a:spcBef>
              <a:spcAft>
                <a:spcPts val="300"/>
              </a:spcAft>
              <a:buSzPct val="100000"/>
              <a:buFontTx/>
              <a:buBlip>
                <a:blip>
                  <a:extLst>
                    <a:ext uri="{96DAC541-7B7A-43D3-8B79-37D633B846F1}">
                      <asvg:svgBlip xmlns:asvg="http://schemas.microsoft.com/office/drawing/2016/SVG/main" r:embed="rId2"/>
                    </a:ext>
                  </a:extLst>
                </a:blip>
              </a:buBlip>
              <a:tabLst/>
            </a:pPr>
            <a:r>
              <a:rPr lang="de-DE" sz="1400" dirty="0">
                <a:solidFill>
                  <a:srgbClr val="191919"/>
                </a:solidFill>
                <a:effectLst/>
                <a:latin typeface="+mn-lt"/>
              </a:rPr>
              <a:t>schnelles Auflaufen</a:t>
            </a:r>
            <a:br>
              <a:rPr lang="de-DE" sz="1400" dirty="0">
                <a:solidFill>
                  <a:srgbClr val="191919"/>
                </a:solidFill>
                <a:effectLst/>
                <a:latin typeface="+mn-lt"/>
              </a:rPr>
            </a:br>
            <a:br>
              <a:rPr lang="de-DE" sz="1400" dirty="0">
                <a:solidFill>
                  <a:srgbClr val="191919"/>
                </a:solidFill>
                <a:effectLst/>
                <a:latin typeface="+mn-lt"/>
              </a:rPr>
            </a:br>
            <a:br>
              <a:rPr lang="de-DE" sz="1400" dirty="0">
                <a:solidFill>
                  <a:srgbClr val="191919"/>
                </a:solidFill>
                <a:effectLst/>
                <a:latin typeface="+mn-lt"/>
              </a:rPr>
            </a:br>
            <a:endParaRPr lang="de-DE" sz="1400" dirty="0">
              <a:solidFill>
                <a:srgbClr val="191919"/>
              </a:solidFill>
              <a:effectLst/>
              <a:latin typeface="+mn-lt"/>
            </a:endParaRPr>
          </a:p>
          <a:p>
            <a:pPr marL="152400" indent="-152400">
              <a:lnSpc>
                <a:spcPct val="100000"/>
              </a:lnSpc>
              <a:spcBef>
                <a:spcPts val="300"/>
              </a:spcBef>
              <a:spcAft>
                <a:spcPts val="300"/>
              </a:spcAft>
              <a:buSzPct val="100000"/>
              <a:buFontTx/>
              <a:buBlip>
                <a:blip>
                  <a:extLst>
                    <a:ext uri="{96DAC541-7B7A-43D3-8B79-37D633B846F1}">
                      <asvg:svgBlip xmlns:asvg="http://schemas.microsoft.com/office/drawing/2016/SVG/main" r:embed="rId2"/>
                    </a:ext>
                  </a:extLst>
                </a:blip>
              </a:buBlip>
              <a:tabLst/>
            </a:pPr>
            <a:r>
              <a:rPr lang="de-DE" sz="1400" dirty="0">
                <a:solidFill>
                  <a:srgbClr val="191919"/>
                </a:solidFill>
                <a:effectLst/>
                <a:latin typeface="+mn-lt"/>
              </a:rPr>
              <a:t>starke Wurzelbildung und damit </a:t>
            </a:r>
            <a:br>
              <a:rPr lang="de-DE" sz="1400" dirty="0">
                <a:solidFill>
                  <a:srgbClr val="191919"/>
                </a:solidFill>
                <a:effectLst/>
                <a:latin typeface="+mn-lt"/>
              </a:rPr>
            </a:br>
            <a:r>
              <a:rPr lang="de-DE" sz="1400" dirty="0">
                <a:solidFill>
                  <a:srgbClr val="191919"/>
                </a:solidFill>
                <a:effectLst/>
                <a:latin typeface="+mn-lt"/>
              </a:rPr>
              <a:t>ein leistungsfähiges Wurzelsystem</a:t>
            </a:r>
            <a:br>
              <a:rPr lang="de-DE" sz="1400" dirty="0">
                <a:solidFill>
                  <a:srgbClr val="191919"/>
                </a:solidFill>
                <a:effectLst/>
                <a:latin typeface="+mn-lt"/>
              </a:rPr>
            </a:br>
            <a:endParaRPr lang="de-DE" sz="1400" dirty="0">
              <a:solidFill>
                <a:srgbClr val="191919"/>
              </a:solidFill>
              <a:effectLst/>
              <a:latin typeface="+mn-lt"/>
            </a:endParaRPr>
          </a:p>
          <a:p>
            <a:pPr marL="152400" marR="0" lvl="0" indent="-152400" algn="l" defTabSz="914400" rtl="0" eaLnBrk="1" fontAlgn="auto" latinLnBrk="0" hangingPunct="1">
              <a:lnSpc>
                <a:spcPct val="100000"/>
              </a:lnSpc>
              <a:spcBef>
                <a:spcPts val="300"/>
              </a:spcBef>
              <a:spcAft>
                <a:spcPts val="300"/>
              </a:spcAft>
              <a:buClrTx/>
              <a:buSzPct val="100000"/>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zügiger Reihenschluss</a:t>
            </a:r>
          </a:p>
          <a:p>
            <a:pPr marL="152400" marR="0" lvl="0" indent="-152400" algn="l" defTabSz="914400" rtl="0" eaLnBrk="1" fontAlgn="auto" latinLnBrk="0" hangingPunct="1">
              <a:lnSpc>
                <a:spcPct val="100000"/>
              </a:lnSpc>
              <a:spcBef>
                <a:spcPts val="300"/>
              </a:spcBef>
              <a:spcAft>
                <a:spcPts val="300"/>
              </a:spcAft>
              <a:buClrTx/>
              <a:buSzPct val="100000"/>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gute Jugendentwicklung</a:t>
            </a:r>
            <a:br>
              <a:rPr lang="de-DE" sz="1400" dirty="0">
                <a:solidFill>
                  <a:srgbClr val="191919"/>
                </a:solidFill>
                <a:effectLst/>
                <a:latin typeface="+mn-lt"/>
              </a:rPr>
            </a:br>
            <a:endParaRPr lang="de-DE" sz="1400" dirty="0">
              <a:solidFill>
                <a:srgbClr val="191919"/>
              </a:solidFill>
              <a:effectLst/>
              <a:latin typeface="+mn-lt"/>
            </a:endParaRPr>
          </a:p>
          <a:p>
            <a:pPr marL="152400" marR="0" lvl="0" indent="-152400" algn="l" defTabSz="914400" rtl="0" eaLnBrk="1" fontAlgn="auto" latinLnBrk="0" hangingPunct="1">
              <a:lnSpc>
                <a:spcPct val="100000"/>
              </a:lnSpc>
              <a:spcBef>
                <a:spcPts val="300"/>
              </a:spcBef>
              <a:spcAft>
                <a:spcPts val="300"/>
              </a:spcAft>
              <a:buClrTx/>
              <a:buSzPct val="100000"/>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verbesserte abiotische Stress-</a:t>
            </a:r>
            <a:br>
              <a:rPr lang="de-DE" sz="1400" dirty="0">
                <a:solidFill>
                  <a:srgbClr val="191919"/>
                </a:solidFill>
                <a:effectLst/>
                <a:latin typeface="+mn-lt"/>
              </a:rPr>
            </a:br>
            <a:r>
              <a:rPr lang="de-DE" sz="1400" dirty="0" err="1">
                <a:solidFill>
                  <a:srgbClr val="191919"/>
                </a:solidFill>
                <a:effectLst/>
                <a:latin typeface="+mn-lt"/>
              </a:rPr>
              <a:t>toleranz</a:t>
            </a:r>
            <a:r>
              <a:rPr lang="de-DE" sz="1400" dirty="0">
                <a:solidFill>
                  <a:srgbClr val="191919"/>
                </a:solidFill>
                <a:effectLst/>
                <a:latin typeface="+mn-lt"/>
              </a:rPr>
              <a:t>, gerade auch bei Kälte</a:t>
            </a:r>
          </a:p>
          <a:p>
            <a:pPr marL="152400" marR="0" lvl="0" indent="-152400" algn="l" defTabSz="914400" rtl="0" eaLnBrk="1" fontAlgn="auto" latinLnBrk="0" hangingPunct="1">
              <a:lnSpc>
                <a:spcPct val="100000"/>
              </a:lnSpc>
              <a:spcBef>
                <a:spcPts val="300"/>
              </a:spcBef>
              <a:spcAft>
                <a:spcPts val="300"/>
              </a:spcAft>
              <a:buClrTx/>
              <a:buSzPct val="100000"/>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Entlasten der Stickstoff- und </a:t>
            </a:r>
            <a:br>
              <a:rPr lang="de-DE" sz="1400" dirty="0">
                <a:solidFill>
                  <a:srgbClr val="191919"/>
                </a:solidFill>
                <a:effectLst/>
                <a:latin typeface="+mn-lt"/>
              </a:rPr>
            </a:br>
            <a:r>
              <a:rPr lang="de-DE" sz="1400" dirty="0">
                <a:solidFill>
                  <a:srgbClr val="191919"/>
                </a:solidFill>
                <a:effectLst/>
                <a:latin typeface="+mn-lt"/>
              </a:rPr>
              <a:t>Phosphat-Nährstoffsalden</a:t>
            </a:r>
          </a:p>
          <a:p>
            <a:pPr marL="152400" marR="0" lvl="0" indent="-152400" algn="l" defTabSz="914400" rtl="0" eaLnBrk="1" fontAlgn="auto" latinLnBrk="0" hangingPunct="1">
              <a:lnSpc>
                <a:spcPct val="100000"/>
              </a:lnSpc>
              <a:spcBef>
                <a:spcPts val="300"/>
              </a:spcBef>
              <a:spcAft>
                <a:spcPts val="300"/>
              </a:spcAft>
              <a:buClrTx/>
              <a:buSzPct val="100000"/>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Unterstützen der optimalen Ertragsbildung </a:t>
            </a:r>
          </a:p>
        </p:txBody>
      </p:sp>
      <p:sp>
        <p:nvSpPr>
          <p:cNvPr id="11" name="Textfeld 10">
            <a:extLst>
              <a:ext uri="{FF2B5EF4-FFF2-40B4-BE49-F238E27FC236}">
                <a16:creationId xmlns:a16="http://schemas.microsoft.com/office/drawing/2014/main" id="{04D81A33-7429-9B51-0EC6-74161992EF0F}"/>
              </a:ext>
            </a:extLst>
          </p:cNvPr>
          <p:cNvSpPr txBox="1"/>
          <p:nvPr userDrawn="1"/>
        </p:nvSpPr>
        <p:spPr>
          <a:xfrm>
            <a:off x="7729791" y="1657061"/>
            <a:ext cx="3539078" cy="4431983"/>
          </a:xfrm>
          <a:prstGeom prst="rect">
            <a:avLst/>
          </a:prstGeom>
          <a:noFill/>
        </p:spPr>
        <p:txBody>
          <a:bodyPr wrap="square" lIns="0" tIns="0" rIns="0" bIns="0">
            <a:spAutoFit/>
          </a:bodyPr>
          <a:lstStyle/>
          <a:p>
            <a:pPr algn="just">
              <a:spcBef>
                <a:spcPts val="300"/>
              </a:spcBef>
              <a:spcAft>
                <a:spcPts val="300"/>
              </a:spcAft>
            </a:pPr>
            <a:r>
              <a:rPr lang="de-DE" sz="1400" b="1" dirty="0">
                <a:solidFill>
                  <a:srgbClr val="8C7369"/>
                </a:solidFill>
                <a:effectLst/>
                <a:latin typeface="+mn-lt"/>
              </a:rPr>
              <a:t>Wichtig weil:</a:t>
            </a:r>
          </a:p>
          <a:p>
            <a:pPr algn="just">
              <a:spcBef>
                <a:spcPts val="300"/>
              </a:spcBef>
              <a:spcAft>
                <a:spcPts val="300"/>
              </a:spcAft>
            </a:pPr>
            <a:endParaRPr lang="de-DE" sz="1000" b="0" dirty="0">
              <a:solidFill>
                <a:srgbClr val="B39C7F"/>
              </a:solidFill>
              <a:effectLst/>
              <a:latin typeface="+mn-lt"/>
            </a:endParaRPr>
          </a:p>
          <a:p>
            <a:pPr marL="133350" indent="-133350" algn="just">
              <a:lnSpc>
                <a:spcPct val="100000"/>
              </a:lnSpc>
              <a:spcBef>
                <a:spcPts val="300"/>
              </a:spcBef>
              <a:spcAft>
                <a:spcPts val="300"/>
              </a:spcAft>
              <a:buSzPct val="100000"/>
              <a:buFontTx/>
              <a:buBlip>
                <a:blip>
                  <a:extLst>
                    <a:ext uri="{96DAC541-7B7A-43D3-8B79-37D633B846F1}">
                      <asvg:svgBlip xmlns:asvg="http://schemas.microsoft.com/office/drawing/2016/SVG/main" r:embed="rId2"/>
                    </a:ext>
                  </a:extLst>
                </a:blip>
              </a:buBlip>
              <a:tabLst/>
            </a:pPr>
            <a:r>
              <a:rPr lang="de-DE" sz="1400" dirty="0">
                <a:solidFill>
                  <a:srgbClr val="191919"/>
                </a:solidFill>
                <a:effectLst/>
                <a:latin typeface="+mn-lt"/>
              </a:rPr>
              <a:t>im Maisanbau die Jugendentwicklung der Schlüssel zum Erfolg ist und ein zügiges, gleichmäßiges Auflaufen die Voraussetzung darstellt</a:t>
            </a:r>
          </a:p>
          <a:p>
            <a:pPr marL="133350" indent="-133350" algn="just">
              <a:lnSpc>
                <a:spcPct val="100000"/>
              </a:lnSpc>
              <a:spcBef>
                <a:spcPts val="300"/>
              </a:spcBef>
              <a:spcAft>
                <a:spcPts val="300"/>
              </a:spcAft>
              <a:buSzPct val="100000"/>
              <a:buFontTx/>
              <a:buBlip>
                <a:blip>
                  <a:extLst>
                    <a:ext uri="{96DAC541-7B7A-43D3-8B79-37D633B846F1}">
                      <asvg:svgBlip xmlns:asvg="http://schemas.microsoft.com/office/drawing/2016/SVG/main" r:embed="rId2"/>
                    </a:ext>
                  </a:extLst>
                </a:blip>
              </a:buBlip>
              <a:tabLst/>
            </a:pPr>
            <a:r>
              <a:rPr lang="de-DE" sz="1400" dirty="0">
                <a:solidFill>
                  <a:srgbClr val="191919"/>
                </a:solidFill>
                <a:effectLst/>
                <a:latin typeface="+mn-lt"/>
              </a:rPr>
              <a:t>gerade im Hochsommer während der Ertragsbildung der Zugriff auf Wasser und Nährstoffe essenziell ist</a:t>
            </a:r>
          </a:p>
          <a:p>
            <a:pPr marL="133350" indent="-133350" algn="just">
              <a:lnSpc>
                <a:spcPct val="100000"/>
              </a:lnSpc>
              <a:spcBef>
                <a:spcPts val="300"/>
              </a:spcBef>
              <a:spcAft>
                <a:spcPts val="300"/>
              </a:spcAft>
              <a:buSzPct val="100000"/>
              <a:buFontTx/>
              <a:buBlip>
                <a:blip>
                  <a:extLst>
                    <a:ext uri="{96DAC541-7B7A-43D3-8B79-37D633B846F1}">
                      <asvg:svgBlip xmlns:asvg="http://schemas.microsoft.com/office/drawing/2016/SVG/main" r:embed="rId2"/>
                    </a:ext>
                  </a:extLst>
                </a:blip>
              </a:buBlip>
              <a:tabLst/>
            </a:pPr>
            <a:r>
              <a:rPr lang="de-DE" sz="1400" dirty="0">
                <a:solidFill>
                  <a:srgbClr val="191919"/>
                </a:solidFill>
                <a:effectLst/>
                <a:latin typeface="+mn-lt"/>
              </a:rPr>
              <a:t>damit der Unkrautdruck minimiert wird</a:t>
            </a:r>
          </a:p>
          <a:p>
            <a:pPr marL="133350" indent="-133350" algn="just">
              <a:lnSpc>
                <a:spcPct val="100000"/>
              </a:lnSpc>
              <a:spcBef>
                <a:spcPts val="300"/>
              </a:spcBef>
              <a:spcAft>
                <a:spcPts val="300"/>
              </a:spcAft>
              <a:buSzPct val="100000"/>
              <a:buFontTx/>
              <a:buBlip>
                <a:blip>
                  <a:extLst>
                    <a:ext uri="{96DAC541-7B7A-43D3-8B79-37D633B846F1}">
                      <asvg:svgBlip xmlns:asvg="http://schemas.microsoft.com/office/drawing/2016/SVG/main" r:embed="rId2"/>
                    </a:ext>
                  </a:extLst>
                </a:blip>
              </a:buBlip>
              <a:tabLst/>
            </a:pPr>
            <a:r>
              <a:rPr lang="de-DE" sz="1400" dirty="0">
                <a:solidFill>
                  <a:srgbClr val="191919"/>
                </a:solidFill>
                <a:effectLst/>
                <a:latin typeface="+mn-lt"/>
              </a:rPr>
              <a:t>je schneller und solider der „Fabrikbau“, desto länger die „Produktionsphase“ </a:t>
            </a:r>
          </a:p>
          <a:p>
            <a:pPr marL="133350" indent="-133350" algn="just">
              <a:lnSpc>
                <a:spcPct val="100000"/>
              </a:lnSpc>
              <a:spcBef>
                <a:spcPts val="300"/>
              </a:spcBef>
              <a:spcAft>
                <a:spcPts val="300"/>
              </a:spcAft>
              <a:buSzPct val="100000"/>
              <a:buFontTx/>
              <a:buBlip>
                <a:blip>
                  <a:extLst>
                    <a:ext uri="{96DAC541-7B7A-43D3-8B79-37D633B846F1}">
                      <asvg:svgBlip xmlns:asvg="http://schemas.microsoft.com/office/drawing/2016/SVG/main" r:embed="rId2"/>
                    </a:ext>
                  </a:extLst>
                </a:blip>
              </a:buBlip>
              <a:tabLst/>
            </a:pPr>
            <a:r>
              <a:rPr lang="de-DE" sz="1400" dirty="0">
                <a:solidFill>
                  <a:srgbClr val="191919"/>
                </a:solidFill>
                <a:effectLst/>
                <a:latin typeface="+mn-lt"/>
              </a:rPr>
              <a:t>Mais kälteempfindlich ist und der Ertrag bei Kältestress leidet</a:t>
            </a:r>
          </a:p>
          <a:p>
            <a:pPr marL="133350" indent="-133350" algn="just">
              <a:lnSpc>
                <a:spcPct val="100000"/>
              </a:lnSpc>
              <a:spcBef>
                <a:spcPts val="300"/>
              </a:spcBef>
              <a:spcAft>
                <a:spcPts val="300"/>
              </a:spcAft>
              <a:buSzPct val="100000"/>
              <a:buFontTx/>
              <a:buBlip>
                <a:blip>
                  <a:extLst>
                    <a:ext uri="{96DAC541-7B7A-43D3-8B79-37D633B846F1}">
                      <asvg:svgBlip xmlns:asvg="http://schemas.microsoft.com/office/drawing/2016/SVG/main" r:embed="rId2"/>
                    </a:ext>
                  </a:extLst>
                </a:blip>
              </a:buBlip>
              <a:tabLst/>
            </a:pPr>
            <a:r>
              <a:rPr lang="de-DE" sz="1400" dirty="0">
                <a:solidFill>
                  <a:srgbClr val="191919"/>
                </a:solidFill>
                <a:effectLst/>
                <a:latin typeface="+mn-lt"/>
              </a:rPr>
              <a:t>die Einhaltung der Düngeverordnung ohne Ertragseinbußen vereinfacht wird</a:t>
            </a:r>
          </a:p>
          <a:p>
            <a:pPr marL="133350" indent="-133350" algn="just">
              <a:lnSpc>
                <a:spcPct val="100000"/>
              </a:lnSpc>
              <a:spcBef>
                <a:spcPts val="300"/>
              </a:spcBef>
              <a:spcAft>
                <a:spcPts val="300"/>
              </a:spcAft>
              <a:buSzPct val="100000"/>
              <a:buFontTx/>
              <a:buBlip>
                <a:blip>
                  <a:extLst>
                    <a:ext uri="{96DAC541-7B7A-43D3-8B79-37D633B846F1}">
                      <asvg:svgBlip xmlns:asvg="http://schemas.microsoft.com/office/drawing/2016/SVG/main" r:embed="rId2"/>
                    </a:ext>
                  </a:extLst>
                </a:blip>
              </a:buBlip>
              <a:tabLst/>
            </a:pPr>
            <a:r>
              <a:rPr lang="de-DE" sz="1400" dirty="0">
                <a:solidFill>
                  <a:srgbClr val="191919"/>
                </a:solidFill>
                <a:effectLst/>
                <a:latin typeface="+mn-lt"/>
              </a:rPr>
              <a:t>für die Fütterung oder die Biogasanlage ein hoher Ertrag mit hoher Qualität bares Geld ist</a:t>
            </a:r>
          </a:p>
        </p:txBody>
      </p:sp>
    </p:spTree>
    <p:extLst>
      <p:ext uri="{BB962C8B-B14F-4D97-AF65-F5344CB8AC3E}">
        <p14:creationId xmlns:p14="http://schemas.microsoft.com/office/powerpoint/2010/main" val="3530006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eldversuche">
    <p:spTree>
      <p:nvGrpSpPr>
        <p:cNvPr id="1" name=""/>
        <p:cNvGrpSpPr/>
        <p:nvPr/>
      </p:nvGrpSpPr>
      <p:grpSpPr>
        <a:xfrm>
          <a:off x="0" y="0"/>
          <a:ext cx="0" cy="0"/>
          <a:chOff x="0" y="0"/>
          <a:chExt cx="0" cy="0"/>
        </a:xfrm>
      </p:grpSpPr>
      <p:graphicFrame>
        <p:nvGraphicFramePr>
          <p:cNvPr id="4" name="Diagramm 3">
            <a:extLst>
              <a:ext uri="{FF2B5EF4-FFF2-40B4-BE49-F238E27FC236}">
                <a16:creationId xmlns:a16="http://schemas.microsoft.com/office/drawing/2014/main" id="{C27810B9-E576-0443-9EEF-A7BB684175F8}"/>
              </a:ext>
            </a:extLst>
          </p:cNvPr>
          <p:cNvGraphicFramePr>
            <a:graphicFrameLocks noChangeAspect="1"/>
          </p:cNvGraphicFramePr>
          <p:nvPr userDrawn="1">
            <p:extLst>
              <p:ext uri="{D42A27DB-BD31-4B8C-83A1-F6EECF244321}">
                <p14:modId xmlns:p14="http://schemas.microsoft.com/office/powerpoint/2010/main" val="846927778"/>
              </p:ext>
            </p:extLst>
          </p:nvPr>
        </p:nvGraphicFramePr>
        <p:xfrm>
          <a:off x="2376006" y="2332634"/>
          <a:ext cx="7425531" cy="3564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feld 5">
            <a:extLst>
              <a:ext uri="{FF2B5EF4-FFF2-40B4-BE49-F238E27FC236}">
                <a16:creationId xmlns:a16="http://schemas.microsoft.com/office/drawing/2014/main" id="{89B70FB0-9778-622D-9A75-41B826FCCC18}"/>
              </a:ext>
            </a:extLst>
          </p:cNvPr>
          <p:cNvSpPr txBox="1"/>
          <p:nvPr userDrawn="1"/>
        </p:nvSpPr>
        <p:spPr>
          <a:xfrm>
            <a:off x="838200" y="1533328"/>
            <a:ext cx="5967334" cy="400110"/>
          </a:xfrm>
          <a:prstGeom prst="rect">
            <a:avLst/>
          </a:prstGeom>
          <a:noFill/>
        </p:spPr>
        <p:txBody>
          <a:bodyPr wrap="square" rtlCol="0">
            <a:spAutoFit/>
          </a:bodyPr>
          <a:lstStyle/>
          <a:p>
            <a:r>
              <a:rPr lang="de-DE" sz="2000" dirty="0">
                <a:solidFill>
                  <a:srgbClr val="8C7369"/>
                </a:solidFill>
              </a:rPr>
              <a:t>boncrop solid Exaktversuche und Praxisdemos, 2022</a:t>
            </a:r>
          </a:p>
        </p:txBody>
      </p:sp>
      <p:grpSp>
        <p:nvGrpSpPr>
          <p:cNvPr id="7" name="Gruppieren 6">
            <a:extLst>
              <a:ext uri="{FF2B5EF4-FFF2-40B4-BE49-F238E27FC236}">
                <a16:creationId xmlns:a16="http://schemas.microsoft.com/office/drawing/2014/main" id="{05B40F28-870D-5DBF-5649-6230D0823207}"/>
              </a:ext>
            </a:extLst>
          </p:cNvPr>
          <p:cNvGrpSpPr/>
          <p:nvPr userDrawn="1"/>
        </p:nvGrpSpPr>
        <p:grpSpPr>
          <a:xfrm>
            <a:off x="936006" y="1933438"/>
            <a:ext cx="1440000" cy="772"/>
            <a:chOff x="5254081" y="1393354"/>
            <a:chExt cx="4170697" cy="772"/>
          </a:xfrm>
        </p:grpSpPr>
        <p:cxnSp>
          <p:nvCxnSpPr>
            <p:cNvPr id="8" name="Gerade Verbindung 7">
              <a:extLst>
                <a:ext uri="{FF2B5EF4-FFF2-40B4-BE49-F238E27FC236}">
                  <a16:creationId xmlns:a16="http://schemas.microsoft.com/office/drawing/2014/main" id="{8FB58C4E-2506-CB37-C6F7-0C656600589F}"/>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BDDEF201-44F2-3D06-2E0F-97E2363362F8}"/>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B1FF22BE-013F-D435-AFCC-1B7AACB70CB5}"/>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2" name="Textfeld 1">
            <a:extLst>
              <a:ext uri="{FF2B5EF4-FFF2-40B4-BE49-F238E27FC236}">
                <a16:creationId xmlns:a16="http://schemas.microsoft.com/office/drawing/2014/main" id="{0FC6ECB3-C7DD-AEB9-36FF-D752B63F06FF}"/>
              </a:ext>
            </a:extLst>
          </p:cNvPr>
          <p:cNvSpPr txBox="1"/>
          <p:nvPr userDrawn="1"/>
        </p:nvSpPr>
        <p:spPr>
          <a:xfrm>
            <a:off x="9562745" y="5942150"/>
            <a:ext cx="1627974" cy="230832"/>
          </a:xfrm>
          <a:prstGeom prst="rect">
            <a:avLst/>
          </a:prstGeom>
          <a:noFill/>
        </p:spPr>
        <p:txBody>
          <a:bodyPr wrap="square" rtlCol="0">
            <a:spAutoFit/>
          </a:bodyPr>
          <a:lstStyle/>
          <a:p>
            <a:r>
              <a:rPr lang="de-DE" sz="900" dirty="0">
                <a:solidFill>
                  <a:schemeClr val="bg2">
                    <a:lumMod val="50000"/>
                  </a:schemeClr>
                </a:solidFill>
              </a:rPr>
              <a:t>Quelle: </a:t>
            </a:r>
            <a:r>
              <a:rPr lang="de-DE" sz="900" dirty="0" err="1">
                <a:solidFill>
                  <a:schemeClr val="bg2">
                    <a:lumMod val="50000"/>
                  </a:schemeClr>
                </a:solidFill>
              </a:rPr>
              <a:t>plantus</a:t>
            </a:r>
            <a:r>
              <a:rPr lang="de-DE" sz="900" dirty="0">
                <a:solidFill>
                  <a:schemeClr val="bg2">
                    <a:lumMod val="50000"/>
                  </a:schemeClr>
                </a:solidFill>
              </a:rPr>
              <a:t>-GbR, 2022</a:t>
            </a:r>
          </a:p>
        </p:txBody>
      </p:sp>
    </p:spTree>
    <p:extLst>
      <p:ext uri="{BB962C8B-B14F-4D97-AF65-F5344CB8AC3E}">
        <p14:creationId xmlns:p14="http://schemas.microsoft.com/office/powerpoint/2010/main" val="1955067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Feldversuche">
    <p:spTree>
      <p:nvGrpSpPr>
        <p:cNvPr id="1" name=""/>
        <p:cNvGrpSpPr/>
        <p:nvPr/>
      </p:nvGrpSpPr>
      <p:grpSpPr>
        <a:xfrm>
          <a:off x="0" y="0"/>
          <a:ext cx="0" cy="0"/>
          <a:chOff x="0" y="0"/>
          <a:chExt cx="0" cy="0"/>
        </a:xfrm>
      </p:grpSpPr>
      <p:pic>
        <p:nvPicPr>
          <p:cNvPr id="4" name="Grafik 3" descr="Ein Bild, das Kreis enthält.&#10;&#10;Automatisch generierte Beschreibung">
            <a:extLst>
              <a:ext uri="{FF2B5EF4-FFF2-40B4-BE49-F238E27FC236}">
                <a16:creationId xmlns:a16="http://schemas.microsoft.com/office/drawing/2014/main" id="{FE46D78C-E830-A1F3-FB6F-5CBCBC9A6107}"/>
              </a:ext>
            </a:extLst>
          </p:cNvPr>
          <p:cNvPicPr>
            <a:picLocks noChangeAspect="1"/>
          </p:cNvPicPr>
          <p:nvPr userDrawn="1"/>
        </p:nvPicPr>
        <p:blipFill rotWithShape="1">
          <a:blip r:embed="rId2"/>
          <a:srcRect l="10383" b="15408"/>
          <a:stretch/>
        </p:blipFill>
        <p:spPr>
          <a:xfrm>
            <a:off x="0" y="6274347"/>
            <a:ext cx="367519" cy="583653"/>
          </a:xfrm>
          <a:prstGeom prst="rect">
            <a:avLst/>
          </a:prstGeom>
        </p:spPr>
      </p:pic>
    </p:spTree>
    <p:extLst>
      <p:ext uri="{BB962C8B-B14F-4D97-AF65-F5344CB8AC3E}">
        <p14:creationId xmlns:p14="http://schemas.microsoft.com/office/powerpoint/2010/main" val="37990741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Feldversuche">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9B70FB0-9778-622D-9A75-41B826FCCC18}"/>
              </a:ext>
            </a:extLst>
          </p:cNvPr>
          <p:cNvSpPr txBox="1"/>
          <p:nvPr userDrawn="1"/>
        </p:nvSpPr>
        <p:spPr>
          <a:xfrm>
            <a:off x="838200" y="1533328"/>
            <a:ext cx="5967334" cy="400110"/>
          </a:xfrm>
          <a:prstGeom prst="rect">
            <a:avLst/>
          </a:prstGeom>
          <a:noFill/>
        </p:spPr>
        <p:txBody>
          <a:bodyPr wrap="square" rtlCol="0">
            <a:spAutoFit/>
          </a:bodyPr>
          <a:lstStyle/>
          <a:p>
            <a:r>
              <a:rPr lang="de-DE" sz="2000" dirty="0">
                <a:solidFill>
                  <a:srgbClr val="8C7369"/>
                </a:solidFill>
              </a:rPr>
              <a:t>boncrop solid Exaktversuche und Praxisdemos, 2023</a:t>
            </a:r>
          </a:p>
        </p:txBody>
      </p:sp>
      <p:grpSp>
        <p:nvGrpSpPr>
          <p:cNvPr id="7" name="Gruppieren 6">
            <a:extLst>
              <a:ext uri="{FF2B5EF4-FFF2-40B4-BE49-F238E27FC236}">
                <a16:creationId xmlns:a16="http://schemas.microsoft.com/office/drawing/2014/main" id="{05B40F28-870D-5DBF-5649-6230D0823207}"/>
              </a:ext>
            </a:extLst>
          </p:cNvPr>
          <p:cNvGrpSpPr/>
          <p:nvPr userDrawn="1"/>
        </p:nvGrpSpPr>
        <p:grpSpPr>
          <a:xfrm>
            <a:off x="936006" y="1933438"/>
            <a:ext cx="1440000" cy="772"/>
            <a:chOff x="5254081" y="1393354"/>
            <a:chExt cx="4170697" cy="772"/>
          </a:xfrm>
        </p:grpSpPr>
        <p:cxnSp>
          <p:nvCxnSpPr>
            <p:cNvPr id="8" name="Gerade Verbindung 7">
              <a:extLst>
                <a:ext uri="{FF2B5EF4-FFF2-40B4-BE49-F238E27FC236}">
                  <a16:creationId xmlns:a16="http://schemas.microsoft.com/office/drawing/2014/main" id="{8FB58C4E-2506-CB37-C6F7-0C656600589F}"/>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BDDEF201-44F2-3D06-2E0F-97E2363362F8}"/>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B1FF22BE-013F-D435-AFCC-1B7AACB70CB5}"/>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pic>
        <p:nvPicPr>
          <p:cNvPr id="4" name="Grafik 3" descr="Ein Bild, das Kreis enthält.&#10;&#10;Automatisch generierte Beschreibung">
            <a:extLst>
              <a:ext uri="{FF2B5EF4-FFF2-40B4-BE49-F238E27FC236}">
                <a16:creationId xmlns:a16="http://schemas.microsoft.com/office/drawing/2014/main" id="{FE46D78C-E830-A1F3-FB6F-5CBCBC9A6107}"/>
              </a:ext>
            </a:extLst>
          </p:cNvPr>
          <p:cNvPicPr>
            <a:picLocks noChangeAspect="1"/>
          </p:cNvPicPr>
          <p:nvPr userDrawn="1"/>
        </p:nvPicPr>
        <p:blipFill rotWithShape="1">
          <a:blip r:embed="rId2"/>
          <a:srcRect l="10383" b="15408"/>
          <a:stretch/>
        </p:blipFill>
        <p:spPr>
          <a:xfrm>
            <a:off x="0" y="6274347"/>
            <a:ext cx="367519" cy="583653"/>
          </a:xfrm>
          <a:prstGeom prst="rect">
            <a:avLst/>
          </a:prstGeom>
        </p:spPr>
      </p:pic>
    </p:spTree>
    <p:extLst>
      <p:ext uri="{BB962C8B-B14F-4D97-AF65-F5344CB8AC3E}">
        <p14:creationId xmlns:p14="http://schemas.microsoft.com/office/powerpoint/2010/main" val="36619734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Feldversuche">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9B70FB0-9778-622D-9A75-41B826FCCC18}"/>
              </a:ext>
            </a:extLst>
          </p:cNvPr>
          <p:cNvSpPr txBox="1"/>
          <p:nvPr userDrawn="1"/>
        </p:nvSpPr>
        <p:spPr>
          <a:xfrm>
            <a:off x="838200" y="1533328"/>
            <a:ext cx="5967334" cy="400110"/>
          </a:xfrm>
          <a:prstGeom prst="rect">
            <a:avLst/>
          </a:prstGeom>
          <a:noFill/>
        </p:spPr>
        <p:txBody>
          <a:bodyPr wrap="square" rtlCol="0">
            <a:spAutoFit/>
          </a:bodyPr>
          <a:lstStyle/>
          <a:p>
            <a:r>
              <a:rPr lang="de-DE" sz="2000" dirty="0">
                <a:solidFill>
                  <a:srgbClr val="8C7369"/>
                </a:solidFill>
              </a:rPr>
              <a:t>boncrop solid Exaktversuche und Praxisdemos, 2023</a:t>
            </a:r>
          </a:p>
        </p:txBody>
      </p:sp>
      <p:grpSp>
        <p:nvGrpSpPr>
          <p:cNvPr id="7" name="Gruppieren 6">
            <a:extLst>
              <a:ext uri="{FF2B5EF4-FFF2-40B4-BE49-F238E27FC236}">
                <a16:creationId xmlns:a16="http://schemas.microsoft.com/office/drawing/2014/main" id="{05B40F28-870D-5DBF-5649-6230D0823207}"/>
              </a:ext>
            </a:extLst>
          </p:cNvPr>
          <p:cNvGrpSpPr/>
          <p:nvPr userDrawn="1"/>
        </p:nvGrpSpPr>
        <p:grpSpPr>
          <a:xfrm>
            <a:off x="936006" y="1933438"/>
            <a:ext cx="1440000" cy="772"/>
            <a:chOff x="5254081" y="1393354"/>
            <a:chExt cx="4170697" cy="772"/>
          </a:xfrm>
        </p:grpSpPr>
        <p:cxnSp>
          <p:nvCxnSpPr>
            <p:cNvPr id="8" name="Gerade Verbindung 7">
              <a:extLst>
                <a:ext uri="{FF2B5EF4-FFF2-40B4-BE49-F238E27FC236}">
                  <a16:creationId xmlns:a16="http://schemas.microsoft.com/office/drawing/2014/main" id="{8FB58C4E-2506-CB37-C6F7-0C656600589F}"/>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BDDEF201-44F2-3D06-2E0F-97E2363362F8}"/>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B1FF22BE-013F-D435-AFCC-1B7AACB70CB5}"/>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3" name="Rechteck 2">
            <a:extLst>
              <a:ext uri="{FF2B5EF4-FFF2-40B4-BE49-F238E27FC236}">
                <a16:creationId xmlns:a16="http://schemas.microsoft.com/office/drawing/2014/main" id="{8A576030-3111-D9A3-C152-33630D7327D1}"/>
              </a:ext>
            </a:extLst>
          </p:cNvPr>
          <p:cNvSpPr/>
          <p:nvPr userDrawn="1"/>
        </p:nvSpPr>
        <p:spPr>
          <a:xfrm>
            <a:off x="124874" y="120846"/>
            <a:ext cx="878146" cy="8660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1D997472-C85E-7D84-041B-6EF67A67CF18}"/>
              </a:ext>
            </a:extLst>
          </p:cNvPr>
          <p:cNvPicPr>
            <a:picLocks noChangeAspect="1"/>
          </p:cNvPicPr>
          <p:nvPr userDrawn="1"/>
        </p:nvPicPr>
        <p:blipFill>
          <a:blip r:embed="rId2"/>
          <a:stretch>
            <a:fillRect/>
          </a:stretch>
        </p:blipFill>
        <p:spPr>
          <a:xfrm>
            <a:off x="216006" y="151097"/>
            <a:ext cx="720000" cy="720000"/>
          </a:xfrm>
          <a:prstGeom prst="rect">
            <a:avLst/>
          </a:prstGeom>
        </p:spPr>
      </p:pic>
      <p:pic>
        <p:nvPicPr>
          <p:cNvPr id="11" name="Grafik 10" descr="Ein Bild, das Kreis enthält.&#10;&#10;Automatisch generierte Beschreibung">
            <a:extLst>
              <a:ext uri="{FF2B5EF4-FFF2-40B4-BE49-F238E27FC236}">
                <a16:creationId xmlns:a16="http://schemas.microsoft.com/office/drawing/2014/main" id="{09C96676-5E35-D3FB-A304-F565D31F11BD}"/>
              </a:ext>
            </a:extLst>
          </p:cNvPr>
          <p:cNvPicPr>
            <a:picLocks noChangeAspect="1"/>
          </p:cNvPicPr>
          <p:nvPr userDrawn="1"/>
        </p:nvPicPr>
        <p:blipFill rotWithShape="1">
          <a:blip r:embed="rId3"/>
          <a:srcRect l="12348" b="16575"/>
          <a:stretch/>
        </p:blipFill>
        <p:spPr>
          <a:xfrm>
            <a:off x="0" y="6282405"/>
            <a:ext cx="359463" cy="575596"/>
          </a:xfrm>
          <a:prstGeom prst="rect">
            <a:avLst/>
          </a:prstGeom>
        </p:spPr>
      </p:pic>
    </p:spTree>
    <p:extLst>
      <p:ext uri="{BB962C8B-B14F-4D97-AF65-F5344CB8AC3E}">
        <p14:creationId xmlns:p14="http://schemas.microsoft.com/office/powerpoint/2010/main" val="6878699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pressionen ">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902F8B93-C4C3-AF39-F2A3-0E948F291F45}"/>
              </a:ext>
            </a:extLst>
          </p:cNvPr>
          <p:cNvSpPr txBox="1"/>
          <p:nvPr userDrawn="1"/>
        </p:nvSpPr>
        <p:spPr>
          <a:xfrm>
            <a:off x="838200" y="1533328"/>
            <a:ext cx="5967334" cy="400110"/>
          </a:xfrm>
          <a:prstGeom prst="rect">
            <a:avLst/>
          </a:prstGeom>
          <a:noFill/>
        </p:spPr>
        <p:txBody>
          <a:bodyPr wrap="square" rtlCol="0">
            <a:spAutoFit/>
          </a:bodyPr>
          <a:lstStyle/>
          <a:p>
            <a:r>
              <a:rPr lang="de-DE" sz="2000" dirty="0">
                <a:solidFill>
                  <a:srgbClr val="B39C7F"/>
                </a:solidFill>
                <a:effectLst/>
                <a:latin typeface="+mn-lt"/>
              </a:rPr>
              <a:t>Impressionen aus den </a:t>
            </a:r>
            <a:r>
              <a:rPr lang="de-DE" sz="2000" dirty="0" err="1">
                <a:solidFill>
                  <a:srgbClr val="B39C7F"/>
                </a:solidFill>
                <a:effectLst/>
                <a:latin typeface="+mn-lt"/>
              </a:rPr>
              <a:t>boncrop</a:t>
            </a:r>
            <a:r>
              <a:rPr lang="de-DE" sz="2000" dirty="0">
                <a:solidFill>
                  <a:srgbClr val="B39C7F"/>
                </a:solidFill>
                <a:effectLst/>
                <a:latin typeface="+mn-lt"/>
              </a:rPr>
              <a:t> Praxisdemos 2023</a:t>
            </a:r>
          </a:p>
        </p:txBody>
      </p:sp>
      <p:grpSp>
        <p:nvGrpSpPr>
          <p:cNvPr id="5" name="Gruppieren 4">
            <a:extLst>
              <a:ext uri="{FF2B5EF4-FFF2-40B4-BE49-F238E27FC236}">
                <a16:creationId xmlns:a16="http://schemas.microsoft.com/office/drawing/2014/main" id="{7D6237B1-890B-453C-8DE6-5636D74F0CAF}"/>
              </a:ext>
            </a:extLst>
          </p:cNvPr>
          <p:cNvGrpSpPr/>
          <p:nvPr userDrawn="1"/>
        </p:nvGrpSpPr>
        <p:grpSpPr>
          <a:xfrm>
            <a:off x="936006" y="1933438"/>
            <a:ext cx="1440000" cy="772"/>
            <a:chOff x="5254081" y="1393354"/>
            <a:chExt cx="4170697" cy="772"/>
          </a:xfrm>
        </p:grpSpPr>
        <p:cxnSp>
          <p:nvCxnSpPr>
            <p:cNvPr id="6" name="Gerade Verbindung 5">
              <a:extLst>
                <a:ext uri="{FF2B5EF4-FFF2-40B4-BE49-F238E27FC236}">
                  <a16:creationId xmlns:a16="http://schemas.microsoft.com/office/drawing/2014/main" id="{A105A6A4-0488-E7DB-30BF-2880B04CB691}"/>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7" name="Gerade Verbindung 6">
              <a:extLst>
                <a:ext uri="{FF2B5EF4-FFF2-40B4-BE49-F238E27FC236}">
                  <a16:creationId xmlns:a16="http://schemas.microsoft.com/office/drawing/2014/main" id="{D5B914EE-68E3-F0F8-170A-52BE9978CEC2}"/>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DF0C6896-B544-B43E-CFEA-2A8F2C185D28}"/>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pic>
        <p:nvPicPr>
          <p:cNvPr id="3" name="Grafik 2" descr="Ein Bild, das Gelände, Pflanze, draußen, Pythium enthält.&#10;&#10;Automatisch generierte Beschreibung">
            <a:extLst>
              <a:ext uri="{FF2B5EF4-FFF2-40B4-BE49-F238E27FC236}">
                <a16:creationId xmlns:a16="http://schemas.microsoft.com/office/drawing/2014/main" id="{EB61B687-0B3C-53FE-B989-E4455954E4F4}"/>
              </a:ext>
            </a:extLst>
          </p:cNvPr>
          <p:cNvPicPr>
            <a:picLocks noChangeAspect="1"/>
          </p:cNvPicPr>
          <p:nvPr userDrawn="1"/>
        </p:nvPicPr>
        <p:blipFill>
          <a:blip r:embed="rId2"/>
          <a:stretch>
            <a:fillRect/>
          </a:stretch>
        </p:blipFill>
        <p:spPr>
          <a:xfrm>
            <a:off x="8289071" y="2425264"/>
            <a:ext cx="3097407" cy="3654941"/>
          </a:xfrm>
          <a:prstGeom prst="rect">
            <a:avLst/>
          </a:prstGeom>
        </p:spPr>
      </p:pic>
      <p:pic>
        <p:nvPicPr>
          <p:cNvPr id="17" name="Grafik 16" descr="Ein Bild, das Snack, Essen, Fastfood, Keks enthält.&#10;&#10;Automatisch generierte Beschreibung">
            <a:extLst>
              <a:ext uri="{FF2B5EF4-FFF2-40B4-BE49-F238E27FC236}">
                <a16:creationId xmlns:a16="http://schemas.microsoft.com/office/drawing/2014/main" id="{0035C5FD-BE40-F2CC-C6B4-2E77DCCDD18E}"/>
              </a:ext>
            </a:extLst>
          </p:cNvPr>
          <p:cNvPicPr>
            <a:picLocks noChangeAspect="1"/>
          </p:cNvPicPr>
          <p:nvPr userDrawn="1"/>
        </p:nvPicPr>
        <p:blipFill>
          <a:blip r:embed="rId3"/>
          <a:stretch>
            <a:fillRect/>
          </a:stretch>
        </p:blipFill>
        <p:spPr>
          <a:xfrm>
            <a:off x="3136319" y="2367955"/>
            <a:ext cx="5165452" cy="3744000"/>
          </a:xfrm>
          <a:prstGeom prst="rect">
            <a:avLst/>
          </a:prstGeom>
        </p:spPr>
      </p:pic>
      <p:pic>
        <p:nvPicPr>
          <p:cNvPr id="15" name="Grafik 14" descr="Ein Bild, das Gemüse, Wurzelgemüse, Pflanze, Gelände enthält.&#10;&#10;Automatisch generierte Beschreibung">
            <a:extLst>
              <a:ext uri="{FF2B5EF4-FFF2-40B4-BE49-F238E27FC236}">
                <a16:creationId xmlns:a16="http://schemas.microsoft.com/office/drawing/2014/main" id="{8D3C70FE-74E3-5803-6167-3C441DAB0751}"/>
              </a:ext>
            </a:extLst>
          </p:cNvPr>
          <p:cNvPicPr>
            <a:picLocks noChangeAspect="1"/>
          </p:cNvPicPr>
          <p:nvPr userDrawn="1"/>
        </p:nvPicPr>
        <p:blipFill>
          <a:blip r:embed="rId4"/>
          <a:stretch>
            <a:fillRect/>
          </a:stretch>
        </p:blipFill>
        <p:spPr>
          <a:xfrm>
            <a:off x="838200" y="2393355"/>
            <a:ext cx="2369215" cy="3659260"/>
          </a:xfrm>
          <a:prstGeom prst="rect">
            <a:avLst/>
          </a:prstGeom>
        </p:spPr>
      </p:pic>
    </p:spTree>
    <p:extLst>
      <p:ext uri="{BB962C8B-B14F-4D97-AF65-F5344CB8AC3E}">
        <p14:creationId xmlns:p14="http://schemas.microsoft.com/office/powerpoint/2010/main" val="608815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CD62A3-5FD2-515C-9782-C710070613AC}"/>
              </a:ext>
            </a:extLst>
          </p:cNvPr>
          <p:cNvSpPr>
            <a:spLocks noGrp="1"/>
          </p:cNvSpPr>
          <p:nvPr>
            <p:ph type="title" hasCustomPrompt="1"/>
          </p:nvPr>
        </p:nvSpPr>
        <p:spPr>
          <a:xfrm>
            <a:off x="900000" y="804791"/>
            <a:ext cx="7920000" cy="577849"/>
          </a:xfrm>
          <a:prstGeom prst="rect">
            <a:avLst/>
          </a:prstGeom>
        </p:spPr>
        <p:txBody>
          <a:bodyPr/>
          <a:lstStyle/>
          <a:p>
            <a:r>
              <a:rPr lang="de-DE" dirty="0"/>
              <a:t>Headline: Schriftart Calibri 20 </a:t>
            </a:r>
            <a:r>
              <a:rPr lang="de-DE" dirty="0" err="1"/>
              <a:t>pt</a:t>
            </a:r>
            <a:r>
              <a:rPr lang="de-DE" dirty="0"/>
              <a:t> / Farbe </a:t>
            </a:r>
            <a:r>
              <a:rPr lang="de-DE" dirty="0" err="1"/>
              <a:t>boncrop</a:t>
            </a:r>
            <a:r>
              <a:rPr lang="de-DE" dirty="0"/>
              <a:t> </a:t>
            </a:r>
            <a:r>
              <a:rPr lang="de-DE" dirty="0" err="1"/>
              <a:t>brand</a:t>
            </a:r>
            <a:r>
              <a:rPr lang="de-DE" dirty="0"/>
              <a:t> </a:t>
            </a:r>
            <a:r>
              <a:rPr lang="de-DE" dirty="0" err="1"/>
              <a:t>blue</a:t>
            </a:r>
            <a:endParaRPr lang="de-DE" dirty="0"/>
          </a:p>
        </p:txBody>
      </p:sp>
      <p:sp>
        <p:nvSpPr>
          <p:cNvPr id="11" name="Textplatzhalter 10">
            <a:extLst>
              <a:ext uri="{FF2B5EF4-FFF2-40B4-BE49-F238E27FC236}">
                <a16:creationId xmlns:a16="http://schemas.microsoft.com/office/drawing/2014/main" id="{8F2B4350-35F3-509D-B0BF-5CF041034F49}"/>
              </a:ext>
            </a:extLst>
          </p:cNvPr>
          <p:cNvSpPr>
            <a:spLocks noGrp="1"/>
          </p:cNvSpPr>
          <p:nvPr>
            <p:ph type="body" sz="quarter" idx="10" hasCustomPrompt="1"/>
          </p:nvPr>
        </p:nvSpPr>
        <p:spPr>
          <a:xfrm>
            <a:off x="900000" y="1981200"/>
            <a:ext cx="5196000" cy="4140000"/>
          </a:xfrm>
        </p:spPr>
        <p:txBody>
          <a:bodyPr/>
          <a:lstStyle>
            <a:lvl1pPr marL="6350" indent="0">
              <a:buFontTx/>
              <a:buNone/>
              <a:defRPr>
                <a:solidFill>
                  <a:srgbClr val="191919"/>
                </a:solidFill>
              </a:defRPr>
            </a:lvl1pPr>
            <a:lvl2pPr marL="577800" indent="0">
              <a:buFontTx/>
              <a:buNone/>
              <a:defRPr/>
            </a:lvl2pPr>
            <a:lvl3pPr marL="1035000" indent="0">
              <a:buFontTx/>
              <a:buNone/>
              <a:defRPr/>
            </a:lvl3pPr>
            <a:lvl4pPr marL="1492200" indent="0">
              <a:buFontTx/>
              <a:buNone/>
              <a:defRPr/>
            </a:lvl4pPr>
            <a:lvl5pPr marL="1949400" indent="0">
              <a:buFontTx/>
              <a:buNone/>
              <a:defRPr/>
            </a:lvl5pPr>
          </a:lstStyle>
          <a:p>
            <a:pPr lvl="0"/>
            <a:r>
              <a:rPr lang="de-DE" dirty="0"/>
              <a:t>Fließtexte: Schriftart Calibri 14 </a:t>
            </a:r>
            <a:r>
              <a:rPr lang="de-DE" dirty="0" err="1"/>
              <a:t>pt</a:t>
            </a:r>
            <a:r>
              <a:rPr lang="de-DE" dirty="0"/>
              <a:t> / Farbe schwarz 90%</a:t>
            </a:r>
          </a:p>
        </p:txBody>
      </p:sp>
      <p:sp>
        <p:nvSpPr>
          <p:cNvPr id="15" name="Textplatzhalter 14">
            <a:extLst>
              <a:ext uri="{FF2B5EF4-FFF2-40B4-BE49-F238E27FC236}">
                <a16:creationId xmlns:a16="http://schemas.microsoft.com/office/drawing/2014/main" id="{D5A6601A-4884-BB6F-F46B-0ED62EB28E85}"/>
              </a:ext>
            </a:extLst>
          </p:cNvPr>
          <p:cNvSpPr>
            <a:spLocks noGrp="1"/>
          </p:cNvSpPr>
          <p:nvPr>
            <p:ph type="body" sz="quarter" idx="11" hasCustomPrompt="1"/>
          </p:nvPr>
        </p:nvSpPr>
        <p:spPr>
          <a:xfrm>
            <a:off x="7740000" y="2880000"/>
            <a:ext cx="3600000" cy="540000"/>
          </a:xfrm>
        </p:spPr>
        <p:txBody>
          <a:bodyPr/>
          <a:lstStyle>
            <a:lvl1pPr marL="6350" indent="0">
              <a:buNone/>
              <a:defRPr>
                <a:solidFill>
                  <a:srgbClr val="005E8D"/>
                </a:solidFill>
              </a:defRPr>
            </a:lvl1pPr>
            <a:lvl5pPr marL="1949400" indent="0">
              <a:buNone/>
              <a:defRPr/>
            </a:lvl5pPr>
          </a:lstStyle>
          <a:p>
            <a:pPr lvl="0"/>
            <a:r>
              <a:rPr lang="de-DE" dirty="0"/>
              <a:t>Titel: Schriftart Calibri 14 </a:t>
            </a:r>
            <a:r>
              <a:rPr lang="de-DE" dirty="0" err="1"/>
              <a:t>pt</a:t>
            </a:r>
            <a:r>
              <a:rPr lang="de-DE" dirty="0"/>
              <a:t> / Farbe </a:t>
            </a:r>
            <a:r>
              <a:rPr lang="de-DE" dirty="0" err="1"/>
              <a:t>boncrop</a:t>
            </a:r>
            <a:r>
              <a:rPr lang="de-DE" dirty="0"/>
              <a:t> </a:t>
            </a:r>
            <a:r>
              <a:rPr lang="de-DE" dirty="0" err="1"/>
              <a:t>brand</a:t>
            </a:r>
            <a:r>
              <a:rPr lang="de-DE" dirty="0"/>
              <a:t> </a:t>
            </a:r>
            <a:r>
              <a:rPr lang="de-DE" dirty="0" err="1"/>
              <a:t>blue</a:t>
            </a:r>
            <a:endParaRPr lang="de-DE" dirty="0"/>
          </a:p>
        </p:txBody>
      </p:sp>
      <p:sp>
        <p:nvSpPr>
          <p:cNvPr id="13" name="Textplatzhalter 12">
            <a:extLst>
              <a:ext uri="{FF2B5EF4-FFF2-40B4-BE49-F238E27FC236}">
                <a16:creationId xmlns:a16="http://schemas.microsoft.com/office/drawing/2014/main" id="{3E1ADA07-7010-F9D1-5E98-6C457F6C338B}"/>
              </a:ext>
            </a:extLst>
          </p:cNvPr>
          <p:cNvSpPr>
            <a:spLocks noGrp="1"/>
          </p:cNvSpPr>
          <p:nvPr>
            <p:ph type="body" sz="quarter" idx="13" hasCustomPrompt="1"/>
          </p:nvPr>
        </p:nvSpPr>
        <p:spPr>
          <a:xfrm>
            <a:off x="7740000" y="3638550"/>
            <a:ext cx="3600000" cy="540000"/>
          </a:xfrm>
        </p:spPr>
        <p:txBody>
          <a:bodyPr/>
          <a:lstStyle>
            <a:lvl1pPr>
              <a:defRPr>
                <a:solidFill>
                  <a:srgbClr val="191919"/>
                </a:solidFill>
              </a:defRPr>
            </a:lvl1pPr>
          </a:lstStyle>
          <a:p>
            <a:pPr lvl="0"/>
            <a:r>
              <a:rPr lang="de-DE" dirty="0"/>
              <a:t>Aufzählung Schriftart Calibri 14 </a:t>
            </a:r>
            <a:r>
              <a:rPr lang="de-DE" dirty="0" err="1"/>
              <a:t>pt</a:t>
            </a:r>
            <a:endParaRPr lang="de-DE" dirty="0"/>
          </a:p>
        </p:txBody>
      </p:sp>
      <p:grpSp>
        <p:nvGrpSpPr>
          <p:cNvPr id="3" name="Gruppieren 2">
            <a:extLst>
              <a:ext uri="{FF2B5EF4-FFF2-40B4-BE49-F238E27FC236}">
                <a16:creationId xmlns:a16="http://schemas.microsoft.com/office/drawing/2014/main" id="{8FDD46A0-4A80-B58C-938C-3ABD118F1DDE}"/>
              </a:ext>
            </a:extLst>
          </p:cNvPr>
          <p:cNvGrpSpPr/>
          <p:nvPr userDrawn="1"/>
        </p:nvGrpSpPr>
        <p:grpSpPr>
          <a:xfrm rot="10800000">
            <a:off x="990553" y="1266194"/>
            <a:ext cx="549458" cy="772"/>
            <a:chOff x="7770320" y="1393354"/>
            <a:chExt cx="1591402" cy="772"/>
          </a:xfrm>
        </p:grpSpPr>
        <p:cxnSp>
          <p:nvCxnSpPr>
            <p:cNvPr id="4" name="Gerade Verbindung 10">
              <a:extLst>
                <a:ext uri="{FF2B5EF4-FFF2-40B4-BE49-F238E27FC236}">
                  <a16:creationId xmlns:a16="http://schemas.microsoft.com/office/drawing/2014/main" id="{95F35740-3CFE-54B2-BB43-2AF5A905E47B}"/>
                </a:ext>
              </a:extLst>
            </p:cNvPr>
            <p:cNvCxnSpPr>
              <a:cxnSpLocks/>
            </p:cNvCxnSpPr>
            <p:nvPr userDrawn="1"/>
          </p:nvCxnSpPr>
          <p:spPr>
            <a:xfrm>
              <a:off x="7770320" y="1393354"/>
              <a:ext cx="29980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5" name="Gerade Verbindung 11">
              <a:extLst>
                <a:ext uri="{FF2B5EF4-FFF2-40B4-BE49-F238E27FC236}">
                  <a16:creationId xmlns:a16="http://schemas.microsoft.com/office/drawing/2014/main" id="{C45106FD-BF55-4702-EC29-EEED231D21D4}"/>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6" name="Gerade Verbindung 12">
              <a:extLst>
                <a:ext uri="{FF2B5EF4-FFF2-40B4-BE49-F238E27FC236}">
                  <a16:creationId xmlns:a16="http://schemas.microsoft.com/office/drawing/2014/main" id="{577C5258-2FA0-622B-29F4-7FEED25B334D}"/>
                </a:ext>
              </a:extLst>
            </p:cNvPr>
            <p:cNvCxnSpPr>
              <a:cxnSpLocks/>
            </p:cNvCxnSpPr>
            <p:nvPr userDrawn="1"/>
          </p:nvCxnSpPr>
          <p:spPr>
            <a:xfrm>
              <a:off x="8699434" y="1394126"/>
              <a:ext cx="662288"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96194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sp>
        <p:nvSpPr>
          <p:cNvPr id="17" name="Textfeld 16">
            <a:extLst>
              <a:ext uri="{FF2B5EF4-FFF2-40B4-BE49-F238E27FC236}">
                <a16:creationId xmlns:a16="http://schemas.microsoft.com/office/drawing/2014/main" id="{E06129FB-481A-FA6D-514D-688E6E0A6C38}"/>
              </a:ext>
            </a:extLst>
          </p:cNvPr>
          <p:cNvSpPr txBox="1"/>
          <p:nvPr userDrawn="1"/>
        </p:nvSpPr>
        <p:spPr>
          <a:xfrm>
            <a:off x="1875929" y="2448881"/>
            <a:ext cx="3528000" cy="3393237"/>
          </a:xfrm>
          <a:prstGeom prst="rect">
            <a:avLst/>
          </a:prstGeom>
          <a:noFill/>
        </p:spPr>
        <p:txBody>
          <a:bodyPr wrap="square">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lang="de-DE" sz="1400" dirty="0" err="1">
                <a:solidFill>
                  <a:srgbClr val="4E965A"/>
                </a:solidFill>
                <a:effectLst/>
                <a:latin typeface="Helvetica" pitchFamily="2" charset="0"/>
              </a:rPr>
              <a:t>boncrop</a:t>
            </a:r>
            <a:r>
              <a:rPr lang="de-DE" sz="1400" dirty="0">
                <a:solidFill>
                  <a:srgbClr val="4E965A"/>
                </a:solidFill>
                <a:effectLst/>
                <a:latin typeface="Helvetica" pitchFamily="2" charset="0"/>
              </a:rPr>
              <a:t> solid und der Mais</a:t>
            </a:r>
            <a:r>
              <a:rPr lang="de-DE" sz="1400" dirty="0">
                <a:solidFill>
                  <a:srgbClr val="4E965A"/>
                </a:solidFill>
                <a:effectLst/>
                <a:latin typeface="+mn-lt"/>
              </a:rPr>
              <a:t>: </a:t>
            </a:r>
          </a:p>
          <a:p>
            <a:pPr algn="just">
              <a:spcBef>
                <a:spcPts val="200"/>
              </a:spcBef>
              <a:spcAft>
                <a:spcPts val="200"/>
              </a:spcAft>
            </a:pPr>
            <a:endParaRPr lang="de-DE" sz="1400" dirty="0">
              <a:solidFill>
                <a:srgbClr val="0FA63E"/>
              </a:solidFill>
              <a:effectLst/>
              <a:latin typeface="+mn-lt"/>
            </a:endParaRP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Optimale Kombination der biostimulieren-den Algeninhaltsstoff </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Vollständige Abdeckung des Bedarfs an Bor und Zink</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Verbessert die </a:t>
            </a:r>
            <a:r>
              <a:rPr lang="de-DE" sz="1400" dirty="0" err="1">
                <a:solidFill>
                  <a:srgbClr val="005E8D"/>
                </a:solidFill>
                <a:effectLst/>
                <a:latin typeface="+mn-lt"/>
              </a:rPr>
              <a:t>Phosphatverfügbarkeit</a:t>
            </a:r>
            <a:endParaRPr lang="de-DE" sz="1400" dirty="0">
              <a:solidFill>
                <a:srgbClr val="005E8D"/>
              </a:solidFill>
              <a:effectLst/>
              <a:latin typeface="+mn-lt"/>
            </a:endParaRP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Das Zusammenspiel von </a:t>
            </a:r>
            <a:r>
              <a:rPr lang="de-DE" sz="1400" i="1" dirty="0" err="1">
                <a:solidFill>
                  <a:srgbClr val="005E8D"/>
                </a:solidFill>
                <a:effectLst/>
                <a:latin typeface="+mn-lt"/>
              </a:rPr>
              <a:t>Trichoderma</a:t>
            </a:r>
            <a:r>
              <a:rPr lang="de-DE" sz="1400" dirty="0">
                <a:solidFill>
                  <a:srgbClr val="005E8D"/>
                </a:solidFill>
                <a:effectLst/>
                <a:latin typeface="+mn-lt"/>
              </a:rPr>
              <a:t> und </a:t>
            </a:r>
            <a:r>
              <a:rPr lang="de-DE" sz="1400" i="1" dirty="0" err="1">
                <a:solidFill>
                  <a:srgbClr val="005E8D"/>
                </a:solidFill>
                <a:effectLst/>
                <a:latin typeface="+mn-lt"/>
              </a:rPr>
              <a:t>Ascophyllum</a:t>
            </a:r>
            <a:r>
              <a:rPr lang="de-DE" sz="1400" i="1" dirty="0">
                <a:solidFill>
                  <a:srgbClr val="005E8D"/>
                </a:solidFill>
                <a:effectLst/>
                <a:latin typeface="+mn-lt"/>
              </a:rPr>
              <a:t> </a:t>
            </a:r>
            <a:r>
              <a:rPr lang="de-DE" sz="1400" i="1" dirty="0" err="1">
                <a:solidFill>
                  <a:srgbClr val="005E8D"/>
                </a:solidFill>
                <a:effectLst/>
                <a:latin typeface="+mn-lt"/>
              </a:rPr>
              <a:t>nodosum</a:t>
            </a:r>
            <a:r>
              <a:rPr lang="de-DE" sz="1400" i="1" dirty="0">
                <a:solidFill>
                  <a:srgbClr val="005E8D"/>
                </a:solidFill>
                <a:effectLst/>
                <a:latin typeface="+mn-lt"/>
              </a:rPr>
              <a:t> </a:t>
            </a:r>
            <a:r>
              <a:rPr lang="de-DE" sz="1400" dirty="0">
                <a:solidFill>
                  <a:srgbClr val="005E8D"/>
                </a:solidFill>
                <a:effectLst/>
                <a:latin typeface="+mn-lt"/>
              </a:rPr>
              <a:t>optimiert die </a:t>
            </a:r>
            <a:r>
              <a:rPr lang="de-DE" sz="1400" dirty="0" err="1">
                <a:solidFill>
                  <a:srgbClr val="005E8D"/>
                </a:solidFill>
                <a:effectLst/>
                <a:latin typeface="+mn-lt"/>
              </a:rPr>
              <a:t>Nähr-stoffverfügbarkeit</a:t>
            </a:r>
            <a:r>
              <a:rPr lang="de-DE" sz="1400" dirty="0">
                <a:solidFill>
                  <a:srgbClr val="005E8D"/>
                </a:solidFill>
                <a:effectLst/>
                <a:latin typeface="+mn-lt"/>
              </a:rPr>
              <a:t> und -aufnahme der jungen Maispflanzen, fördert die Wider-</a:t>
            </a:r>
            <a:r>
              <a:rPr lang="de-DE" sz="1400" dirty="0" err="1">
                <a:solidFill>
                  <a:srgbClr val="005E8D"/>
                </a:solidFill>
                <a:effectLst/>
                <a:latin typeface="+mn-lt"/>
              </a:rPr>
              <a:t>standsfähigkeit</a:t>
            </a:r>
            <a:r>
              <a:rPr lang="de-DE" sz="1400" dirty="0">
                <a:solidFill>
                  <a:srgbClr val="005E8D"/>
                </a:solidFill>
                <a:effectLst/>
                <a:latin typeface="+mn-lt"/>
              </a:rPr>
              <a:t> und erhöht damit die jugendliche Stresstoleranz.</a:t>
            </a:r>
          </a:p>
        </p:txBody>
      </p:sp>
      <p:sp>
        <p:nvSpPr>
          <p:cNvPr id="3" name="Textfeld 2">
            <a:extLst>
              <a:ext uri="{FF2B5EF4-FFF2-40B4-BE49-F238E27FC236}">
                <a16:creationId xmlns:a16="http://schemas.microsoft.com/office/drawing/2014/main" id="{4FDCAC6B-C3BB-4C10-6116-504D1098CD90}"/>
              </a:ext>
            </a:extLst>
          </p:cNvPr>
          <p:cNvSpPr txBox="1"/>
          <p:nvPr userDrawn="1"/>
        </p:nvSpPr>
        <p:spPr>
          <a:xfrm>
            <a:off x="5870079" y="2980823"/>
            <a:ext cx="3131999" cy="2010807"/>
          </a:xfrm>
          <a:prstGeom prst="rect">
            <a:avLst/>
          </a:prstGeom>
          <a:noFill/>
        </p:spPr>
        <p:txBody>
          <a:bodyPr wrap="square">
            <a:spAutoFit/>
          </a:bodyPr>
          <a:lstStyle/>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Entlastet die </a:t>
            </a:r>
            <a:r>
              <a:rPr lang="de-DE" sz="1400" dirty="0" err="1">
                <a:solidFill>
                  <a:srgbClr val="005E8D"/>
                </a:solidFill>
                <a:effectLst/>
                <a:latin typeface="+mn-lt"/>
              </a:rPr>
              <a:t>Düngebilanz</a:t>
            </a:r>
            <a:endParaRPr lang="de-DE" sz="1400" dirty="0">
              <a:solidFill>
                <a:srgbClr val="005E8D"/>
              </a:solidFill>
              <a:effectLst/>
              <a:latin typeface="+mn-lt"/>
            </a:endParaRP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Sichert hohe Erträge auch ohne bzw. mit verminderter </a:t>
            </a:r>
            <a:r>
              <a:rPr lang="de-DE" sz="1400" dirty="0" err="1">
                <a:solidFill>
                  <a:srgbClr val="005E8D"/>
                </a:solidFill>
                <a:effectLst/>
                <a:latin typeface="+mn-lt"/>
              </a:rPr>
              <a:t>Unterfußdüngung</a:t>
            </a:r>
            <a:endParaRPr lang="de-DE" sz="1400" dirty="0">
              <a:solidFill>
                <a:srgbClr val="005E8D"/>
              </a:solidFill>
              <a:effectLst/>
              <a:latin typeface="+mn-lt"/>
            </a:endParaRP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Sehr gut kombinierbar mit der organischen </a:t>
            </a:r>
            <a:r>
              <a:rPr lang="de-DE" sz="1400" dirty="0" err="1">
                <a:solidFill>
                  <a:srgbClr val="005E8D"/>
                </a:solidFill>
                <a:effectLst/>
                <a:latin typeface="+mn-lt"/>
              </a:rPr>
              <a:t>Unterfußdüngung</a:t>
            </a:r>
            <a:endParaRPr lang="de-DE" sz="1400" dirty="0">
              <a:solidFill>
                <a:srgbClr val="005E8D"/>
              </a:solidFill>
              <a:effectLst/>
              <a:latin typeface="+mn-lt"/>
            </a:endParaRP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Praktisch in der Anwendung</a:t>
            </a:r>
          </a:p>
          <a:p>
            <a:pPr marL="285750" indent="-285750" algn="just">
              <a:lnSpc>
                <a:spcPct val="100000"/>
              </a:lnSpc>
              <a:spcBef>
                <a:spcPts val="200"/>
              </a:spcBef>
              <a:spcAft>
                <a:spcPts val="200"/>
              </a:spcAft>
              <a:buSzPct val="160000"/>
              <a:buFontTx/>
              <a:buBlip>
                <a:blip r:embed="rId2"/>
              </a:buBlip>
            </a:pPr>
            <a:endParaRPr lang="de-DE" sz="1400" dirty="0">
              <a:solidFill>
                <a:srgbClr val="005E8D"/>
              </a:solidFill>
              <a:effectLst/>
              <a:latin typeface="+mn-lt"/>
            </a:endParaRPr>
          </a:p>
        </p:txBody>
      </p:sp>
      <p:grpSp>
        <p:nvGrpSpPr>
          <p:cNvPr id="6" name="Gruppieren 5">
            <a:extLst>
              <a:ext uri="{FF2B5EF4-FFF2-40B4-BE49-F238E27FC236}">
                <a16:creationId xmlns:a16="http://schemas.microsoft.com/office/drawing/2014/main" id="{2375EEF6-044A-6159-7A08-EB8AAC18F571}"/>
              </a:ext>
            </a:extLst>
          </p:cNvPr>
          <p:cNvGrpSpPr/>
          <p:nvPr userDrawn="1"/>
        </p:nvGrpSpPr>
        <p:grpSpPr>
          <a:xfrm rot="10800000">
            <a:off x="2572258" y="1977888"/>
            <a:ext cx="549458" cy="772"/>
            <a:chOff x="7770320" y="1393354"/>
            <a:chExt cx="1591402" cy="772"/>
          </a:xfrm>
        </p:grpSpPr>
        <p:cxnSp>
          <p:nvCxnSpPr>
            <p:cNvPr id="7" name="Gerade Verbindung 6">
              <a:extLst>
                <a:ext uri="{FF2B5EF4-FFF2-40B4-BE49-F238E27FC236}">
                  <a16:creationId xmlns:a16="http://schemas.microsoft.com/office/drawing/2014/main" id="{84B29BBF-BD77-0CC8-A479-73D1E4957B28}"/>
                </a:ext>
              </a:extLst>
            </p:cNvPr>
            <p:cNvCxnSpPr>
              <a:cxnSpLocks/>
            </p:cNvCxnSpPr>
            <p:nvPr userDrawn="1"/>
          </p:nvCxnSpPr>
          <p:spPr>
            <a:xfrm>
              <a:off x="7770320" y="1393354"/>
              <a:ext cx="29980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05082667-F933-0D5F-399E-32047B612A8D}"/>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F379822B-F79E-1D5E-96EB-6B3C10ED9F56}"/>
                </a:ext>
              </a:extLst>
            </p:cNvPr>
            <p:cNvCxnSpPr>
              <a:cxnSpLocks/>
            </p:cNvCxnSpPr>
            <p:nvPr userDrawn="1"/>
          </p:nvCxnSpPr>
          <p:spPr>
            <a:xfrm>
              <a:off x="8699434" y="1394126"/>
              <a:ext cx="662288"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pic>
        <p:nvPicPr>
          <p:cNvPr id="15" name="Grafik 14">
            <a:extLst>
              <a:ext uri="{FF2B5EF4-FFF2-40B4-BE49-F238E27FC236}">
                <a16:creationId xmlns:a16="http://schemas.microsoft.com/office/drawing/2014/main" id="{8DA343B8-9004-BDCC-C69B-942DAC97C057}"/>
              </a:ext>
            </a:extLst>
          </p:cNvPr>
          <p:cNvPicPr>
            <a:picLocks noChangeAspect="1"/>
          </p:cNvPicPr>
          <p:nvPr userDrawn="1"/>
        </p:nvPicPr>
        <p:blipFill>
          <a:blip r:embed="rId3">
            <a:alphaModFix amt="80000"/>
          </a:blip>
          <a:stretch>
            <a:fillRect/>
          </a:stretch>
        </p:blipFill>
        <p:spPr>
          <a:xfrm>
            <a:off x="1825114" y="1471833"/>
            <a:ext cx="612000" cy="612000"/>
          </a:xfrm>
          <a:prstGeom prst="rect">
            <a:avLst/>
          </a:prstGeom>
        </p:spPr>
      </p:pic>
      <p:sp>
        <p:nvSpPr>
          <p:cNvPr id="16" name="Textfeld 15">
            <a:extLst>
              <a:ext uri="{FF2B5EF4-FFF2-40B4-BE49-F238E27FC236}">
                <a16:creationId xmlns:a16="http://schemas.microsoft.com/office/drawing/2014/main" id="{51C8DD97-CEE0-DF7E-6178-C0FB929D2E9E}"/>
              </a:ext>
            </a:extLst>
          </p:cNvPr>
          <p:cNvSpPr txBox="1"/>
          <p:nvPr userDrawn="1"/>
        </p:nvSpPr>
        <p:spPr>
          <a:xfrm>
            <a:off x="2445251" y="1577778"/>
            <a:ext cx="990602" cy="400110"/>
          </a:xfrm>
          <a:prstGeom prst="rect">
            <a:avLst/>
          </a:prstGeom>
          <a:noFill/>
        </p:spPr>
        <p:txBody>
          <a:bodyPr wrap="square" rtlCol="0">
            <a:spAutoFit/>
          </a:bodyPr>
          <a:lstStyle/>
          <a:p>
            <a:r>
              <a:rPr lang="de-DE" sz="2000" dirty="0">
                <a:solidFill>
                  <a:srgbClr val="005E8D"/>
                </a:solidFill>
              </a:rPr>
              <a:t>FAZIT</a:t>
            </a:r>
          </a:p>
        </p:txBody>
      </p:sp>
      <p:pic>
        <p:nvPicPr>
          <p:cNvPr id="19" name="Grafik 18" descr="Ein Bild, das Landpflanze, Pflanze enthält.&#10;&#10;Automatisch generierte Beschreibung">
            <a:extLst>
              <a:ext uri="{FF2B5EF4-FFF2-40B4-BE49-F238E27FC236}">
                <a16:creationId xmlns:a16="http://schemas.microsoft.com/office/drawing/2014/main" id="{BF250217-574F-DE69-A383-A31591B298D5}"/>
              </a:ext>
            </a:extLst>
          </p:cNvPr>
          <p:cNvPicPr>
            <a:picLocks noChangeAspect="1"/>
          </p:cNvPicPr>
          <p:nvPr userDrawn="1"/>
        </p:nvPicPr>
        <p:blipFill>
          <a:blip r:embed="rId4"/>
          <a:stretch>
            <a:fillRect/>
          </a:stretch>
        </p:blipFill>
        <p:spPr>
          <a:xfrm>
            <a:off x="9525338" y="1577778"/>
            <a:ext cx="2048608" cy="4438650"/>
          </a:xfrm>
          <a:prstGeom prst="rect">
            <a:avLst/>
          </a:prstGeom>
        </p:spPr>
      </p:pic>
      <p:pic>
        <p:nvPicPr>
          <p:cNvPr id="25" name="Grafik 24">
            <a:extLst>
              <a:ext uri="{FF2B5EF4-FFF2-40B4-BE49-F238E27FC236}">
                <a16:creationId xmlns:a16="http://schemas.microsoft.com/office/drawing/2014/main" id="{C1B91A4E-7B6E-FC5C-2B32-7847FAD175E3}"/>
              </a:ext>
            </a:extLst>
          </p:cNvPr>
          <p:cNvPicPr>
            <a:picLocks noChangeAspect="1"/>
          </p:cNvPicPr>
          <p:nvPr userDrawn="1"/>
        </p:nvPicPr>
        <p:blipFill>
          <a:blip r:embed="rId5"/>
          <a:stretch>
            <a:fillRect/>
          </a:stretch>
        </p:blipFill>
        <p:spPr>
          <a:xfrm>
            <a:off x="9061449" y="5031644"/>
            <a:ext cx="2697539" cy="88735"/>
          </a:xfrm>
          <a:prstGeom prst="rect">
            <a:avLst/>
          </a:prstGeom>
        </p:spPr>
      </p:pic>
    </p:spTree>
    <p:extLst>
      <p:ext uri="{BB962C8B-B14F-4D97-AF65-F5344CB8AC3E}">
        <p14:creationId xmlns:p14="http://schemas.microsoft.com/office/powerpoint/2010/main" val="20370315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6D75987-4A80-2057-7CC7-10976447F7D8}"/>
              </a:ext>
            </a:extLst>
          </p:cNvPr>
          <p:cNvSpPr/>
          <p:nvPr userDrawn="1"/>
        </p:nvSpPr>
        <p:spPr>
          <a:xfrm>
            <a:off x="0" y="0"/>
            <a:ext cx="12183383" cy="12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9FD518C9-D554-4716-5F03-C3459DE1BF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995410" y="2686455"/>
            <a:ext cx="6343892" cy="1496201"/>
          </a:xfrm>
          <a:prstGeom prst="rect">
            <a:avLst/>
          </a:prstGeom>
        </p:spPr>
      </p:pic>
      <p:pic>
        <p:nvPicPr>
          <p:cNvPr id="11" name="Grafik 10">
            <a:extLst>
              <a:ext uri="{FF2B5EF4-FFF2-40B4-BE49-F238E27FC236}">
                <a16:creationId xmlns:a16="http://schemas.microsoft.com/office/drawing/2014/main" id="{15B0903A-3706-EAC7-86C4-548D9703C55F}"/>
              </a:ext>
            </a:extLst>
          </p:cNvPr>
          <p:cNvPicPr>
            <a:picLocks noChangeAspect="1"/>
          </p:cNvPicPr>
          <p:nvPr userDrawn="1"/>
        </p:nvPicPr>
        <p:blipFill>
          <a:blip r:embed="rId3"/>
          <a:stretch>
            <a:fillRect/>
          </a:stretch>
        </p:blipFill>
        <p:spPr>
          <a:xfrm>
            <a:off x="1866886" y="2597400"/>
            <a:ext cx="1668128" cy="1668128"/>
          </a:xfrm>
          <a:prstGeom prst="rect">
            <a:avLst/>
          </a:prstGeom>
        </p:spPr>
      </p:pic>
    </p:spTree>
    <p:extLst>
      <p:ext uri="{BB962C8B-B14F-4D97-AF65-F5344CB8AC3E}">
        <p14:creationId xmlns:p14="http://schemas.microsoft.com/office/powerpoint/2010/main" val="37323856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odukttechnische Informationen">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996214A-4B0B-3293-5BE8-E20160FA57B2}"/>
              </a:ext>
            </a:extLst>
          </p:cNvPr>
          <p:cNvSpPr txBox="1"/>
          <p:nvPr userDrawn="1"/>
        </p:nvSpPr>
        <p:spPr>
          <a:xfrm>
            <a:off x="4388847" y="4358820"/>
            <a:ext cx="3477234" cy="1874744"/>
          </a:xfrm>
          <a:prstGeom prst="rect">
            <a:avLst/>
          </a:prstGeom>
          <a:noFill/>
        </p:spPr>
        <p:txBody>
          <a:bodyPr wrap="none" rtlCol="0">
            <a:spAutoFit/>
          </a:bodyPr>
          <a:lstStyle/>
          <a:p>
            <a:r>
              <a:rPr lang="de-DE" sz="2000" b="0" dirty="0">
                <a:solidFill>
                  <a:srgbClr val="005E8D"/>
                </a:solidFill>
                <a:effectLst/>
                <a:latin typeface="+mn-lt"/>
              </a:rPr>
              <a:t>Vorteile</a:t>
            </a:r>
            <a:r>
              <a:rPr lang="de-DE" sz="2000" b="0" dirty="0">
                <a:solidFill>
                  <a:srgbClr val="B39C7F"/>
                </a:solidFill>
                <a:effectLst/>
                <a:latin typeface="+mn-lt"/>
              </a:rPr>
              <a:t> </a:t>
            </a:r>
            <a:br>
              <a:rPr lang="de-DE" b="0" dirty="0">
                <a:solidFill>
                  <a:srgbClr val="B39C7F"/>
                </a:solidFill>
                <a:effectLst/>
                <a:latin typeface="+mn-lt"/>
              </a:rPr>
            </a:br>
            <a:endParaRPr lang="de-DE" sz="1400" b="0" dirty="0">
              <a:solidFill>
                <a:srgbClr val="B39C7F"/>
              </a:solidFill>
              <a:effectLst/>
              <a:latin typeface="+mn-lt"/>
            </a:endParaRPr>
          </a:p>
          <a:p>
            <a:pPr marL="180975" indent="-174625" algn="just">
              <a:lnSpc>
                <a:spcPct val="150000"/>
              </a:lnSpc>
              <a:buSzPct val="100000"/>
              <a:buFontTx/>
              <a:buBlip>
                <a:blip>
                  <a:extLst>
                    <a:ext uri="{96DAC541-7B7A-43D3-8B79-37D633B846F1}">
                      <asvg:svgBlip xmlns:asvg="http://schemas.microsoft.com/office/drawing/2016/SVG/main" r:embed="rId2"/>
                    </a:ext>
                  </a:extLst>
                </a:blip>
              </a:buBlip>
              <a:tabLst/>
            </a:pPr>
            <a:r>
              <a:rPr lang="de-DE" sz="1400" b="0" dirty="0">
                <a:solidFill>
                  <a:srgbClr val="191919"/>
                </a:solidFill>
                <a:effectLst/>
                <a:latin typeface="+mn-lt"/>
              </a:rPr>
              <a:t>Einfache Handhabung durch Blattspritzung</a:t>
            </a:r>
          </a:p>
          <a:p>
            <a:pPr marL="180975" indent="-174625" algn="just">
              <a:lnSpc>
                <a:spcPct val="150000"/>
              </a:lnSpc>
              <a:buSzPct val="100000"/>
              <a:buFontTx/>
              <a:buBlip>
                <a:blip>
                  <a:extLst>
                    <a:ext uri="{96DAC541-7B7A-43D3-8B79-37D633B846F1}">
                      <asvg:svgBlip xmlns:asvg="http://schemas.microsoft.com/office/drawing/2016/SVG/main" r:embed="rId2"/>
                    </a:ext>
                  </a:extLst>
                </a:blip>
              </a:buBlip>
              <a:tabLst/>
            </a:pPr>
            <a:r>
              <a:rPr lang="de-DE" sz="1400" b="0" dirty="0">
                <a:solidFill>
                  <a:srgbClr val="191919"/>
                </a:solidFill>
                <a:effectLst/>
                <a:latin typeface="+mn-lt"/>
              </a:rPr>
              <a:t>Stärkt die Pflanze von innen</a:t>
            </a:r>
          </a:p>
          <a:p>
            <a:pPr marL="180975" marR="0" lvl="0" indent="-174625" algn="just" defTabSz="914400" rtl="0" eaLnBrk="1" fontAlgn="auto" latinLnBrk="0" hangingPunct="1">
              <a:lnSpc>
                <a:spcPct val="150000"/>
              </a:lnSpc>
              <a:spcBef>
                <a:spcPts val="0"/>
              </a:spcBef>
              <a:spcAft>
                <a:spcPts val="0"/>
              </a:spcAft>
              <a:buClrTx/>
              <a:buSzPct val="100000"/>
              <a:buFontTx/>
              <a:buBlip>
                <a:blip>
                  <a:extLst>
                    <a:ext uri="{96DAC541-7B7A-43D3-8B79-37D633B846F1}">
                      <asvg:svgBlip xmlns:asvg="http://schemas.microsoft.com/office/drawing/2016/SVG/main" r:embed="rId2"/>
                    </a:ext>
                  </a:extLst>
                </a:blip>
              </a:buBlip>
              <a:tabLst/>
              <a:defRPr/>
            </a:pPr>
            <a:r>
              <a:rPr lang="de-DE" sz="1400" b="0" dirty="0">
                <a:solidFill>
                  <a:srgbClr val="191919"/>
                </a:solidFill>
                <a:effectLst/>
                <a:latin typeface="+mn-lt"/>
              </a:rPr>
              <a:t>Leichte Dosierung (</a:t>
            </a:r>
            <a:r>
              <a:rPr lang="de-DE" sz="1400" dirty="0">
                <a:solidFill>
                  <a:srgbClr val="191919"/>
                </a:solidFill>
              </a:rPr>
              <a:t>2l/ha)</a:t>
            </a:r>
          </a:p>
          <a:p>
            <a:pPr marL="180975" indent="-174625" algn="just">
              <a:lnSpc>
                <a:spcPct val="150000"/>
              </a:lnSpc>
              <a:buSzPct val="130000"/>
              <a:buFontTx/>
              <a:buBlip>
                <a:blip>
                  <a:extLst>
                    <a:ext uri="{96DAC541-7B7A-43D3-8B79-37D633B846F1}">
                      <asvg:svgBlip xmlns:asvg="http://schemas.microsoft.com/office/drawing/2016/SVG/main" r:embed="rId2"/>
                    </a:ext>
                  </a:extLst>
                </a:blip>
              </a:buBlip>
              <a:tabLst/>
            </a:pPr>
            <a:endParaRPr lang="de-DE" sz="1400" b="0" dirty="0">
              <a:solidFill>
                <a:srgbClr val="005E8D"/>
              </a:solidFill>
              <a:effectLst/>
              <a:latin typeface="+mn-lt"/>
            </a:endParaRPr>
          </a:p>
        </p:txBody>
      </p:sp>
      <p:grpSp>
        <p:nvGrpSpPr>
          <p:cNvPr id="4" name="Gruppieren 3">
            <a:extLst>
              <a:ext uri="{FF2B5EF4-FFF2-40B4-BE49-F238E27FC236}">
                <a16:creationId xmlns:a16="http://schemas.microsoft.com/office/drawing/2014/main" id="{008C4481-C6CE-C24D-95D7-E6181B83EBE3}"/>
              </a:ext>
            </a:extLst>
          </p:cNvPr>
          <p:cNvGrpSpPr/>
          <p:nvPr userDrawn="1"/>
        </p:nvGrpSpPr>
        <p:grpSpPr>
          <a:xfrm>
            <a:off x="4501526" y="4727902"/>
            <a:ext cx="1440000" cy="772"/>
            <a:chOff x="5254081" y="1393354"/>
            <a:chExt cx="4170697" cy="772"/>
          </a:xfrm>
        </p:grpSpPr>
        <p:cxnSp>
          <p:nvCxnSpPr>
            <p:cNvPr id="5" name="Gerade Verbindung 4">
              <a:extLst>
                <a:ext uri="{FF2B5EF4-FFF2-40B4-BE49-F238E27FC236}">
                  <a16:creationId xmlns:a16="http://schemas.microsoft.com/office/drawing/2014/main" id="{D7208A2C-AE24-7C76-89F0-EEEB375A723D}"/>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6" name="Gerade Verbindung 5">
              <a:extLst>
                <a:ext uri="{FF2B5EF4-FFF2-40B4-BE49-F238E27FC236}">
                  <a16:creationId xmlns:a16="http://schemas.microsoft.com/office/drawing/2014/main" id="{ACFA292B-7FF6-5FB5-9FD8-EED30A71369E}"/>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7" name="Gerade Verbindung 6">
              <a:extLst>
                <a:ext uri="{FF2B5EF4-FFF2-40B4-BE49-F238E27FC236}">
                  <a16:creationId xmlns:a16="http://schemas.microsoft.com/office/drawing/2014/main" id="{26C726DC-74A1-A9BC-EFA3-61A87253AE4B}"/>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8" name="Textfeld 7">
            <a:extLst>
              <a:ext uri="{FF2B5EF4-FFF2-40B4-BE49-F238E27FC236}">
                <a16:creationId xmlns:a16="http://schemas.microsoft.com/office/drawing/2014/main" id="{A71CCCCA-AF27-2A0D-AEBB-BFE718DA4B8C}"/>
              </a:ext>
            </a:extLst>
          </p:cNvPr>
          <p:cNvSpPr txBox="1"/>
          <p:nvPr userDrawn="1"/>
        </p:nvSpPr>
        <p:spPr>
          <a:xfrm>
            <a:off x="838200" y="1533328"/>
            <a:ext cx="3929743" cy="400110"/>
          </a:xfrm>
          <a:prstGeom prst="rect">
            <a:avLst/>
          </a:prstGeom>
          <a:noFill/>
        </p:spPr>
        <p:txBody>
          <a:bodyPr wrap="square" rtlCol="0">
            <a:spAutoFit/>
          </a:bodyPr>
          <a:lstStyle/>
          <a:p>
            <a:r>
              <a:rPr lang="de-DE" sz="2000" dirty="0">
                <a:solidFill>
                  <a:srgbClr val="005E8D"/>
                </a:solidFill>
              </a:rPr>
              <a:t>Produkttechnische Informationen</a:t>
            </a:r>
          </a:p>
        </p:txBody>
      </p:sp>
      <p:grpSp>
        <p:nvGrpSpPr>
          <p:cNvPr id="9" name="Gruppieren 8">
            <a:extLst>
              <a:ext uri="{FF2B5EF4-FFF2-40B4-BE49-F238E27FC236}">
                <a16:creationId xmlns:a16="http://schemas.microsoft.com/office/drawing/2014/main" id="{6D0EB9FC-2BC3-8FA5-FC31-504077B27B15}"/>
              </a:ext>
            </a:extLst>
          </p:cNvPr>
          <p:cNvGrpSpPr/>
          <p:nvPr userDrawn="1"/>
        </p:nvGrpSpPr>
        <p:grpSpPr>
          <a:xfrm>
            <a:off x="960980" y="1910181"/>
            <a:ext cx="1440000" cy="772"/>
            <a:chOff x="5254081" y="1393354"/>
            <a:chExt cx="4170697" cy="772"/>
          </a:xfrm>
        </p:grpSpPr>
        <p:cxnSp>
          <p:nvCxnSpPr>
            <p:cNvPr id="10" name="Gerade Verbindung 9">
              <a:extLst>
                <a:ext uri="{FF2B5EF4-FFF2-40B4-BE49-F238E27FC236}">
                  <a16:creationId xmlns:a16="http://schemas.microsoft.com/office/drawing/2014/main" id="{77AC8827-2147-1070-61F7-83074677508E}"/>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3BC0FF9B-8CCD-302D-7CDA-4DF7D781CCBB}"/>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19A37A77-2442-7890-C59D-4ABCF65EEDB0}"/>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13" name="Textfeld 12">
            <a:extLst>
              <a:ext uri="{FF2B5EF4-FFF2-40B4-BE49-F238E27FC236}">
                <a16:creationId xmlns:a16="http://schemas.microsoft.com/office/drawing/2014/main" id="{E4CCC699-EE97-6F44-F0A7-608E8E98C4FC}"/>
              </a:ext>
            </a:extLst>
          </p:cNvPr>
          <p:cNvSpPr txBox="1"/>
          <p:nvPr userDrawn="1"/>
        </p:nvSpPr>
        <p:spPr>
          <a:xfrm>
            <a:off x="4388846" y="1996938"/>
            <a:ext cx="4315403" cy="2225225"/>
          </a:xfrm>
          <a:prstGeom prst="rect">
            <a:avLst/>
          </a:prstGeom>
          <a:noFill/>
        </p:spPr>
        <p:txBody>
          <a:bodyPr wrap="square">
            <a:spAutoFit/>
          </a:bodyPr>
          <a:lstStyle/>
          <a:p>
            <a:pPr marL="180975" indent="-174625" algn="just">
              <a:lnSpc>
                <a:spcPct val="150000"/>
              </a:lnSpc>
              <a:buSzPct val="100000"/>
              <a:buFontTx/>
              <a:buBlip>
                <a:blip>
                  <a:extLst>
                    <a:ext uri="{96DAC541-7B7A-43D3-8B79-37D633B846F1}">
                      <asvg:svgBlip xmlns:asvg="http://schemas.microsoft.com/office/drawing/2016/SVG/main" r:embed="rId2"/>
                    </a:ext>
                  </a:extLst>
                </a:blip>
              </a:buBlip>
              <a:tabLst/>
            </a:pPr>
            <a:r>
              <a:rPr lang="de-DE" sz="1400" dirty="0">
                <a:solidFill>
                  <a:srgbClr val="191919"/>
                </a:solidFill>
                <a:effectLst/>
                <a:latin typeface="+mn-lt"/>
              </a:rPr>
              <a:t>Kulturen: Mais, Raps, Getreide, Kartoffel, Zuckerrübe</a:t>
            </a:r>
          </a:p>
          <a:p>
            <a:pPr marL="180975" indent="-174625" algn="just">
              <a:lnSpc>
                <a:spcPct val="150000"/>
              </a:lnSpc>
              <a:buSzPct val="100000"/>
              <a:buFontTx/>
              <a:buBlip>
                <a:blip>
                  <a:extLst>
                    <a:ext uri="{96DAC541-7B7A-43D3-8B79-37D633B846F1}">
                      <asvg:svgBlip xmlns:asvg="http://schemas.microsoft.com/office/drawing/2016/SVG/main" r:embed="rId2"/>
                    </a:ext>
                  </a:extLst>
                </a:blip>
              </a:buBlip>
              <a:tabLst/>
            </a:pPr>
            <a:r>
              <a:rPr lang="de-DE" sz="1400" dirty="0">
                <a:solidFill>
                  <a:srgbClr val="191919"/>
                </a:solidFill>
                <a:effectLst/>
                <a:latin typeface="+mn-lt"/>
              </a:rPr>
              <a:t>Produktform: </a:t>
            </a:r>
            <a:r>
              <a:rPr lang="de-DE" sz="1400" dirty="0" err="1">
                <a:solidFill>
                  <a:srgbClr val="191919"/>
                </a:solidFill>
                <a:effectLst/>
                <a:latin typeface="+mn-lt"/>
              </a:rPr>
              <a:t>Flüssige</a:t>
            </a:r>
            <a:r>
              <a:rPr lang="de-DE" sz="1400" dirty="0">
                <a:solidFill>
                  <a:srgbClr val="191919"/>
                </a:solidFill>
                <a:effectLst/>
                <a:latin typeface="+mn-lt"/>
              </a:rPr>
              <a:t> Formulierung</a:t>
            </a:r>
          </a:p>
          <a:p>
            <a:pPr marL="180975" indent="-174625" algn="just">
              <a:lnSpc>
                <a:spcPct val="150000"/>
              </a:lnSpc>
              <a:buSzPct val="100000"/>
              <a:buFontTx/>
              <a:buBlip>
                <a:blip>
                  <a:extLst>
                    <a:ext uri="{96DAC541-7B7A-43D3-8B79-37D633B846F1}">
                      <asvg:svgBlip xmlns:asvg="http://schemas.microsoft.com/office/drawing/2016/SVG/main" r:embed="rId2"/>
                    </a:ext>
                  </a:extLst>
                </a:blip>
              </a:buBlip>
              <a:tabLst/>
            </a:pPr>
            <a:r>
              <a:rPr lang="de-DE" sz="1400" dirty="0">
                <a:solidFill>
                  <a:srgbClr val="191919"/>
                </a:solidFill>
                <a:effectLst/>
                <a:latin typeface="+mn-lt"/>
              </a:rPr>
              <a:t>Abpackung: Kanister 10 l (</a:t>
            </a:r>
            <a:r>
              <a:rPr lang="de-DE" sz="1400" dirty="0">
                <a:solidFill>
                  <a:srgbClr val="191919"/>
                </a:solidFill>
                <a:latin typeface="+mn-lt"/>
              </a:rPr>
              <a:t>2 Kanister (20 l) pro Karton)</a:t>
            </a:r>
            <a:endParaRPr lang="de-DE" sz="1400" dirty="0">
              <a:solidFill>
                <a:srgbClr val="191919"/>
              </a:solidFill>
              <a:effectLst/>
              <a:latin typeface="+mn-lt"/>
            </a:endParaRPr>
          </a:p>
          <a:p>
            <a:pPr marL="180975" indent="-174625" algn="just">
              <a:lnSpc>
                <a:spcPct val="150000"/>
              </a:lnSpc>
              <a:buSzPct val="100000"/>
              <a:buFontTx/>
              <a:buBlip>
                <a:blip>
                  <a:extLst>
                    <a:ext uri="{96DAC541-7B7A-43D3-8B79-37D633B846F1}">
                      <asvg:svgBlip xmlns:asvg="http://schemas.microsoft.com/office/drawing/2016/SVG/main" r:embed="rId2"/>
                    </a:ext>
                  </a:extLst>
                </a:blip>
              </a:buBlip>
              <a:tabLst/>
            </a:pPr>
            <a:r>
              <a:rPr lang="de-DE" sz="1400" dirty="0">
                <a:solidFill>
                  <a:srgbClr val="191919"/>
                </a:solidFill>
                <a:effectLst/>
                <a:latin typeface="+mn-lt"/>
              </a:rPr>
              <a:t>Aufwandsmenge: 2 l/ha pro Behandlung</a:t>
            </a:r>
          </a:p>
          <a:p>
            <a:pPr marL="180975" marR="0" lvl="0" indent="-174625" algn="just" defTabSz="914400" rtl="0" eaLnBrk="1" fontAlgn="auto" latinLnBrk="0" hangingPunct="1">
              <a:lnSpc>
                <a:spcPct val="150000"/>
              </a:lnSpc>
              <a:spcBef>
                <a:spcPts val="0"/>
              </a:spcBef>
              <a:spcAft>
                <a:spcPts val="0"/>
              </a:spcAft>
              <a:buClrTx/>
              <a:buSzPct val="100000"/>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Ausbringung: Blattspritzung</a:t>
            </a:r>
          </a:p>
          <a:p>
            <a:pPr marL="180975" marR="0" lvl="0" indent="-174625" algn="just" defTabSz="914400" rtl="0" eaLnBrk="1" fontAlgn="auto" latinLnBrk="0" hangingPunct="1">
              <a:lnSpc>
                <a:spcPct val="150000"/>
              </a:lnSpc>
              <a:spcBef>
                <a:spcPts val="0"/>
              </a:spcBef>
              <a:spcAft>
                <a:spcPts val="0"/>
              </a:spcAft>
              <a:buClrTx/>
              <a:buSzPct val="100000"/>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Artikelnummer: </a:t>
            </a:r>
            <a:r>
              <a:rPr lang="de-DE" sz="1400" dirty="0">
                <a:solidFill>
                  <a:srgbClr val="191919"/>
                </a:solidFill>
                <a:latin typeface="+mn-lt"/>
              </a:rPr>
              <a:t>234953 - 0000</a:t>
            </a:r>
            <a:endParaRPr lang="de-DE" sz="1400" dirty="0">
              <a:solidFill>
                <a:srgbClr val="191919"/>
              </a:solidFill>
              <a:effectLst/>
              <a:latin typeface="+mn-lt"/>
            </a:endParaRPr>
          </a:p>
          <a:p>
            <a:pPr marL="0" indent="0" algn="just">
              <a:lnSpc>
                <a:spcPct val="90000"/>
              </a:lnSpc>
              <a:buFontTx/>
              <a:buNone/>
            </a:pPr>
            <a:endParaRPr lang="de-DE" sz="1400" dirty="0">
              <a:solidFill>
                <a:srgbClr val="1A171B"/>
              </a:solidFill>
              <a:effectLst/>
              <a:latin typeface="+mn-lt"/>
            </a:endParaRPr>
          </a:p>
        </p:txBody>
      </p:sp>
      <p:pic>
        <p:nvPicPr>
          <p:cNvPr id="14" name="Grafik 13">
            <a:extLst>
              <a:ext uri="{FF2B5EF4-FFF2-40B4-BE49-F238E27FC236}">
                <a16:creationId xmlns:a16="http://schemas.microsoft.com/office/drawing/2014/main" id="{60E8151F-DE74-F266-D91B-6B3694B02E56}"/>
              </a:ext>
            </a:extLst>
          </p:cNvPr>
          <p:cNvPicPr>
            <a:picLocks noChangeAspect="1"/>
          </p:cNvPicPr>
          <p:nvPr userDrawn="1"/>
        </p:nvPicPr>
        <p:blipFill>
          <a:blip r:embed="rId3"/>
          <a:stretch>
            <a:fillRect/>
          </a:stretch>
        </p:blipFill>
        <p:spPr>
          <a:xfrm>
            <a:off x="838200" y="2338103"/>
            <a:ext cx="2442472" cy="3472890"/>
          </a:xfrm>
          <a:prstGeom prst="rect">
            <a:avLst/>
          </a:prstGeom>
        </p:spPr>
      </p:pic>
      <p:pic>
        <p:nvPicPr>
          <p:cNvPr id="15" name="Grafik 14">
            <a:extLst>
              <a:ext uri="{FF2B5EF4-FFF2-40B4-BE49-F238E27FC236}">
                <a16:creationId xmlns:a16="http://schemas.microsoft.com/office/drawing/2014/main" id="{BD010E8B-BEAE-F4E4-0D85-092B7F0BA694}"/>
              </a:ext>
            </a:extLst>
          </p:cNvPr>
          <p:cNvPicPr>
            <a:picLocks noChangeAspect="1"/>
          </p:cNvPicPr>
          <p:nvPr userDrawn="1"/>
        </p:nvPicPr>
        <p:blipFill>
          <a:blip r:embed="rId4"/>
          <a:stretch>
            <a:fillRect/>
          </a:stretch>
        </p:blipFill>
        <p:spPr>
          <a:xfrm>
            <a:off x="9783850" y="4312393"/>
            <a:ext cx="1333500" cy="1498600"/>
          </a:xfrm>
          <a:prstGeom prst="rect">
            <a:avLst/>
          </a:prstGeom>
        </p:spPr>
      </p:pic>
    </p:spTree>
    <p:extLst>
      <p:ext uri="{BB962C8B-B14F-4D97-AF65-F5344CB8AC3E}">
        <p14:creationId xmlns:p14="http://schemas.microsoft.com/office/powerpoint/2010/main" val="30117144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mpfohlene Aufwandsmenge">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A71CCCCA-AF27-2A0D-AEBB-BFE718DA4B8C}"/>
              </a:ext>
            </a:extLst>
          </p:cNvPr>
          <p:cNvSpPr txBox="1"/>
          <p:nvPr userDrawn="1"/>
        </p:nvSpPr>
        <p:spPr>
          <a:xfrm>
            <a:off x="838200" y="1533328"/>
            <a:ext cx="3929743" cy="400110"/>
          </a:xfrm>
          <a:prstGeom prst="rect">
            <a:avLst/>
          </a:prstGeom>
          <a:noFill/>
        </p:spPr>
        <p:txBody>
          <a:bodyPr wrap="square" rtlCol="0">
            <a:spAutoFit/>
          </a:bodyPr>
          <a:lstStyle/>
          <a:p>
            <a:r>
              <a:rPr lang="de-DE" sz="2000" dirty="0">
                <a:solidFill>
                  <a:srgbClr val="005E8D"/>
                </a:solidFill>
              </a:rPr>
              <a:t>Empfohlene Aufwandsmenge</a:t>
            </a:r>
          </a:p>
        </p:txBody>
      </p:sp>
      <p:grpSp>
        <p:nvGrpSpPr>
          <p:cNvPr id="9" name="Gruppieren 8">
            <a:extLst>
              <a:ext uri="{FF2B5EF4-FFF2-40B4-BE49-F238E27FC236}">
                <a16:creationId xmlns:a16="http://schemas.microsoft.com/office/drawing/2014/main" id="{6D0EB9FC-2BC3-8FA5-FC31-504077B27B15}"/>
              </a:ext>
            </a:extLst>
          </p:cNvPr>
          <p:cNvGrpSpPr/>
          <p:nvPr userDrawn="1"/>
        </p:nvGrpSpPr>
        <p:grpSpPr>
          <a:xfrm>
            <a:off x="960980" y="1910181"/>
            <a:ext cx="1440000" cy="772"/>
            <a:chOff x="5254081" y="1393354"/>
            <a:chExt cx="4170697" cy="772"/>
          </a:xfrm>
        </p:grpSpPr>
        <p:cxnSp>
          <p:nvCxnSpPr>
            <p:cNvPr id="10" name="Gerade Verbindung 9">
              <a:extLst>
                <a:ext uri="{FF2B5EF4-FFF2-40B4-BE49-F238E27FC236}">
                  <a16:creationId xmlns:a16="http://schemas.microsoft.com/office/drawing/2014/main" id="{77AC8827-2147-1070-61F7-83074677508E}"/>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3BC0FF9B-8CCD-302D-7CDA-4DF7D781CCBB}"/>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19A37A77-2442-7890-C59D-4ABCF65EEDB0}"/>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pic>
        <p:nvPicPr>
          <p:cNvPr id="23" name="Grafik 22">
            <a:extLst>
              <a:ext uri="{FF2B5EF4-FFF2-40B4-BE49-F238E27FC236}">
                <a16:creationId xmlns:a16="http://schemas.microsoft.com/office/drawing/2014/main" id="{BD092249-22D0-1FD2-CFDE-E42430D8F6A1}"/>
              </a:ext>
            </a:extLst>
          </p:cNvPr>
          <p:cNvPicPr>
            <a:picLocks noChangeAspect="1"/>
          </p:cNvPicPr>
          <p:nvPr userDrawn="1"/>
        </p:nvPicPr>
        <p:blipFill>
          <a:blip r:embed="rId2"/>
          <a:stretch>
            <a:fillRect/>
          </a:stretch>
        </p:blipFill>
        <p:spPr>
          <a:xfrm>
            <a:off x="7285428" y="4639360"/>
            <a:ext cx="728277" cy="720000"/>
          </a:xfrm>
          <a:prstGeom prst="rect">
            <a:avLst/>
          </a:prstGeom>
        </p:spPr>
      </p:pic>
      <p:pic>
        <p:nvPicPr>
          <p:cNvPr id="24" name="Grafik 23">
            <a:extLst>
              <a:ext uri="{FF2B5EF4-FFF2-40B4-BE49-F238E27FC236}">
                <a16:creationId xmlns:a16="http://schemas.microsoft.com/office/drawing/2014/main" id="{771693E4-9510-11FA-93DB-7920D5EB72E3}"/>
              </a:ext>
            </a:extLst>
          </p:cNvPr>
          <p:cNvPicPr>
            <a:picLocks noChangeAspect="1"/>
          </p:cNvPicPr>
          <p:nvPr userDrawn="1"/>
        </p:nvPicPr>
        <p:blipFill>
          <a:blip r:embed="rId3"/>
          <a:stretch>
            <a:fillRect/>
          </a:stretch>
        </p:blipFill>
        <p:spPr>
          <a:xfrm>
            <a:off x="830627" y="3491753"/>
            <a:ext cx="720000" cy="720000"/>
          </a:xfrm>
          <a:prstGeom prst="rect">
            <a:avLst/>
          </a:prstGeom>
        </p:spPr>
      </p:pic>
      <p:pic>
        <p:nvPicPr>
          <p:cNvPr id="25" name="Grafik 24">
            <a:extLst>
              <a:ext uri="{FF2B5EF4-FFF2-40B4-BE49-F238E27FC236}">
                <a16:creationId xmlns:a16="http://schemas.microsoft.com/office/drawing/2014/main" id="{B89EF51E-EB99-848C-A994-ADD3C75CA8E1}"/>
              </a:ext>
            </a:extLst>
          </p:cNvPr>
          <p:cNvPicPr>
            <a:picLocks noChangeAspect="1"/>
          </p:cNvPicPr>
          <p:nvPr userDrawn="1"/>
        </p:nvPicPr>
        <p:blipFill>
          <a:blip r:embed="rId4"/>
          <a:stretch>
            <a:fillRect/>
          </a:stretch>
        </p:blipFill>
        <p:spPr>
          <a:xfrm>
            <a:off x="7293811" y="2310290"/>
            <a:ext cx="720000" cy="720000"/>
          </a:xfrm>
          <a:prstGeom prst="rect">
            <a:avLst/>
          </a:prstGeom>
        </p:spPr>
      </p:pic>
      <p:pic>
        <p:nvPicPr>
          <p:cNvPr id="26" name="Grafik 25">
            <a:extLst>
              <a:ext uri="{FF2B5EF4-FFF2-40B4-BE49-F238E27FC236}">
                <a16:creationId xmlns:a16="http://schemas.microsoft.com/office/drawing/2014/main" id="{0CE6FEA4-0D2A-3A84-42EC-9A3AEA9A53E3}"/>
              </a:ext>
            </a:extLst>
          </p:cNvPr>
          <p:cNvPicPr>
            <a:picLocks noChangeAspect="1"/>
          </p:cNvPicPr>
          <p:nvPr userDrawn="1"/>
        </p:nvPicPr>
        <p:blipFill>
          <a:blip r:embed="rId5"/>
          <a:stretch>
            <a:fillRect/>
          </a:stretch>
        </p:blipFill>
        <p:spPr>
          <a:xfrm>
            <a:off x="830627" y="2321215"/>
            <a:ext cx="728277" cy="720000"/>
          </a:xfrm>
          <a:prstGeom prst="rect">
            <a:avLst/>
          </a:prstGeom>
        </p:spPr>
      </p:pic>
      <p:pic>
        <p:nvPicPr>
          <p:cNvPr id="27" name="Grafik 26">
            <a:extLst>
              <a:ext uri="{FF2B5EF4-FFF2-40B4-BE49-F238E27FC236}">
                <a16:creationId xmlns:a16="http://schemas.microsoft.com/office/drawing/2014/main" id="{0C7BB048-689A-4B12-1EC7-89023B6CE488}"/>
              </a:ext>
            </a:extLst>
          </p:cNvPr>
          <p:cNvPicPr>
            <a:picLocks noChangeAspect="1"/>
          </p:cNvPicPr>
          <p:nvPr userDrawn="1"/>
        </p:nvPicPr>
        <p:blipFill>
          <a:blip r:embed="rId6"/>
          <a:stretch>
            <a:fillRect/>
          </a:stretch>
        </p:blipFill>
        <p:spPr>
          <a:xfrm>
            <a:off x="7271516" y="3520452"/>
            <a:ext cx="720000" cy="720000"/>
          </a:xfrm>
          <a:prstGeom prst="rect">
            <a:avLst/>
          </a:prstGeom>
        </p:spPr>
      </p:pic>
      <p:pic>
        <p:nvPicPr>
          <p:cNvPr id="28" name="Grafik 27">
            <a:extLst>
              <a:ext uri="{FF2B5EF4-FFF2-40B4-BE49-F238E27FC236}">
                <a16:creationId xmlns:a16="http://schemas.microsoft.com/office/drawing/2014/main" id="{E1C5960B-3916-ADC1-20AE-413AB42AF0AD}"/>
              </a:ext>
            </a:extLst>
          </p:cNvPr>
          <p:cNvPicPr>
            <a:picLocks noChangeAspect="1"/>
          </p:cNvPicPr>
          <p:nvPr userDrawn="1"/>
        </p:nvPicPr>
        <p:blipFill>
          <a:blip r:embed="rId7"/>
          <a:stretch>
            <a:fillRect/>
          </a:stretch>
        </p:blipFill>
        <p:spPr>
          <a:xfrm>
            <a:off x="830627" y="4650283"/>
            <a:ext cx="720000" cy="720000"/>
          </a:xfrm>
          <a:prstGeom prst="rect">
            <a:avLst/>
          </a:prstGeom>
        </p:spPr>
      </p:pic>
      <p:sp>
        <p:nvSpPr>
          <p:cNvPr id="29" name="Textfeld 28">
            <a:extLst>
              <a:ext uri="{FF2B5EF4-FFF2-40B4-BE49-F238E27FC236}">
                <a16:creationId xmlns:a16="http://schemas.microsoft.com/office/drawing/2014/main" id="{13D80DAC-6EB7-2A05-8EB2-73114AD55B55}"/>
              </a:ext>
            </a:extLst>
          </p:cNvPr>
          <p:cNvSpPr txBox="1"/>
          <p:nvPr userDrawn="1"/>
        </p:nvSpPr>
        <p:spPr>
          <a:xfrm>
            <a:off x="8051911" y="4633044"/>
            <a:ext cx="2158889" cy="738664"/>
          </a:xfrm>
          <a:prstGeom prst="rect">
            <a:avLst/>
          </a:prstGeom>
          <a:noFill/>
        </p:spPr>
        <p:txBody>
          <a:bodyPr wrap="square">
            <a:spAutoFit/>
          </a:bodyPr>
          <a:lstStyle/>
          <a:p>
            <a:pPr algn="l">
              <a:lnSpc>
                <a:spcPct val="100000"/>
              </a:lnSpc>
            </a:pPr>
            <a:r>
              <a:rPr lang="de-DE" sz="1400" b="1" dirty="0">
                <a:solidFill>
                  <a:srgbClr val="191919"/>
                </a:solidFill>
              </a:rPr>
              <a:t>Soja</a:t>
            </a:r>
          </a:p>
          <a:p>
            <a:pPr algn="l">
              <a:lnSpc>
                <a:spcPct val="100000"/>
              </a:lnSpc>
            </a:pPr>
            <a:r>
              <a:rPr lang="de-DE" sz="1400" dirty="0">
                <a:solidFill>
                  <a:srgbClr val="191919"/>
                </a:solidFill>
                <a:effectLst/>
                <a:latin typeface="+mn-lt"/>
              </a:rPr>
              <a:t>ab BBCH 12–14 und </a:t>
            </a:r>
          </a:p>
          <a:p>
            <a:pPr algn="l">
              <a:lnSpc>
                <a:spcPct val="100000"/>
              </a:lnSpc>
            </a:pPr>
            <a:r>
              <a:rPr lang="de-DE" sz="1400" dirty="0">
                <a:solidFill>
                  <a:srgbClr val="191919"/>
                </a:solidFill>
                <a:effectLst/>
                <a:latin typeface="+mn-lt"/>
              </a:rPr>
              <a:t>BBCH 61 (à 2 l/ha*)</a:t>
            </a:r>
            <a:endParaRPr lang="de-DE" sz="1400" dirty="0">
              <a:solidFill>
                <a:srgbClr val="191919"/>
              </a:solidFill>
            </a:endParaRPr>
          </a:p>
        </p:txBody>
      </p:sp>
      <p:sp>
        <p:nvSpPr>
          <p:cNvPr id="30" name="Textfeld 29">
            <a:extLst>
              <a:ext uri="{FF2B5EF4-FFF2-40B4-BE49-F238E27FC236}">
                <a16:creationId xmlns:a16="http://schemas.microsoft.com/office/drawing/2014/main" id="{4A7B2F26-EF35-C865-112A-4BACC208C37F}"/>
              </a:ext>
            </a:extLst>
          </p:cNvPr>
          <p:cNvSpPr txBox="1"/>
          <p:nvPr userDrawn="1"/>
        </p:nvSpPr>
        <p:spPr>
          <a:xfrm>
            <a:off x="1595542" y="3438633"/>
            <a:ext cx="3392975" cy="738664"/>
          </a:xfrm>
          <a:prstGeom prst="rect">
            <a:avLst/>
          </a:prstGeom>
          <a:noFill/>
        </p:spPr>
        <p:txBody>
          <a:bodyPr wrap="square">
            <a:spAutoFit/>
          </a:bodyPr>
          <a:lstStyle/>
          <a:p>
            <a:pPr algn="l">
              <a:lnSpc>
                <a:spcPct val="100000"/>
              </a:lnSpc>
            </a:pPr>
            <a:r>
              <a:rPr lang="de-DE" sz="1400" b="1" dirty="0">
                <a:solidFill>
                  <a:srgbClr val="191919"/>
                </a:solidFill>
                <a:latin typeface="+mn-lt"/>
              </a:rPr>
              <a:t>Raps</a:t>
            </a:r>
            <a:r>
              <a:rPr lang="de-DE" sz="1400" dirty="0">
                <a:solidFill>
                  <a:srgbClr val="191919"/>
                </a:solidFill>
                <a:latin typeface="+mn-lt"/>
              </a:rPr>
              <a:t> </a:t>
            </a:r>
          </a:p>
          <a:p>
            <a:pPr algn="l">
              <a:lnSpc>
                <a:spcPct val="100000"/>
              </a:lnSpc>
            </a:pPr>
            <a:r>
              <a:rPr lang="de-DE" sz="1400" dirty="0">
                <a:solidFill>
                  <a:srgbClr val="191919"/>
                </a:solidFill>
                <a:effectLst/>
                <a:latin typeface="+mn-lt"/>
              </a:rPr>
              <a:t>ab BBCH 14 (Herbst: 1 l/ha*)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solidFill>
                  <a:srgbClr val="191919"/>
                </a:solidFill>
                <a:effectLst/>
                <a:latin typeface="+mn-lt"/>
              </a:rPr>
              <a:t>und BBCH 33–35 (</a:t>
            </a:r>
            <a:r>
              <a:rPr lang="de-DE" sz="1400" dirty="0" err="1">
                <a:solidFill>
                  <a:srgbClr val="191919"/>
                </a:solidFill>
                <a:effectLst/>
                <a:latin typeface="+mn-lt"/>
              </a:rPr>
              <a:t>Frühjahr</a:t>
            </a:r>
            <a:r>
              <a:rPr lang="de-DE" sz="1400" dirty="0">
                <a:solidFill>
                  <a:srgbClr val="191919"/>
                </a:solidFill>
                <a:effectLst/>
                <a:latin typeface="+mn-lt"/>
              </a:rPr>
              <a:t>: 2 l/ha*)</a:t>
            </a:r>
          </a:p>
        </p:txBody>
      </p:sp>
      <p:sp>
        <p:nvSpPr>
          <p:cNvPr id="31" name="Textfeld 30">
            <a:extLst>
              <a:ext uri="{FF2B5EF4-FFF2-40B4-BE49-F238E27FC236}">
                <a16:creationId xmlns:a16="http://schemas.microsoft.com/office/drawing/2014/main" id="{B99EB429-B86F-D3F4-0E1E-682BB653426B}"/>
              </a:ext>
            </a:extLst>
          </p:cNvPr>
          <p:cNvSpPr txBox="1"/>
          <p:nvPr userDrawn="1"/>
        </p:nvSpPr>
        <p:spPr>
          <a:xfrm>
            <a:off x="8032861" y="2349457"/>
            <a:ext cx="5361277" cy="738664"/>
          </a:xfrm>
          <a:prstGeom prst="rect">
            <a:avLst/>
          </a:prstGeom>
          <a:noFill/>
        </p:spPr>
        <p:txBody>
          <a:bodyPr wrap="square">
            <a:spAutoFit/>
          </a:bodyPr>
          <a:lstStyle/>
          <a:p>
            <a:pPr algn="l">
              <a:lnSpc>
                <a:spcPct val="100000"/>
              </a:lnSpc>
            </a:pPr>
            <a:r>
              <a:rPr lang="de-DE" sz="1400" b="1" dirty="0">
                <a:solidFill>
                  <a:srgbClr val="191919"/>
                </a:solidFill>
                <a:latin typeface="+mn-lt"/>
              </a:rPr>
              <a:t>Kartoffel</a:t>
            </a:r>
            <a:r>
              <a:rPr lang="de-DE" sz="1400" dirty="0">
                <a:solidFill>
                  <a:srgbClr val="191919"/>
                </a:solidFill>
                <a:latin typeface="+mn-lt"/>
              </a:rPr>
              <a:t> </a:t>
            </a:r>
          </a:p>
          <a:p>
            <a:pPr algn="l">
              <a:lnSpc>
                <a:spcPct val="100000"/>
              </a:lnSpc>
            </a:pPr>
            <a:r>
              <a:rPr lang="de-DE" sz="1400" dirty="0">
                <a:solidFill>
                  <a:srgbClr val="191919"/>
                </a:solidFill>
                <a:effectLst/>
                <a:latin typeface="+mn-lt"/>
              </a:rPr>
              <a:t>ab BBCH 30–40 (</a:t>
            </a:r>
            <a:r>
              <a:rPr lang="de-DE" sz="1400" dirty="0" err="1">
                <a:solidFill>
                  <a:srgbClr val="191919"/>
                </a:solidFill>
                <a:effectLst/>
                <a:latin typeface="+mn-lt"/>
              </a:rPr>
              <a:t>Häkchenstadium</a:t>
            </a:r>
            <a:r>
              <a:rPr lang="de-DE" sz="1400" dirty="0">
                <a:solidFill>
                  <a:srgbClr val="191919"/>
                </a:solidFill>
                <a:effectLst/>
                <a:latin typeface="+mn-lt"/>
              </a:rPr>
              <a:t>/Reihenschluss) </a:t>
            </a:r>
            <a:br>
              <a:rPr lang="de-DE" sz="1400" dirty="0">
                <a:solidFill>
                  <a:srgbClr val="191919"/>
                </a:solidFill>
                <a:effectLst/>
                <a:latin typeface="+mn-lt"/>
              </a:rPr>
            </a:br>
            <a:r>
              <a:rPr lang="de-DE" sz="1400" dirty="0">
                <a:solidFill>
                  <a:srgbClr val="191919"/>
                </a:solidFill>
                <a:effectLst/>
                <a:latin typeface="+mn-lt"/>
              </a:rPr>
              <a:t>und nach ca. 7–21 Tagen wiederholen (à 2 l/ha*)</a:t>
            </a:r>
          </a:p>
        </p:txBody>
      </p:sp>
      <p:sp>
        <p:nvSpPr>
          <p:cNvPr id="32" name="Textfeld 31">
            <a:extLst>
              <a:ext uri="{FF2B5EF4-FFF2-40B4-BE49-F238E27FC236}">
                <a16:creationId xmlns:a16="http://schemas.microsoft.com/office/drawing/2014/main" id="{B8BB1BBD-65A0-21F3-B689-80181B43C3CA}"/>
              </a:ext>
            </a:extLst>
          </p:cNvPr>
          <p:cNvSpPr txBox="1"/>
          <p:nvPr userDrawn="1"/>
        </p:nvSpPr>
        <p:spPr>
          <a:xfrm>
            <a:off x="1641967" y="2424425"/>
            <a:ext cx="201414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a:solidFill>
                  <a:srgbClr val="191919"/>
                </a:solidFill>
                <a:latin typeface="+mn-lt"/>
              </a:rPr>
              <a:t>Mais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solidFill>
                  <a:srgbClr val="191919"/>
                </a:solidFill>
                <a:effectLst/>
                <a:latin typeface="+mn-lt"/>
              </a:rPr>
              <a:t>ab BBCH 14 (2 l/ha*)</a:t>
            </a:r>
          </a:p>
        </p:txBody>
      </p:sp>
      <p:sp>
        <p:nvSpPr>
          <p:cNvPr id="33" name="Textfeld 32">
            <a:extLst>
              <a:ext uri="{FF2B5EF4-FFF2-40B4-BE49-F238E27FC236}">
                <a16:creationId xmlns:a16="http://schemas.microsoft.com/office/drawing/2014/main" id="{2C190194-6CE9-352A-D57E-6729B600DC91}"/>
              </a:ext>
            </a:extLst>
          </p:cNvPr>
          <p:cNvSpPr txBox="1"/>
          <p:nvPr userDrawn="1"/>
        </p:nvSpPr>
        <p:spPr>
          <a:xfrm>
            <a:off x="8032862" y="3647526"/>
            <a:ext cx="4175610" cy="738664"/>
          </a:xfrm>
          <a:prstGeom prst="rect">
            <a:avLst/>
          </a:prstGeom>
          <a:noFill/>
        </p:spPr>
        <p:txBody>
          <a:bodyPr wrap="square">
            <a:spAutoFit/>
          </a:bodyPr>
          <a:lstStyle/>
          <a:p>
            <a:pPr algn="l">
              <a:lnSpc>
                <a:spcPct val="100000"/>
              </a:lnSpc>
            </a:pPr>
            <a:r>
              <a:rPr lang="de-DE" sz="1400" b="1" dirty="0">
                <a:solidFill>
                  <a:srgbClr val="191919"/>
                </a:solidFill>
              </a:rPr>
              <a:t>Zuckerrübe</a:t>
            </a:r>
            <a:r>
              <a:rPr lang="de-DE" sz="1400" dirty="0">
                <a:solidFill>
                  <a:srgbClr val="191919"/>
                </a:solidFill>
              </a:rPr>
              <a:t> </a:t>
            </a:r>
          </a:p>
          <a:p>
            <a:pPr algn="l">
              <a:lnSpc>
                <a:spcPct val="100000"/>
              </a:lnSpc>
            </a:pPr>
            <a:r>
              <a:rPr lang="de-DE" sz="1400" dirty="0">
                <a:solidFill>
                  <a:srgbClr val="191919"/>
                </a:solidFill>
              </a:rPr>
              <a:t>ab BBCH 30 </a:t>
            </a:r>
          </a:p>
          <a:p>
            <a:pPr algn="l">
              <a:lnSpc>
                <a:spcPct val="100000"/>
              </a:lnSpc>
            </a:pPr>
            <a:r>
              <a:rPr lang="de-DE" sz="1400" dirty="0">
                <a:solidFill>
                  <a:srgbClr val="191919"/>
                </a:solidFill>
              </a:rPr>
              <a:t>(zum Reihenschluss </a:t>
            </a:r>
            <a:r>
              <a:rPr lang="de-DE" sz="1400" dirty="0">
                <a:solidFill>
                  <a:srgbClr val="191919"/>
                </a:solidFill>
                <a:effectLst/>
                <a:latin typeface="+mn-lt"/>
              </a:rPr>
              <a:t>2 l/ha*)</a:t>
            </a:r>
            <a:endParaRPr lang="de-DE" sz="1400" dirty="0">
              <a:solidFill>
                <a:srgbClr val="191919"/>
              </a:solidFill>
            </a:endParaRPr>
          </a:p>
        </p:txBody>
      </p:sp>
      <p:sp>
        <p:nvSpPr>
          <p:cNvPr id="34" name="Textfeld 33">
            <a:extLst>
              <a:ext uri="{FF2B5EF4-FFF2-40B4-BE49-F238E27FC236}">
                <a16:creationId xmlns:a16="http://schemas.microsoft.com/office/drawing/2014/main" id="{E889889D-0E52-4B16-338D-207C4675C209}"/>
              </a:ext>
            </a:extLst>
          </p:cNvPr>
          <p:cNvSpPr txBox="1"/>
          <p:nvPr userDrawn="1"/>
        </p:nvSpPr>
        <p:spPr>
          <a:xfrm>
            <a:off x="1595542" y="4671864"/>
            <a:ext cx="2638800" cy="738664"/>
          </a:xfrm>
          <a:prstGeom prst="rect">
            <a:avLst/>
          </a:prstGeom>
          <a:noFill/>
        </p:spPr>
        <p:txBody>
          <a:bodyPr wrap="square">
            <a:spAutoFit/>
          </a:bodyPr>
          <a:lstStyle/>
          <a:p>
            <a:pPr algn="l">
              <a:lnSpc>
                <a:spcPct val="100000"/>
              </a:lnSpc>
            </a:pPr>
            <a:r>
              <a:rPr lang="de-DE" sz="1400" b="1" dirty="0">
                <a:solidFill>
                  <a:srgbClr val="191919"/>
                </a:solidFill>
                <a:latin typeface="+mn-lt"/>
              </a:rPr>
              <a:t>Getreide</a:t>
            </a:r>
            <a:r>
              <a:rPr lang="de-DE" sz="1400" dirty="0">
                <a:solidFill>
                  <a:srgbClr val="191919"/>
                </a:solidFill>
                <a:latin typeface="+mn-lt"/>
              </a:rPr>
              <a:t> </a:t>
            </a:r>
          </a:p>
          <a:p>
            <a:pPr algn="l">
              <a:lnSpc>
                <a:spcPct val="100000"/>
              </a:lnSpc>
            </a:pPr>
            <a:r>
              <a:rPr lang="de-DE" sz="1400" dirty="0">
                <a:solidFill>
                  <a:srgbClr val="191919"/>
                </a:solidFill>
                <a:effectLst/>
                <a:latin typeface="+mn-lt"/>
              </a:rPr>
              <a:t>ab BBCH 21 </a:t>
            </a:r>
          </a:p>
          <a:p>
            <a:pPr algn="l">
              <a:lnSpc>
                <a:spcPct val="100000"/>
              </a:lnSpc>
            </a:pPr>
            <a:r>
              <a:rPr lang="de-DE" sz="1400" dirty="0">
                <a:solidFill>
                  <a:srgbClr val="191919"/>
                </a:solidFill>
                <a:effectLst/>
                <a:latin typeface="+mn-lt"/>
              </a:rPr>
              <a:t>(Bestockungsbeginn 2 l/ha*)</a:t>
            </a:r>
          </a:p>
        </p:txBody>
      </p:sp>
      <p:grpSp>
        <p:nvGrpSpPr>
          <p:cNvPr id="4" name="Gruppieren 3">
            <a:extLst>
              <a:ext uri="{FF2B5EF4-FFF2-40B4-BE49-F238E27FC236}">
                <a16:creationId xmlns:a16="http://schemas.microsoft.com/office/drawing/2014/main" id="{2318B13E-7EAC-B584-3AAC-38E649D053C0}"/>
              </a:ext>
            </a:extLst>
          </p:cNvPr>
          <p:cNvGrpSpPr/>
          <p:nvPr userDrawn="1"/>
        </p:nvGrpSpPr>
        <p:grpSpPr>
          <a:xfrm>
            <a:off x="4353119" y="2269133"/>
            <a:ext cx="2589606" cy="3141628"/>
            <a:chOff x="7125509" y="2884344"/>
            <a:chExt cx="2766212" cy="3355881"/>
          </a:xfrm>
        </p:grpSpPr>
        <p:pic>
          <p:nvPicPr>
            <p:cNvPr id="15" name="Grafik 14">
              <a:extLst>
                <a:ext uri="{FF2B5EF4-FFF2-40B4-BE49-F238E27FC236}">
                  <a16:creationId xmlns:a16="http://schemas.microsoft.com/office/drawing/2014/main" id="{BD010E8B-BEAE-F4E4-0D85-092B7F0BA694}"/>
                </a:ext>
              </a:extLst>
            </p:cNvPr>
            <p:cNvPicPr>
              <a:picLocks noChangeAspect="1"/>
            </p:cNvPicPr>
            <p:nvPr userDrawn="1"/>
          </p:nvPicPr>
          <p:blipFill>
            <a:blip r:embed="rId8"/>
            <a:stretch>
              <a:fillRect/>
            </a:stretch>
          </p:blipFill>
          <p:spPr>
            <a:xfrm>
              <a:off x="7125509" y="2884344"/>
              <a:ext cx="2766212" cy="3108698"/>
            </a:xfrm>
            <a:prstGeom prst="rect">
              <a:avLst/>
            </a:prstGeom>
          </p:spPr>
        </p:pic>
        <p:sp>
          <p:nvSpPr>
            <p:cNvPr id="22" name="Textfeld 21">
              <a:extLst>
                <a:ext uri="{FF2B5EF4-FFF2-40B4-BE49-F238E27FC236}">
                  <a16:creationId xmlns:a16="http://schemas.microsoft.com/office/drawing/2014/main" id="{448A10F6-2267-624B-FBB2-DF11894F45A4}"/>
                </a:ext>
              </a:extLst>
            </p:cNvPr>
            <p:cNvSpPr txBox="1"/>
            <p:nvPr userDrawn="1"/>
          </p:nvSpPr>
          <p:spPr>
            <a:xfrm>
              <a:off x="7891266" y="5043204"/>
              <a:ext cx="1308803" cy="707533"/>
            </a:xfrm>
            <a:prstGeom prst="rect">
              <a:avLst/>
            </a:prstGeom>
            <a:solidFill>
              <a:schemeClr val="bg1"/>
            </a:solidFill>
          </p:spPr>
          <p:txBody>
            <a:bodyPr wrap="square" lIns="0" tIns="0" rIns="0" bIns="0">
              <a:spAutoFit/>
            </a:bodyPr>
            <a:lstStyle/>
            <a:p>
              <a:pPr marL="6350" marR="0" lvl="0" indent="0" algn="ctr" defTabSz="914400" rtl="0" eaLnBrk="1" fontAlgn="auto" latinLnBrk="0" hangingPunct="1">
                <a:lnSpc>
                  <a:spcPct val="150000"/>
                </a:lnSpc>
                <a:spcBef>
                  <a:spcPts val="0"/>
                </a:spcBef>
                <a:spcAft>
                  <a:spcPts val="0"/>
                </a:spcAft>
                <a:buClrTx/>
                <a:buSzPct val="130000"/>
                <a:buFontTx/>
                <a:buNone/>
                <a:tabLst/>
                <a:defRPr/>
              </a:pPr>
              <a:r>
                <a:rPr lang="de-DE" sz="3200" b="1" dirty="0">
                  <a:solidFill>
                    <a:srgbClr val="0FA63E"/>
                  </a:solidFill>
                  <a:effectLst/>
                  <a:latin typeface="+mn-lt"/>
                </a:rPr>
                <a:t>2 </a:t>
              </a:r>
              <a:r>
                <a:rPr lang="de-DE" sz="2800" b="1" dirty="0">
                  <a:solidFill>
                    <a:srgbClr val="0FA63E"/>
                  </a:solidFill>
                  <a:effectLst/>
                  <a:latin typeface="+mn-lt"/>
                </a:rPr>
                <a:t>l/ha*</a:t>
              </a:r>
              <a:endParaRPr lang="de-DE" sz="3200" b="1" dirty="0">
                <a:solidFill>
                  <a:srgbClr val="0FA63E"/>
                </a:solidFill>
                <a:effectLst/>
                <a:latin typeface="+mn-lt"/>
              </a:endParaRPr>
            </a:p>
          </p:txBody>
        </p:sp>
        <p:sp>
          <p:nvSpPr>
            <p:cNvPr id="3" name="Textfeld 2">
              <a:extLst>
                <a:ext uri="{FF2B5EF4-FFF2-40B4-BE49-F238E27FC236}">
                  <a16:creationId xmlns:a16="http://schemas.microsoft.com/office/drawing/2014/main" id="{1BC7684E-D39A-AAAA-3AD3-EC600CD09D13}"/>
                </a:ext>
              </a:extLst>
            </p:cNvPr>
            <p:cNvSpPr txBox="1"/>
            <p:nvPr userDrawn="1"/>
          </p:nvSpPr>
          <p:spPr>
            <a:xfrm>
              <a:off x="7163325" y="5960774"/>
              <a:ext cx="2707257" cy="279451"/>
            </a:xfrm>
            <a:prstGeom prst="rect">
              <a:avLst/>
            </a:prstGeom>
            <a:noFill/>
          </p:spPr>
          <p:txBody>
            <a:bodyPr wrap="square">
              <a:spAutoFit/>
            </a:bodyPr>
            <a:lstStyle/>
            <a:p>
              <a:r>
                <a:rPr lang="de-DE" sz="1100" dirty="0">
                  <a:solidFill>
                    <a:srgbClr val="005E8D"/>
                  </a:solidFill>
                  <a:effectLst/>
                  <a:latin typeface="+mn-lt"/>
                </a:rPr>
                <a:t>* Wasseraufwandsmenge: 100–1.200 l</a:t>
              </a:r>
            </a:p>
          </p:txBody>
        </p:sp>
      </p:grpSp>
    </p:spTree>
    <p:extLst>
      <p:ext uri="{BB962C8B-B14F-4D97-AF65-F5344CB8AC3E}">
        <p14:creationId xmlns:p14="http://schemas.microsoft.com/office/powerpoint/2010/main" val="3088925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sp>
        <p:nvSpPr>
          <p:cNvPr id="17" name="Textfeld 16">
            <a:extLst>
              <a:ext uri="{FF2B5EF4-FFF2-40B4-BE49-F238E27FC236}">
                <a16:creationId xmlns:a16="http://schemas.microsoft.com/office/drawing/2014/main" id="{E06129FB-481A-FA6D-514D-688E6E0A6C38}"/>
              </a:ext>
            </a:extLst>
          </p:cNvPr>
          <p:cNvSpPr txBox="1"/>
          <p:nvPr userDrawn="1"/>
        </p:nvSpPr>
        <p:spPr>
          <a:xfrm>
            <a:off x="1875929" y="2448108"/>
            <a:ext cx="3528000" cy="2962349"/>
          </a:xfrm>
          <a:prstGeom prst="rect">
            <a:avLst/>
          </a:prstGeom>
          <a:noFill/>
        </p:spPr>
        <p:txBody>
          <a:bodyPr wrap="square">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lang="de-DE" sz="1400" dirty="0" err="1">
                <a:solidFill>
                  <a:srgbClr val="4E965A"/>
                </a:solidFill>
                <a:effectLst/>
                <a:latin typeface="Helvetica" pitchFamily="2" charset="0"/>
              </a:rPr>
              <a:t>boncrop</a:t>
            </a:r>
            <a:r>
              <a:rPr lang="de-DE" sz="1400" dirty="0">
                <a:solidFill>
                  <a:srgbClr val="4E965A"/>
                </a:solidFill>
                <a:effectLst/>
                <a:latin typeface="Helvetica" pitchFamily="2" charset="0"/>
              </a:rPr>
              <a:t> </a:t>
            </a:r>
            <a:r>
              <a:rPr lang="de-DE" sz="1400" dirty="0" err="1">
                <a:solidFill>
                  <a:srgbClr val="4E965A"/>
                </a:solidFill>
                <a:effectLst/>
                <a:latin typeface="Helvetica" pitchFamily="2" charset="0"/>
              </a:rPr>
              <a:t>flow</a:t>
            </a:r>
            <a:r>
              <a:rPr lang="de-DE" sz="1400" dirty="0">
                <a:solidFill>
                  <a:srgbClr val="4E965A"/>
                </a:solidFill>
                <a:effectLst/>
                <a:latin typeface="+mn-lt"/>
              </a:rPr>
              <a:t> </a:t>
            </a:r>
          </a:p>
          <a:p>
            <a:pPr algn="just">
              <a:spcBef>
                <a:spcPts val="200"/>
              </a:spcBef>
              <a:spcAft>
                <a:spcPts val="200"/>
              </a:spcAft>
            </a:pPr>
            <a:endParaRPr lang="de-DE" sz="1400" dirty="0">
              <a:solidFill>
                <a:srgbClr val="0FA63E"/>
              </a:solidFill>
              <a:effectLst/>
              <a:latin typeface="+mn-lt"/>
            </a:endParaRP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Inhaltsstoffe: </a:t>
            </a:r>
            <a:r>
              <a:rPr lang="de-DE" sz="1400" dirty="0" err="1">
                <a:solidFill>
                  <a:srgbClr val="005E8D"/>
                </a:solidFill>
                <a:effectLst/>
                <a:latin typeface="+mn-lt"/>
              </a:rPr>
              <a:t>Alginsäure</a:t>
            </a:r>
            <a:r>
              <a:rPr lang="de-DE" sz="1400" dirty="0">
                <a:solidFill>
                  <a:srgbClr val="005E8D"/>
                </a:solidFill>
                <a:effectLst/>
                <a:latin typeface="+mn-lt"/>
              </a:rPr>
              <a:t>, pflanzliche Amino- und Huminsäuren</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Fördert die Assimilationsleistung, Wurzelbildung und Nährstoffaufnahme der behandelten Pflanzen</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Verbessert die Toleranz </a:t>
            </a:r>
            <a:r>
              <a:rPr lang="de-DE" sz="1400" dirty="0" err="1">
                <a:solidFill>
                  <a:srgbClr val="005E8D"/>
                </a:solidFill>
                <a:effectLst/>
                <a:latin typeface="+mn-lt"/>
              </a:rPr>
              <a:t>gegenüber</a:t>
            </a:r>
            <a:r>
              <a:rPr lang="de-DE" sz="1400" dirty="0">
                <a:solidFill>
                  <a:srgbClr val="005E8D"/>
                </a:solidFill>
                <a:effectLst/>
                <a:latin typeface="+mn-lt"/>
              </a:rPr>
              <a:t> Trocken- und Kältestress</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Minimiert den Wasserverlust durch Verdunstung</a:t>
            </a:r>
          </a:p>
        </p:txBody>
      </p:sp>
      <p:sp>
        <p:nvSpPr>
          <p:cNvPr id="3" name="Textfeld 2">
            <a:extLst>
              <a:ext uri="{FF2B5EF4-FFF2-40B4-BE49-F238E27FC236}">
                <a16:creationId xmlns:a16="http://schemas.microsoft.com/office/drawing/2014/main" id="{4FDCAC6B-C3BB-4C10-6116-504D1098CD90}"/>
              </a:ext>
            </a:extLst>
          </p:cNvPr>
          <p:cNvSpPr txBox="1"/>
          <p:nvPr userDrawn="1"/>
        </p:nvSpPr>
        <p:spPr>
          <a:xfrm>
            <a:off x="5714762" y="2980823"/>
            <a:ext cx="3131999" cy="1946687"/>
          </a:xfrm>
          <a:prstGeom prst="rect">
            <a:avLst/>
          </a:prstGeom>
          <a:noFill/>
        </p:spPr>
        <p:txBody>
          <a:bodyPr wrap="square">
            <a:spAutoFit/>
          </a:bodyPr>
          <a:lstStyle/>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Fördert die pflanzeneigene Widerstandskraft</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Sorgt </a:t>
            </a:r>
            <a:r>
              <a:rPr lang="de-DE" sz="1400" dirty="0" err="1">
                <a:solidFill>
                  <a:srgbClr val="005E8D"/>
                </a:solidFill>
                <a:effectLst/>
                <a:latin typeface="+mn-lt"/>
              </a:rPr>
              <a:t>für</a:t>
            </a:r>
            <a:r>
              <a:rPr lang="de-DE" sz="1400" dirty="0">
                <a:solidFill>
                  <a:srgbClr val="005E8D"/>
                </a:solidFill>
                <a:effectLst/>
                <a:latin typeface="+mn-lt"/>
              </a:rPr>
              <a:t> gesunde, robuste Pflanzen und höhere Ernteerträge </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Stärkt die Pflanze von innen</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Gut kombinierbar mit den gängigen Pflanzenschutzmaßnahmen</a:t>
            </a:r>
          </a:p>
        </p:txBody>
      </p:sp>
      <p:grpSp>
        <p:nvGrpSpPr>
          <p:cNvPr id="18" name="Gruppieren 17">
            <a:extLst>
              <a:ext uri="{FF2B5EF4-FFF2-40B4-BE49-F238E27FC236}">
                <a16:creationId xmlns:a16="http://schemas.microsoft.com/office/drawing/2014/main" id="{38F3BCBE-50CB-7513-EDFC-18FDCB22734F}"/>
              </a:ext>
            </a:extLst>
          </p:cNvPr>
          <p:cNvGrpSpPr/>
          <p:nvPr userDrawn="1"/>
        </p:nvGrpSpPr>
        <p:grpSpPr>
          <a:xfrm rot="10800000">
            <a:off x="2572258" y="1977888"/>
            <a:ext cx="549458" cy="772"/>
            <a:chOff x="7770320" y="1393354"/>
            <a:chExt cx="1591402" cy="772"/>
          </a:xfrm>
        </p:grpSpPr>
        <p:cxnSp>
          <p:nvCxnSpPr>
            <p:cNvPr id="19" name="Gerade Verbindung 18">
              <a:extLst>
                <a:ext uri="{FF2B5EF4-FFF2-40B4-BE49-F238E27FC236}">
                  <a16:creationId xmlns:a16="http://schemas.microsoft.com/office/drawing/2014/main" id="{8FC54B08-0502-1560-F739-7B44C422C682}"/>
                </a:ext>
              </a:extLst>
            </p:cNvPr>
            <p:cNvCxnSpPr>
              <a:cxnSpLocks/>
            </p:cNvCxnSpPr>
            <p:nvPr userDrawn="1"/>
          </p:nvCxnSpPr>
          <p:spPr>
            <a:xfrm>
              <a:off x="7770320" y="1393354"/>
              <a:ext cx="29980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7FE128FA-918E-372F-3CAD-6EF48DFA2EEA}"/>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1E2658F1-2262-BC67-4F76-9117185F6DE9}"/>
                </a:ext>
              </a:extLst>
            </p:cNvPr>
            <p:cNvCxnSpPr>
              <a:cxnSpLocks/>
            </p:cNvCxnSpPr>
            <p:nvPr userDrawn="1"/>
          </p:nvCxnSpPr>
          <p:spPr>
            <a:xfrm>
              <a:off x="8699434" y="1394126"/>
              <a:ext cx="662288"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pic>
        <p:nvPicPr>
          <p:cNvPr id="23" name="Grafik 22">
            <a:extLst>
              <a:ext uri="{FF2B5EF4-FFF2-40B4-BE49-F238E27FC236}">
                <a16:creationId xmlns:a16="http://schemas.microsoft.com/office/drawing/2014/main" id="{53974401-766F-807D-42BE-C96D73FD23DA}"/>
              </a:ext>
            </a:extLst>
          </p:cNvPr>
          <p:cNvPicPr>
            <a:picLocks noChangeAspect="1"/>
          </p:cNvPicPr>
          <p:nvPr userDrawn="1"/>
        </p:nvPicPr>
        <p:blipFill>
          <a:blip r:embed="rId3">
            <a:alphaModFix amt="80000"/>
          </a:blip>
          <a:stretch>
            <a:fillRect/>
          </a:stretch>
        </p:blipFill>
        <p:spPr>
          <a:xfrm>
            <a:off x="1825114" y="1471833"/>
            <a:ext cx="612000" cy="612000"/>
          </a:xfrm>
          <a:prstGeom prst="rect">
            <a:avLst/>
          </a:prstGeom>
        </p:spPr>
      </p:pic>
      <p:sp>
        <p:nvSpPr>
          <p:cNvPr id="24" name="Textfeld 23">
            <a:extLst>
              <a:ext uri="{FF2B5EF4-FFF2-40B4-BE49-F238E27FC236}">
                <a16:creationId xmlns:a16="http://schemas.microsoft.com/office/drawing/2014/main" id="{9ED446D1-3C01-2120-71C1-46F0B6900B97}"/>
              </a:ext>
            </a:extLst>
          </p:cNvPr>
          <p:cNvSpPr txBox="1"/>
          <p:nvPr userDrawn="1"/>
        </p:nvSpPr>
        <p:spPr>
          <a:xfrm>
            <a:off x="2445251" y="1577778"/>
            <a:ext cx="990602" cy="400110"/>
          </a:xfrm>
          <a:prstGeom prst="rect">
            <a:avLst/>
          </a:prstGeom>
          <a:noFill/>
        </p:spPr>
        <p:txBody>
          <a:bodyPr wrap="square" rtlCol="0">
            <a:spAutoFit/>
          </a:bodyPr>
          <a:lstStyle/>
          <a:p>
            <a:r>
              <a:rPr lang="de-DE" sz="2000" dirty="0">
                <a:solidFill>
                  <a:srgbClr val="005E8D"/>
                </a:solidFill>
              </a:rPr>
              <a:t>FAZIT</a:t>
            </a:r>
          </a:p>
        </p:txBody>
      </p:sp>
      <p:pic>
        <p:nvPicPr>
          <p:cNvPr id="27" name="Grafik 26" descr="Ein Bild, das Pflanze enthält.&#10;&#10;Automatisch generierte Beschreibung mit mittlerer Zuverlässigkeit">
            <a:extLst>
              <a:ext uri="{FF2B5EF4-FFF2-40B4-BE49-F238E27FC236}">
                <a16:creationId xmlns:a16="http://schemas.microsoft.com/office/drawing/2014/main" id="{33F13CBF-3B30-AFDB-21F2-BB24E3A0668F}"/>
              </a:ext>
            </a:extLst>
          </p:cNvPr>
          <p:cNvPicPr>
            <a:picLocks noChangeAspect="1"/>
          </p:cNvPicPr>
          <p:nvPr userDrawn="1"/>
        </p:nvPicPr>
        <p:blipFill>
          <a:blip r:embed="rId4"/>
          <a:stretch>
            <a:fillRect/>
          </a:stretch>
        </p:blipFill>
        <p:spPr>
          <a:xfrm>
            <a:off x="9652779" y="2514600"/>
            <a:ext cx="2003079" cy="3429000"/>
          </a:xfrm>
          <a:prstGeom prst="rect">
            <a:avLst/>
          </a:prstGeom>
        </p:spPr>
      </p:pic>
      <p:pic>
        <p:nvPicPr>
          <p:cNvPr id="25" name="Grafik 24">
            <a:extLst>
              <a:ext uri="{FF2B5EF4-FFF2-40B4-BE49-F238E27FC236}">
                <a16:creationId xmlns:a16="http://schemas.microsoft.com/office/drawing/2014/main" id="{C1B91A4E-7B6E-FC5C-2B32-7847FAD175E3}"/>
              </a:ext>
            </a:extLst>
          </p:cNvPr>
          <p:cNvPicPr>
            <a:picLocks noChangeAspect="1"/>
          </p:cNvPicPr>
          <p:nvPr userDrawn="1"/>
        </p:nvPicPr>
        <p:blipFill>
          <a:blip r:embed="rId5"/>
          <a:stretch>
            <a:fillRect/>
          </a:stretch>
        </p:blipFill>
        <p:spPr>
          <a:xfrm>
            <a:off x="9378199" y="4438650"/>
            <a:ext cx="2552240" cy="83955"/>
          </a:xfrm>
          <a:prstGeom prst="rect">
            <a:avLst/>
          </a:prstGeom>
        </p:spPr>
      </p:pic>
    </p:spTree>
    <p:extLst>
      <p:ext uri="{BB962C8B-B14F-4D97-AF65-F5344CB8AC3E}">
        <p14:creationId xmlns:p14="http://schemas.microsoft.com/office/powerpoint/2010/main" val="41141380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BC7202A0-70D6-83B5-6076-9993813C9BAA}"/>
              </a:ext>
            </a:extLst>
          </p:cNvPr>
          <p:cNvSpPr/>
          <p:nvPr userDrawn="1"/>
        </p:nvSpPr>
        <p:spPr>
          <a:xfrm>
            <a:off x="0" y="0"/>
            <a:ext cx="12183383" cy="12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uppieren 1">
            <a:extLst>
              <a:ext uri="{FF2B5EF4-FFF2-40B4-BE49-F238E27FC236}">
                <a16:creationId xmlns:a16="http://schemas.microsoft.com/office/drawing/2014/main" id="{A5CA6454-4036-E20D-277C-291F2FDBEDAF}"/>
              </a:ext>
            </a:extLst>
          </p:cNvPr>
          <p:cNvGrpSpPr/>
          <p:nvPr userDrawn="1"/>
        </p:nvGrpSpPr>
        <p:grpSpPr>
          <a:xfrm>
            <a:off x="1852698" y="2597400"/>
            <a:ext cx="8486604" cy="1663200"/>
            <a:chOff x="849868" y="1920586"/>
            <a:chExt cx="8486604" cy="1663200"/>
          </a:xfrm>
        </p:grpSpPr>
        <p:pic>
          <p:nvPicPr>
            <p:cNvPr id="8" name="Grafik 7">
              <a:extLst>
                <a:ext uri="{FF2B5EF4-FFF2-40B4-BE49-F238E27FC236}">
                  <a16:creationId xmlns:a16="http://schemas.microsoft.com/office/drawing/2014/main" id="{32F1B6DE-E4DA-255B-82E7-655AAF59C05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992580" y="2009641"/>
              <a:ext cx="6343892" cy="1496201"/>
            </a:xfrm>
            <a:prstGeom prst="rect">
              <a:avLst/>
            </a:prstGeom>
          </p:spPr>
        </p:pic>
        <p:pic>
          <p:nvPicPr>
            <p:cNvPr id="4" name="Grafik 3">
              <a:extLst>
                <a:ext uri="{FF2B5EF4-FFF2-40B4-BE49-F238E27FC236}">
                  <a16:creationId xmlns:a16="http://schemas.microsoft.com/office/drawing/2014/main" id="{0E55D166-2BC2-9DC4-89CF-0170E6732BF6}"/>
                </a:ext>
              </a:extLst>
            </p:cNvPr>
            <p:cNvPicPr>
              <a:picLocks noChangeAspect="1"/>
            </p:cNvPicPr>
            <p:nvPr userDrawn="1"/>
          </p:nvPicPr>
          <p:blipFill>
            <a:blip r:embed="rId3"/>
            <a:stretch>
              <a:fillRect/>
            </a:stretch>
          </p:blipFill>
          <p:spPr>
            <a:xfrm>
              <a:off x="849868" y="1920586"/>
              <a:ext cx="1682316" cy="1663200"/>
            </a:xfrm>
            <a:prstGeom prst="rect">
              <a:avLst/>
            </a:prstGeom>
          </p:spPr>
        </p:pic>
      </p:grpSp>
    </p:spTree>
    <p:extLst>
      <p:ext uri="{BB962C8B-B14F-4D97-AF65-F5344CB8AC3E}">
        <p14:creationId xmlns:p14="http://schemas.microsoft.com/office/powerpoint/2010/main" val="41441614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odukttechnische Informationen">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F446884D-D440-62A1-472C-460DFF244CDC}"/>
              </a:ext>
            </a:extLst>
          </p:cNvPr>
          <p:cNvSpPr txBox="1"/>
          <p:nvPr userDrawn="1"/>
        </p:nvSpPr>
        <p:spPr>
          <a:xfrm>
            <a:off x="2651175" y="3013272"/>
            <a:ext cx="2633425" cy="2308324"/>
          </a:xfrm>
          <a:prstGeom prst="rect">
            <a:avLst/>
          </a:prstGeom>
          <a:noFill/>
        </p:spPr>
        <p:txBody>
          <a:bodyPr wrap="square" rtlCol="0">
            <a:spAutoFit/>
          </a:bodyPr>
          <a:lstStyle/>
          <a:p>
            <a:pPr lvl="0"/>
            <a:r>
              <a:rPr lang="de-DE" sz="1400" dirty="0">
                <a:solidFill>
                  <a:srgbClr val="191919"/>
                </a:solidFill>
                <a:latin typeface="+mn-lt"/>
              </a:rPr>
              <a:t>Die Abpackung</a:t>
            </a:r>
          </a:p>
          <a:p>
            <a:pPr lvl="0"/>
            <a:endParaRPr lang="de-DE" sz="1400" dirty="0">
              <a:solidFill>
                <a:srgbClr val="191919"/>
              </a:solidFill>
              <a:latin typeface="+mn-lt"/>
            </a:endParaRPr>
          </a:p>
          <a:p>
            <a:pPr marL="357188" lvl="1" indent="-133350">
              <a:buFontTx/>
              <a:buBlip>
                <a:blip>
                  <a:extLst>
                    <a:ext uri="{96DAC541-7B7A-43D3-8B79-37D633B846F1}">
                      <asvg:svgBlip xmlns:asvg="http://schemas.microsoft.com/office/drawing/2016/SVG/main" r:embed="rId2"/>
                    </a:ext>
                  </a:extLst>
                </a:blip>
              </a:buBlip>
              <a:tabLst/>
            </a:pPr>
            <a:r>
              <a:rPr lang="de-DE" sz="1400" dirty="0">
                <a:solidFill>
                  <a:srgbClr val="191919"/>
                </a:solidFill>
                <a:latin typeface="+mn-lt"/>
              </a:rPr>
              <a:t>10 l Kanister</a:t>
            </a:r>
          </a:p>
          <a:p>
            <a:pPr marL="357188" lvl="1" indent="-133350">
              <a:buFontTx/>
              <a:buBlip>
                <a:blip>
                  <a:extLst>
                    <a:ext uri="{96DAC541-7B7A-43D3-8B79-37D633B846F1}">
                      <asvg:svgBlip xmlns:asvg="http://schemas.microsoft.com/office/drawing/2016/SVG/main" r:embed="rId2"/>
                    </a:ext>
                  </a:extLst>
                </a:blip>
              </a:buBlip>
              <a:tabLst/>
            </a:pPr>
            <a:r>
              <a:rPr lang="de-DE" sz="1400" dirty="0">
                <a:solidFill>
                  <a:srgbClr val="191919"/>
                </a:solidFill>
                <a:latin typeface="+mn-lt"/>
              </a:rPr>
              <a:t>2 Kanister (20 l) pro Karton</a:t>
            </a:r>
            <a:br>
              <a:rPr lang="de-DE" sz="1400" dirty="0">
                <a:solidFill>
                  <a:srgbClr val="191919"/>
                </a:solidFill>
                <a:latin typeface="+mn-lt"/>
              </a:rPr>
            </a:br>
            <a:br>
              <a:rPr lang="de-DE" sz="1400" dirty="0">
                <a:solidFill>
                  <a:srgbClr val="191919"/>
                </a:solidFill>
                <a:latin typeface="+mn-lt"/>
              </a:rPr>
            </a:br>
            <a:br>
              <a:rPr lang="de-DE" sz="1400" dirty="0">
                <a:solidFill>
                  <a:srgbClr val="191919"/>
                </a:solidFill>
                <a:latin typeface="+mn-lt"/>
              </a:rPr>
            </a:br>
            <a:br>
              <a:rPr lang="de-DE" sz="1400" dirty="0">
                <a:solidFill>
                  <a:srgbClr val="191919"/>
                </a:solidFill>
                <a:latin typeface="+mn-lt"/>
              </a:rPr>
            </a:br>
            <a:r>
              <a:rPr lang="de-DE" sz="1400" dirty="0">
                <a:solidFill>
                  <a:srgbClr val="191919"/>
                </a:solidFill>
                <a:latin typeface="+mn-lt"/>
              </a:rPr>
              <a:t>Artikelnummer: </a:t>
            </a:r>
            <a:br>
              <a:rPr lang="de-DE" sz="1400" dirty="0">
                <a:solidFill>
                  <a:srgbClr val="191919"/>
                </a:solidFill>
                <a:latin typeface="+mn-lt"/>
              </a:rPr>
            </a:br>
            <a:r>
              <a:rPr lang="de-DE" sz="1400" dirty="0">
                <a:solidFill>
                  <a:srgbClr val="191919"/>
                </a:solidFill>
                <a:latin typeface="+mn-lt"/>
              </a:rPr>
              <a:t>234953 - 0000</a:t>
            </a:r>
            <a:endParaRPr lang="de-DE" sz="1400" dirty="0">
              <a:solidFill>
                <a:srgbClr val="191919"/>
              </a:solidFill>
              <a:effectLst/>
              <a:latin typeface="+mn-lt"/>
            </a:endParaRPr>
          </a:p>
          <a:p>
            <a:endParaRPr lang="de-DE" dirty="0">
              <a:latin typeface="+mn-lt"/>
            </a:endParaRPr>
          </a:p>
        </p:txBody>
      </p:sp>
      <p:sp>
        <p:nvSpPr>
          <p:cNvPr id="3" name="Textfeld 2">
            <a:extLst>
              <a:ext uri="{FF2B5EF4-FFF2-40B4-BE49-F238E27FC236}">
                <a16:creationId xmlns:a16="http://schemas.microsoft.com/office/drawing/2014/main" id="{DBBE73E3-9875-3813-ADCA-E5923BD611BC}"/>
              </a:ext>
            </a:extLst>
          </p:cNvPr>
          <p:cNvSpPr txBox="1"/>
          <p:nvPr userDrawn="1"/>
        </p:nvSpPr>
        <p:spPr>
          <a:xfrm>
            <a:off x="7582800" y="3013272"/>
            <a:ext cx="3642610" cy="1661993"/>
          </a:xfrm>
          <a:prstGeom prst="rect">
            <a:avLst/>
          </a:prstGeom>
          <a:noFill/>
        </p:spPr>
        <p:txBody>
          <a:bodyPr wrap="square" rtlCol="0">
            <a:spAutoFit/>
          </a:bodyPr>
          <a:lstStyle/>
          <a:p>
            <a:pPr lvl="0"/>
            <a:r>
              <a:rPr lang="de-DE" sz="1400" dirty="0">
                <a:solidFill>
                  <a:srgbClr val="191919"/>
                </a:solidFill>
              </a:rPr>
              <a:t>Die Empfohlene Aufwandsmenge</a:t>
            </a:r>
          </a:p>
          <a:p>
            <a:pPr lvl="0"/>
            <a:endParaRPr lang="de-DE" sz="1400" dirty="0">
              <a:solidFill>
                <a:srgbClr val="191919"/>
              </a:solidFill>
            </a:endParaRPr>
          </a:p>
          <a:p>
            <a:pPr marL="357188" lvl="1" indent="-179388">
              <a:buFontTx/>
              <a:buBlip>
                <a:blip>
                  <a:extLst>
                    <a:ext uri="{96DAC541-7B7A-43D3-8B79-37D633B846F1}">
                      <asvg:svgBlip xmlns:asvg="http://schemas.microsoft.com/office/drawing/2016/SVG/main" r:embed="rId2"/>
                    </a:ext>
                  </a:extLst>
                </a:blip>
              </a:buBlip>
              <a:tabLst/>
            </a:pPr>
            <a:r>
              <a:rPr lang="de-DE" sz="1400" dirty="0">
                <a:solidFill>
                  <a:srgbClr val="191919"/>
                </a:solidFill>
              </a:rPr>
              <a:t>2l/ha</a:t>
            </a:r>
          </a:p>
          <a:p>
            <a:pPr marL="357188" lvl="1" indent="-179388">
              <a:buFontTx/>
              <a:buBlip>
                <a:blip>
                  <a:extLst>
                    <a:ext uri="{96DAC541-7B7A-43D3-8B79-37D633B846F1}">
                      <asvg:svgBlip xmlns:asvg="http://schemas.microsoft.com/office/drawing/2016/SVG/main" r:embed="rId2"/>
                    </a:ext>
                  </a:extLst>
                </a:blip>
              </a:buBlip>
              <a:tabLst/>
            </a:pPr>
            <a:r>
              <a:rPr lang="de-DE" sz="1400" dirty="0">
                <a:solidFill>
                  <a:srgbClr val="191919"/>
                </a:solidFill>
              </a:rPr>
              <a:t>Ab BBCH 14</a:t>
            </a:r>
          </a:p>
          <a:p>
            <a:pPr marL="357188" lvl="1" indent="-179388">
              <a:buFontTx/>
              <a:buBlip>
                <a:blip>
                  <a:extLst>
                    <a:ext uri="{96DAC541-7B7A-43D3-8B79-37D633B846F1}">
                      <asvg:svgBlip xmlns:asvg="http://schemas.microsoft.com/office/drawing/2016/SVG/main" r:embed="rId2"/>
                    </a:ext>
                  </a:extLst>
                </a:blip>
              </a:buBlip>
              <a:tabLst/>
            </a:pPr>
            <a:r>
              <a:rPr lang="de-DE" sz="1400" dirty="0">
                <a:solidFill>
                  <a:srgbClr val="191919"/>
                </a:solidFill>
              </a:rPr>
              <a:t>Blattspritzung</a:t>
            </a:r>
          </a:p>
          <a:p>
            <a:pPr marL="357188" lvl="1" indent="-179388">
              <a:buFontTx/>
              <a:buBlip>
                <a:blip>
                  <a:extLst>
                    <a:ext uri="{96DAC541-7B7A-43D3-8B79-37D633B846F1}">
                      <asvg:svgBlip xmlns:asvg="http://schemas.microsoft.com/office/drawing/2016/SVG/main" r:embed="rId2"/>
                    </a:ext>
                  </a:extLst>
                </a:blip>
              </a:buBlip>
              <a:tabLst/>
            </a:pPr>
            <a:r>
              <a:rPr lang="de-DE" sz="1400" dirty="0">
                <a:solidFill>
                  <a:srgbClr val="191919"/>
                </a:solidFill>
              </a:rPr>
              <a:t>Wasseraufwandsmenge 200-500 l/ha</a:t>
            </a:r>
          </a:p>
          <a:p>
            <a:endParaRPr lang="de-DE" dirty="0"/>
          </a:p>
        </p:txBody>
      </p:sp>
      <p:sp>
        <p:nvSpPr>
          <p:cNvPr id="4" name="Textfeld 3">
            <a:extLst>
              <a:ext uri="{FF2B5EF4-FFF2-40B4-BE49-F238E27FC236}">
                <a16:creationId xmlns:a16="http://schemas.microsoft.com/office/drawing/2014/main" id="{FF84C55C-58E5-B36B-FD35-37CA12973950}"/>
              </a:ext>
            </a:extLst>
          </p:cNvPr>
          <p:cNvSpPr txBox="1"/>
          <p:nvPr userDrawn="1"/>
        </p:nvSpPr>
        <p:spPr>
          <a:xfrm>
            <a:off x="838200" y="1533328"/>
            <a:ext cx="3929743" cy="400110"/>
          </a:xfrm>
          <a:prstGeom prst="rect">
            <a:avLst/>
          </a:prstGeom>
          <a:noFill/>
        </p:spPr>
        <p:txBody>
          <a:bodyPr wrap="square" rtlCol="0">
            <a:spAutoFit/>
          </a:bodyPr>
          <a:lstStyle/>
          <a:p>
            <a:r>
              <a:rPr lang="de-DE" sz="2000" dirty="0">
                <a:solidFill>
                  <a:srgbClr val="005E8D"/>
                </a:solidFill>
              </a:rPr>
              <a:t>Produkttechnische Informationen</a:t>
            </a:r>
          </a:p>
        </p:txBody>
      </p:sp>
      <p:pic>
        <p:nvPicPr>
          <p:cNvPr id="15" name="Grafik 14">
            <a:extLst>
              <a:ext uri="{FF2B5EF4-FFF2-40B4-BE49-F238E27FC236}">
                <a16:creationId xmlns:a16="http://schemas.microsoft.com/office/drawing/2014/main" id="{278924CB-59FA-5DB2-4F3D-702698D16BA9}"/>
              </a:ext>
            </a:extLst>
          </p:cNvPr>
          <p:cNvPicPr>
            <a:picLocks noChangeAspect="1"/>
          </p:cNvPicPr>
          <p:nvPr userDrawn="1"/>
        </p:nvPicPr>
        <p:blipFill>
          <a:blip r:embed="rId3"/>
          <a:stretch>
            <a:fillRect/>
          </a:stretch>
        </p:blipFill>
        <p:spPr>
          <a:xfrm>
            <a:off x="5968896" y="3822996"/>
            <a:ext cx="1333500" cy="1498600"/>
          </a:xfrm>
          <a:prstGeom prst="rect">
            <a:avLst/>
          </a:prstGeom>
        </p:spPr>
      </p:pic>
      <p:pic>
        <p:nvPicPr>
          <p:cNvPr id="16" name="Grafik 15">
            <a:extLst>
              <a:ext uri="{FF2B5EF4-FFF2-40B4-BE49-F238E27FC236}">
                <a16:creationId xmlns:a16="http://schemas.microsoft.com/office/drawing/2014/main" id="{8D041614-E5ED-CF81-107F-071137F1688A}"/>
              </a:ext>
            </a:extLst>
          </p:cNvPr>
          <p:cNvPicPr>
            <a:picLocks noChangeAspect="1"/>
          </p:cNvPicPr>
          <p:nvPr userDrawn="1"/>
        </p:nvPicPr>
        <p:blipFill>
          <a:blip r:embed="rId4"/>
          <a:stretch>
            <a:fillRect/>
          </a:stretch>
        </p:blipFill>
        <p:spPr>
          <a:xfrm>
            <a:off x="838200" y="3013272"/>
            <a:ext cx="1625600" cy="2311400"/>
          </a:xfrm>
          <a:prstGeom prst="rect">
            <a:avLst/>
          </a:prstGeom>
        </p:spPr>
      </p:pic>
      <p:grpSp>
        <p:nvGrpSpPr>
          <p:cNvPr id="17" name="Gruppieren 16">
            <a:extLst>
              <a:ext uri="{FF2B5EF4-FFF2-40B4-BE49-F238E27FC236}">
                <a16:creationId xmlns:a16="http://schemas.microsoft.com/office/drawing/2014/main" id="{894183B1-730C-3EAA-708D-D7271B4DFECB}"/>
              </a:ext>
            </a:extLst>
          </p:cNvPr>
          <p:cNvGrpSpPr/>
          <p:nvPr userDrawn="1"/>
        </p:nvGrpSpPr>
        <p:grpSpPr>
          <a:xfrm>
            <a:off x="960980" y="1910181"/>
            <a:ext cx="1440000" cy="772"/>
            <a:chOff x="5254081" y="1393354"/>
            <a:chExt cx="4170697" cy="772"/>
          </a:xfrm>
        </p:grpSpPr>
        <p:cxnSp>
          <p:nvCxnSpPr>
            <p:cNvPr id="18" name="Gerade Verbindung 17">
              <a:extLst>
                <a:ext uri="{FF2B5EF4-FFF2-40B4-BE49-F238E27FC236}">
                  <a16:creationId xmlns:a16="http://schemas.microsoft.com/office/drawing/2014/main" id="{B29BE2DC-7A56-E1D9-6273-D81168940D82}"/>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06C3857E-EA5B-0C97-21D0-D094E4A876AB}"/>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2DBDD469-3896-964C-86DD-C6BAD0F27318}"/>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3733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orteile und Nutzen">
    <p:spTree>
      <p:nvGrpSpPr>
        <p:cNvPr id="1" name=""/>
        <p:cNvGrpSpPr/>
        <p:nvPr/>
      </p:nvGrpSpPr>
      <p:grpSpPr>
        <a:xfrm>
          <a:off x="0" y="0"/>
          <a:ext cx="0" cy="0"/>
          <a:chOff x="0" y="0"/>
          <a:chExt cx="0" cy="0"/>
        </a:xfrm>
      </p:grpSpPr>
      <p:pic>
        <p:nvPicPr>
          <p:cNvPr id="12" name="Grafik 11" descr="Ein Bild, das Blume, Pflanze enthält.&#10;&#10;Automatisch generierte Beschreibung">
            <a:extLst>
              <a:ext uri="{FF2B5EF4-FFF2-40B4-BE49-F238E27FC236}">
                <a16:creationId xmlns:a16="http://schemas.microsoft.com/office/drawing/2014/main" id="{F6FBCA81-A717-E831-00C5-7865D4B4C8E2}"/>
              </a:ext>
            </a:extLst>
          </p:cNvPr>
          <p:cNvPicPr>
            <a:picLocks noChangeAspect="1"/>
          </p:cNvPicPr>
          <p:nvPr userDrawn="1"/>
        </p:nvPicPr>
        <p:blipFill rotWithShape="1">
          <a:blip r:embed="rId2"/>
          <a:srcRect l="22728" r="21750" b="10054"/>
          <a:stretch/>
        </p:blipFill>
        <p:spPr>
          <a:xfrm>
            <a:off x="10130038" y="1755331"/>
            <a:ext cx="1557328" cy="4318898"/>
          </a:xfrm>
          <a:prstGeom prst="rect">
            <a:avLst/>
          </a:prstGeom>
        </p:spPr>
      </p:pic>
      <p:sp>
        <p:nvSpPr>
          <p:cNvPr id="2" name="Textfeld 1">
            <a:extLst>
              <a:ext uri="{FF2B5EF4-FFF2-40B4-BE49-F238E27FC236}">
                <a16:creationId xmlns:a16="http://schemas.microsoft.com/office/drawing/2014/main" id="{6EE87502-E660-031A-0B86-D9FEC85A6931}"/>
              </a:ext>
            </a:extLst>
          </p:cNvPr>
          <p:cNvSpPr txBox="1"/>
          <p:nvPr userDrawn="1"/>
        </p:nvSpPr>
        <p:spPr>
          <a:xfrm>
            <a:off x="838200" y="2424248"/>
            <a:ext cx="5967334" cy="400110"/>
          </a:xfrm>
          <a:prstGeom prst="rect">
            <a:avLst/>
          </a:prstGeom>
          <a:noFill/>
        </p:spPr>
        <p:txBody>
          <a:bodyPr wrap="square" rtlCol="0">
            <a:spAutoFit/>
          </a:bodyPr>
          <a:lstStyle/>
          <a:p>
            <a:r>
              <a:rPr lang="de-DE" sz="2000" dirty="0">
                <a:solidFill>
                  <a:srgbClr val="005E8D"/>
                </a:solidFill>
              </a:rPr>
              <a:t>Vorteile und Nutzen</a:t>
            </a:r>
          </a:p>
        </p:txBody>
      </p:sp>
      <p:grpSp>
        <p:nvGrpSpPr>
          <p:cNvPr id="3" name="Gruppieren 2">
            <a:extLst>
              <a:ext uri="{FF2B5EF4-FFF2-40B4-BE49-F238E27FC236}">
                <a16:creationId xmlns:a16="http://schemas.microsoft.com/office/drawing/2014/main" id="{AFBAB4F6-CFA2-C4FA-C958-586A0C5673BA}"/>
              </a:ext>
            </a:extLst>
          </p:cNvPr>
          <p:cNvGrpSpPr/>
          <p:nvPr userDrawn="1"/>
        </p:nvGrpSpPr>
        <p:grpSpPr>
          <a:xfrm>
            <a:off x="950625" y="2816863"/>
            <a:ext cx="1440000" cy="772"/>
            <a:chOff x="5254081" y="1393354"/>
            <a:chExt cx="4170697" cy="772"/>
          </a:xfrm>
        </p:grpSpPr>
        <p:cxnSp>
          <p:nvCxnSpPr>
            <p:cNvPr id="5" name="Gerade Verbindung 4">
              <a:extLst>
                <a:ext uri="{FF2B5EF4-FFF2-40B4-BE49-F238E27FC236}">
                  <a16:creationId xmlns:a16="http://schemas.microsoft.com/office/drawing/2014/main" id="{C8234B6F-F9D8-9AFD-6AA0-B53804B0A554}"/>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6" name="Gerade Verbindung 5">
              <a:extLst>
                <a:ext uri="{FF2B5EF4-FFF2-40B4-BE49-F238E27FC236}">
                  <a16:creationId xmlns:a16="http://schemas.microsoft.com/office/drawing/2014/main" id="{624B5980-B72A-C740-411E-76F6D99C9A82}"/>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7" name="Gerade Verbindung 6">
              <a:extLst>
                <a:ext uri="{FF2B5EF4-FFF2-40B4-BE49-F238E27FC236}">
                  <a16:creationId xmlns:a16="http://schemas.microsoft.com/office/drawing/2014/main" id="{1D276EE5-982B-6B49-8661-5E90C7141DE8}"/>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9" name="Abgerundetes Rechteck 8">
            <a:extLst>
              <a:ext uri="{FF2B5EF4-FFF2-40B4-BE49-F238E27FC236}">
                <a16:creationId xmlns:a16="http://schemas.microsoft.com/office/drawing/2014/main" id="{3C32F41B-E0A6-C183-03ED-309D099412E1}"/>
              </a:ext>
            </a:extLst>
          </p:cNvPr>
          <p:cNvSpPr/>
          <p:nvPr userDrawn="1"/>
        </p:nvSpPr>
        <p:spPr>
          <a:xfrm>
            <a:off x="838199" y="3113314"/>
            <a:ext cx="9000000" cy="2960915"/>
          </a:xfrm>
          <a:prstGeom prst="roundRect">
            <a:avLst/>
          </a:prstGeom>
          <a:solidFill>
            <a:srgbClr val="0085B7">
              <a:alpha val="10020"/>
            </a:srgbClr>
          </a:solidFill>
          <a:ln w="25400">
            <a:solidFill>
              <a:srgbClr val="0085B7"/>
            </a:solidFill>
            <a:round/>
          </a:ln>
        </p:spPr>
        <p:style>
          <a:lnRef idx="2">
            <a:schemeClr val="accent1">
              <a:shade val="15000"/>
            </a:schemeClr>
          </a:lnRef>
          <a:fillRef idx="1">
            <a:schemeClr val="accent1"/>
          </a:fillRef>
          <a:effectRef idx="0">
            <a:schemeClr val="accent1"/>
          </a:effectRef>
          <a:fontRef idx="minor">
            <a:schemeClr val="lt1"/>
          </a:fontRef>
        </p:style>
        <p:txBody>
          <a:bodyPr lIns="108000" tIns="36000" rIns="108000" bIns="36000" numCol="2" spcCol="360000" rtlCol="0" anchor="ctr"/>
          <a:lstStyle/>
          <a:p>
            <a:pPr marL="179388" indent="-173038">
              <a:lnSpc>
                <a:spcPct val="100000"/>
              </a:lnSpc>
              <a:buFontTx/>
              <a:buNone/>
              <a:tabLst/>
            </a:pPr>
            <a:endParaRPr lang="de-DE" sz="1400" dirty="0">
              <a:solidFill>
                <a:srgbClr val="005E8D"/>
              </a:solidFill>
              <a:effectLst/>
              <a:latin typeface="+mn-lt"/>
            </a:endParaRPr>
          </a:p>
        </p:txBody>
      </p:sp>
      <p:sp>
        <p:nvSpPr>
          <p:cNvPr id="10" name="Textfeld 9">
            <a:extLst>
              <a:ext uri="{FF2B5EF4-FFF2-40B4-BE49-F238E27FC236}">
                <a16:creationId xmlns:a16="http://schemas.microsoft.com/office/drawing/2014/main" id="{8D4F6728-ED41-444D-83B3-F5831E7650DE}"/>
              </a:ext>
            </a:extLst>
          </p:cNvPr>
          <p:cNvSpPr txBox="1"/>
          <p:nvPr userDrawn="1"/>
        </p:nvSpPr>
        <p:spPr>
          <a:xfrm>
            <a:off x="1130038" y="3291117"/>
            <a:ext cx="2912190" cy="2462213"/>
          </a:xfrm>
          <a:prstGeom prst="rect">
            <a:avLst/>
          </a:prstGeom>
          <a:noFill/>
        </p:spPr>
        <p:txBody>
          <a:bodyPr wrap="square" rtlCol="0">
            <a:spAutoFit/>
          </a:bodyPr>
          <a:lstStyle/>
          <a:p>
            <a:pPr marL="179388" indent="-173038">
              <a:lnSpc>
                <a:spcPct val="100000"/>
              </a:lnSpc>
              <a:buFontTx/>
              <a:buNone/>
              <a:tabLst/>
            </a:pPr>
            <a:r>
              <a:rPr lang="de-DE" sz="1400" spc="15" dirty="0">
                <a:solidFill>
                  <a:srgbClr val="191919"/>
                </a:solidFill>
                <a:effectLst/>
                <a:latin typeface="+mn-lt"/>
                <a:ea typeface="Calibri" panose="020F0502020204030204" pitchFamily="34" charset="0"/>
                <a:cs typeface="Minion Pro" panose="02040503050306020203" pitchFamily="18" charset="0"/>
              </a:rPr>
              <a:t>Die Vorteile</a:t>
            </a:r>
          </a:p>
          <a:p>
            <a:pPr marL="179388" indent="-173038">
              <a:lnSpc>
                <a:spcPct val="100000"/>
              </a:lnSpc>
              <a:buFontTx/>
              <a:buNone/>
              <a:tabLst/>
            </a:pPr>
            <a:endParaRPr lang="de-DE" sz="1400" spc="15" dirty="0">
              <a:solidFill>
                <a:srgbClr val="191919"/>
              </a:solidFill>
              <a:effectLst/>
              <a:latin typeface="+mn-lt"/>
              <a:ea typeface="Calibri" panose="020F0502020204030204" pitchFamily="34" charset="0"/>
              <a:cs typeface="Minion Pro" panose="02040503050306020203" pitchFamily="18" charset="0"/>
            </a:endParaRPr>
          </a:p>
          <a:p>
            <a:pPr marL="133350" indent="-111125">
              <a:lnSpc>
                <a:spcPct val="100000"/>
              </a:lnSpc>
              <a:buFontTx/>
              <a:buBlip>
                <a:blip>
                  <a:extLst>
                    <a:ext uri="{96DAC541-7B7A-43D3-8B79-37D633B846F1}">
                      <asvg:svgBlip xmlns:asvg="http://schemas.microsoft.com/office/drawing/2016/SVG/main" r:embed="rId3"/>
                    </a:ext>
                  </a:extLst>
                </a:blip>
              </a:buBlip>
              <a:tabLst/>
            </a:pPr>
            <a:r>
              <a:rPr lang="de-DE" sz="1400" spc="15" dirty="0">
                <a:solidFill>
                  <a:srgbClr val="191919"/>
                </a:solidFill>
                <a:effectLst/>
                <a:latin typeface="+mn-lt"/>
                <a:ea typeface="Calibri" panose="020F0502020204030204" pitchFamily="34" charset="0"/>
                <a:cs typeface="Minion Pro" panose="02040503050306020203" pitchFamily="18" charset="0"/>
              </a:rPr>
              <a:t>Fokus auf die Steigerung der Stresstoleranz</a:t>
            </a:r>
            <a:br>
              <a:rPr lang="de-DE" sz="1400" spc="15" dirty="0">
                <a:solidFill>
                  <a:srgbClr val="191919"/>
                </a:solidFill>
                <a:effectLst/>
                <a:latin typeface="+mn-lt"/>
                <a:ea typeface="Calibri" panose="020F0502020204030204" pitchFamily="34" charset="0"/>
                <a:cs typeface="Minion Pro" panose="02040503050306020203" pitchFamily="18" charset="0"/>
              </a:rPr>
            </a:br>
            <a:endParaRPr lang="de-DE" sz="1400" dirty="0">
              <a:solidFill>
                <a:srgbClr val="191919"/>
              </a:solidFill>
              <a:effectLst/>
              <a:latin typeface="+mn-lt"/>
              <a:ea typeface="Calibri" panose="020F0502020204030204" pitchFamily="34" charset="0"/>
              <a:cs typeface="Minion Pro" panose="02040503050306020203" pitchFamily="18" charset="0"/>
            </a:endParaRPr>
          </a:p>
          <a:p>
            <a:pPr marL="133350" indent="-111125">
              <a:lnSpc>
                <a:spcPct val="100000"/>
              </a:lnSpc>
              <a:buFontTx/>
              <a:buBlip>
                <a:blip>
                  <a:extLst>
                    <a:ext uri="{96DAC541-7B7A-43D3-8B79-37D633B846F1}">
                      <asvg:svgBlip xmlns:asvg="http://schemas.microsoft.com/office/drawing/2016/SVG/main" r:embed="rId3"/>
                    </a:ext>
                  </a:extLst>
                </a:blip>
              </a:buBlip>
              <a:tabLst/>
            </a:pPr>
            <a:r>
              <a:rPr lang="de-DE" sz="1400" spc="15" dirty="0">
                <a:solidFill>
                  <a:srgbClr val="191919"/>
                </a:solidFill>
                <a:effectLst/>
                <a:latin typeface="+mn-lt"/>
                <a:ea typeface="Calibri" panose="020F0502020204030204" pitchFamily="34" charset="0"/>
                <a:cs typeface="Minion Pro" panose="02040503050306020203" pitchFamily="18" charset="0"/>
              </a:rPr>
              <a:t>Verbessert das Wurzelwachstum</a:t>
            </a:r>
            <a:br>
              <a:rPr lang="de-DE" sz="1400" spc="15" dirty="0">
                <a:solidFill>
                  <a:srgbClr val="191919"/>
                </a:solidFill>
                <a:effectLst/>
                <a:latin typeface="+mn-lt"/>
                <a:ea typeface="Calibri" panose="020F0502020204030204" pitchFamily="34" charset="0"/>
                <a:cs typeface="Minion Pro" panose="02040503050306020203" pitchFamily="18" charset="0"/>
              </a:rPr>
            </a:br>
            <a:br>
              <a:rPr lang="de-DE" sz="1400" spc="15" dirty="0">
                <a:solidFill>
                  <a:srgbClr val="191919"/>
                </a:solidFill>
                <a:effectLst/>
                <a:latin typeface="+mn-lt"/>
                <a:ea typeface="Calibri" panose="020F0502020204030204" pitchFamily="34" charset="0"/>
                <a:cs typeface="Minion Pro" panose="02040503050306020203" pitchFamily="18" charset="0"/>
              </a:rPr>
            </a:br>
            <a:br>
              <a:rPr lang="de-DE" sz="1400" spc="15" dirty="0">
                <a:solidFill>
                  <a:srgbClr val="191919"/>
                </a:solidFill>
                <a:effectLst/>
                <a:latin typeface="+mn-lt"/>
                <a:ea typeface="Calibri" panose="020F0502020204030204" pitchFamily="34" charset="0"/>
                <a:cs typeface="Minion Pro" panose="02040503050306020203" pitchFamily="18" charset="0"/>
              </a:rPr>
            </a:br>
            <a:endParaRPr lang="de-DE" sz="1400" dirty="0">
              <a:solidFill>
                <a:srgbClr val="191919"/>
              </a:solidFill>
              <a:effectLst/>
              <a:latin typeface="+mn-lt"/>
              <a:ea typeface="Calibri" panose="020F0502020204030204" pitchFamily="34" charset="0"/>
              <a:cs typeface="Minion Pro" panose="02040503050306020203" pitchFamily="18" charset="0"/>
            </a:endParaRPr>
          </a:p>
          <a:p>
            <a:pPr marL="133350" indent="-111125">
              <a:lnSpc>
                <a:spcPct val="100000"/>
              </a:lnSpc>
              <a:buFontTx/>
              <a:buBlip>
                <a:blip>
                  <a:extLst>
                    <a:ext uri="{96DAC541-7B7A-43D3-8B79-37D633B846F1}">
                      <asvg:svgBlip xmlns:asvg="http://schemas.microsoft.com/office/drawing/2016/SVG/main" r:embed="rId3"/>
                    </a:ext>
                  </a:extLst>
                </a:blip>
              </a:buBlip>
              <a:tabLst/>
            </a:pPr>
            <a:r>
              <a:rPr lang="de-DE" sz="1400" spc="15" dirty="0">
                <a:solidFill>
                  <a:srgbClr val="191919"/>
                </a:solidFill>
                <a:effectLst/>
                <a:latin typeface="+mn-lt"/>
                <a:ea typeface="Calibri" panose="020F0502020204030204" pitchFamily="34" charset="0"/>
                <a:cs typeface="Calibri" panose="020F0502020204030204" pitchFamily="34" charset="0"/>
              </a:rPr>
              <a:t>Sichert und steigert Ertrag und Qualität</a:t>
            </a:r>
          </a:p>
        </p:txBody>
      </p:sp>
      <p:sp>
        <p:nvSpPr>
          <p:cNvPr id="11" name="Textfeld 10">
            <a:extLst>
              <a:ext uri="{FF2B5EF4-FFF2-40B4-BE49-F238E27FC236}">
                <a16:creationId xmlns:a16="http://schemas.microsoft.com/office/drawing/2014/main" id="{05B0984B-8CFA-9DF4-2917-DFC33E5F2EC2}"/>
              </a:ext>
            </a:extLst>
          </p:cNvPr>
          <p:cNvSpPr txBox="1"/>
          <p:nvPr userDrawn="1"/>
        </p:nvSpPr>
        <p:spPr>
          <a:xfrm>
            <a:off x="4165601" y="3291117"/>
            <a:ext cx="5363028" cy="2462213"/>
          </a:xfrm>
          <a:prstGeom prst="rect">
            <a:avLst/>
          </a:prstGeom>
          <a:noFill/>
        </p:spPr>
        <p:txBody>
          <a:bodyPr wrap="square" rtlCol="0">
            <a:spAutoFit/>
          </a:bodyPr>
          <a:lstStyle/>
          <a:p>
            <a:pPr marL="179388" indent="-173038">
              <a:lnSpc>
                <a:spcPct val="100000"/>
              </a:lnSpc>
              <a:buFontTx/>
              <a:buNone/>
              <a:tabLst/>
            </a:pPr>
            <a:r>
              <a:rPr lang="de-DE" sz="1400" dirty="0">
                <a:solidFill>
                  <a:srgbClr val="191919"/>
                </a:solidFill>
                <a:effectLst/>
                <a:latin typeface="+mn-lt"/>
              </a:rPr>
              <a:t>Der Nutzen</a:t>
            </a:r>
          </a:p>
          <a:p>
            <a:pPr marL="179388" indent="-173038">
              <a:lnSpc>
                <a:spcPct val="100000"/>
              </a:lnSpc>
              <a:buFontTx/>
              <a:buNone/>
              <a:tabLst/>
            </a:pPr>
            <a:endParaRPr lang="de-DE" sz="1400" dirty="0">
              <a:solidFill>
                <a:srgbClr val="191919"/>
              </a:solidFill>
              <a:effectLst/>
              <a:latin typeface="+mn-lt"/>
            </a:endParaRPr>
          </a:p>
          <a:p>
            <a:pPr marL="133350" indent="-111125">
              <a:lnSpc>
                <a:spcPct val="100000"/>
              </a:lnSpc>
              <a:buFontTx/>
              <a:buBlip>
                <a:blip>
                  <a:extLst>
                    <a:ext uri="{96DAC541-7B7A-43D3-8B79-37D633B846F1}">
                      <asvg:svgBlip xmlns:asvg="http://schemas.microsoft.com/office/drawing/2016/SVG/main" r:embed="rId3"/>
                    </a:ext>
                  </a:extLst>
                </a:blip>
              </a:buBlip>
              <a:tabLst/>
            </a:pPr>
            <a:r>
              <a:rPr lang="de-DE" sz="1400" dirty="0">
                <a:solidFill>
                  <a:srgbClr val="191919"/>
                </a:solidFill>
                <a:effectLst/>
                <a:latin typeface="+mn-lt"/>
              </a:rPr>
              <a:t>Bereitet den Mais auf Stressereignisse wie Kältestress in der Jugendentwicklung, Trockenstress und Stress in der Blüte optimal vor.</a:t>
            </a:r>
            <a:br>
              <a:rPr lang="de-DE" sz="1400" dirty="0">
                <a:solidFill>
                  <a:srgbClr val="191919"/>
                </a:solidFill>
                <a:effectLst/>
                <a:latin typeface="+mn-lt"/>
              </a:rPr>
            </a:br>
            <a:endParaRPr lang="de-DE" sz="1400" dirty="0">
              <a:solidFill>
                <a:srgbClr val="191919"/>
              </a:solidFill>
              <a:effectLst/>
              <a:latin typeface="+mn-lt"/>
            </a:endParaRPr>
          </a:p>
          <a:p>
            <a:pPr marL="133350" indent="-111125">
              <a:lnSpc>
                <a:spcPct val="100000"/>
              </a:lnSpc>
              <a:buFontTx/>
              <a:buBlip>
                <a:blip>
                  <a:extLst>
                    <a:ext uri="{96DAC541-7B7A-43D3-8B79-37D633B846F1}">
                      <asvg:svgBlip xmlns:asvg="http://schemas.microsoft.com/office/drawing/2016/SVG/main" r:embed="rId3"/>
                    </a:ext>
                  </a:extLst>
                </a:blip>
              </a:buBlip>
              <a:tabLst/>
            </a:pPr>
            <a:r>
              <a:rPr lang="de-DE" sz="1400" dirty="0">
                <a:solidFill>
                  <a:srgbClr val="191919"/>
                </a:solidFill>
                <a:effectLst/>
                <a:latin typeface="+mn-lt"/>
              </a:rPr>
              <a:t>Bessere Wasser- und Nährstoffverfügbarkeit besonders im Hochsommer, wenn während der Ertragsbildung der Zugriff auf Wasser und Nährstoffe essenziell ist</a:t>
            </a:r>
            <a:br>
              <a:rPr lang="de-DE" sz="1400" dirty="0">
                <a:solidFill>
                  <a:srgbClr val="191919"/>
                </a:solidFill>
                <a:effectLst/>
                <a:latin typeface="+mn-lt"/>
              </a:rPr>
            </a:br>
            <a:endParaRPr lang="de-DE" sz="1400" dirty="0">
              <a:solidFill>
                <a:srgbClr val="191919"/>
              </a:solidFill>
              <a:effectLst/>
              <a:latin typeface="+mn-lt"/>
            </a:endParaRPr>
          </a:p>
          <a:p>
            <a:pPr marL="133350" indent="-111125">
              <a:lnSpc>
                <a:spcPct val="100000"/>
              </a:lnSpc>
              <a:buFontTx/>
              <a:buBlip>
                <a:blip>
                  <a:extLst>
                    <a:ext uri="{96DAC541-7B7A-43D3-8B79-37D633B846F1}">
                      <asvg:svgBlip xmlns:asvg="http://schemas.microsoft.com/office/drawing/2016/SVG/main" r:embed="rId3"/>
                    </a:ext>
                  </a:extLst>
                </a:blip>
              </a:buBlip>
              <a:tabLst/>
            </a:pPr>
            <a:r>
              <a:rPr lang="de-DE" sz="1400" dirty="0">
                <a:solidFill>
                  <a:srgbClr val="191919"/>
                </a:solidFill>
                <a:effectLst/>
                <a:latin typeface="+mn-lt"/>
              </a:rPr>
              <a:t>Gerade auf schwach versorgten Standorten mit herkömmlicher Unterfußdüngung</a:t>
            </a:r>
            <a:endParaRPr lang="de-DE" sz="1400" dirty="0">
              <a:solidFill>
                <a:srgbClr val="191919"/>
              </a:solidFill>
            </a:endParaRPr>
          </a:p>
        </p:txBody>
      </p:sp>
    </p:spTree>
    <p:extLst>
      <p:ext uri="{BB962C8B-B14F-4D97-AF65-F5344CB8AC3E}">
        <p14:creationId xmlns:p14="http://schemas.microsoft.com/office/powerpoint/2010/main" val="22911710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achstumsphasen">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47B5EF61-77D2-92B1-524F-22E1AA7A4E12}"/>
              </a:ext>
            </a:extLst>
          </p:cNvPr>
          <p:cNvGrpSpPr/>
          <p:nvPr userDrawn="1"/>
        </p:nvGrpSpPr>
        <p:grpSpPr>
          <a:xfrm>
            <a:off x="8645787" y="2280510"/>
            <a:ext cx="1440000" cy="772"/>
            <a:chOff x="5254081" y="1393354"/>
            <a:chExt cx="4170697" cy="772"/>
          </a:xfrm>
        </p:grpSpPr>
        <p:cxnSp>
          <p:nvCxnSpPr>
            <p:cNvPr id="15" name="Gerade Verbindung 14">
              <a:extLst>
                <a:ext uri="{FF2B5EF4-FFF2-40B4-BE49-F238E27FC236}">
                  <a16:creationId xmlns:a16="http://schemas.microsoft.com/office/drawing/2014/main" id="{EF081327-DA9E-F8C0-110F-E095CB56257B}"/>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07DDA5F5-F235-751A-3011-EF69DBADE1E9}"/>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AE7B9E7C-4CB1-2949-D59A-74B195ABC02A}"/>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6" name="Textfeld 5">
            <a:extLst>
              <a:ext uri="{FF2B5EF4-FFF2-40B4-BE49-F238E27FC236}">
                <a16:creationId xmlns:a16="http://schemas.microsoft.com/office/drawing/2014/main" id="{40F3FD9E-B04F-FC70-B172-BA289F9FB47D}"/>
              </a:ext>
            </a:extLst>
          </p:cNvPr>
          <p:cNvSpPr txBox="1"/>
          <p:nvPr userDrawn="1"/>
        </p:nvSpPr>
        <p:spPr>
          <a:xfrm>
            <a:off x="8640000" y="1948539"/>
            <a:ext cx="2703226" cy="331967"/>
          </a:xfrm>
          <a:prstGeom prst="rect">
            <a:avLst/>
          </a:prstGeom>
          <a:noFill/>
        </p:spPr>
        <p:txBody>
          <a:bodyPr wrap="square" lIns="0" tIns="0" rIns="0" bIns="0" rtlCol="0">
            <a:noAutofit/>
          </a:bodyPr>
          <a:lstStyle/>
          <a:p>
            <a:r>
              <a:rPr lang="de-DE" sz="2000" dirty="0">
                <a:solidFill>
                  <a:srgbClr val="005E8D"/>
                </a:solidFill>
              </a:rPr>
              <a:t>Das optimale Timing</a:t>
            </a:r>
          </a:p>
        </p:txBody>
      </p:sp>
      <p:sp>
        <p:nvSpPr>
          <p:cNvPr id="5" name="Textfeld 4">
            <a:extLst>
              <a:ext uri="{FF2B5EF4-FFF2-40B4-BE49-F238E27FC236}">
                <a16:creationId xmlns:a16="http://schemas.microsoft.com/office/drawing/2014/main" id="{798E761D-9290-8776-0923-41E7EFC7C511}"/>
              </a:ext>
            </a:extLst>
          </p:cNvPr>
          <p:cNvSpPr txBox="1"/>
          <p:nvPr userDrawn="1"/>
        </p:nvSpPr>
        <p:spPr>
          <a:xfrm>
            <a:off x="8640000" y="2471914"/>
            <a:ext cx="3104793" cy="3451714"/>
          </a:xfrm>
          <a:prstGeom prst="rect">
            <a:avLst/>
          </a:prstGeom>
          <a:noFill/>
        </p:spPr>
        <p:txBody>
          <a:bodyPr wrap="square" lIns="0" tIns="0" rIns="0" bIns="0" rtlCol="0">
            <a:noAutofit/>
          </a:bodyPr>
          <a:lstStyle/>
          <a:p>
            <a:pPr lvl="0" algn="l"/>
            <a:r>
              <a:rPr lang="de-DE" sz="1400" dirty="0">
                <a:solidFill>
                  <a:srgbClr val="191919"/>
                </a:solidFill>
                <a:latin typeface="+mn-lt"/>
              </a:rPr>
              <a:t>Wir empfehlen den Einsatz ab dem Vierblattstadium </a:t>
            </a:r>
            <a:br>
              <a:rPr lang="de-DE" sz="1400" dirty="0">
                <a:solidFill>
                  <a:srgbClr val="191919"/>
                </a:solidFill>
                <a:latin typeface="+mn-lt"/>
              </a:rPr>
            </a:br>
            <a:endParaRPr lang="de-DE" sz="1400" dirty="0">
              <a:solidFill>
                <a:srgbClr val="191919"/>
              </a:solidFill>
              <a:latin typeface="+mn-lt"/>
            </a:endParaRPr>
          </a:p>
          <a:p>
            <a:pPr marL="165100" marR="0" lvl="1" indent="-165100" algn="l" defTabSz="914400" rtl="0" eaLnBrk="1" fontAlgn="auto" latinLnBrk="0" hangingPunct="1">
              <a:lnSpc>
                <a:spcPct val="90000"/>
              </a:lnSpc>
              <a:spcBef>
                <a:spcPts val="500"/>
              </a:spcBef>
              <a:spcAft>
                <a:spcPts val="0"/>
              </a:spcAft>
              <a:buClrTx/>
              <a:buSzPct val="100000"/>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So haben die Pflanzen mehr Zeit, positiv auf die Behandlung zu reagieren (Pflanzenstärkung).</a:t>
            </a:r>
          </a:p>
          <a:p>
            <a:pPr marL="165100" marR="0" lvl="1" indent="-165100" algn="l" defTabSz="914400" rtl="0" eaLnBrk="1" fontAlgn="auto" latinLnBrk="0" hangingPunct="1">
              <a:lnSpc>
                <a:spcPct val="90000"/>
              </a:lnSpc>
              <a:spcBef>
                <a:spcPts val="500"/>
              </a:spcBef>
              <a:spcAft>
                <a:spcPts val="0"/>
              </a:spcAft>
              <a:buClrTx/>
              <a:buSzPct val="100000"/>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Die Wirkstoffe können von den jungen Mais pflanzen besser aufgenommen werden.</a:t>
            </a:r>
          </a:p>
          <a:p>
            <a:pPr marL="165100" marR="0" lvl="1" indent="-165100" algn="l" defTabSz="914400" rtl="0" eaLnBrk="1" fontAlgn="auto" latinLnBrk="0" hangingPunct="1">
              <a:lnSpc>
                <a:spcPct val="90000"/>
              </a:lnSpc>
              <a:spcBef>
                <a:spcPts val="500"/>
              </a:spcBef>
              <a:spcAft>
                <a:spcPts val="0"/>
              </a:spcAft>
              <a:buClrTx/>
              <a:buSzPct val="100000"/>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Mais ist konkurrenzschwach besonders in der Jugendentwicklung gegenüber Unkraut, daher erfolgt im Vier- bis Achtblattstadium eine Herbizid-Maßnahme – diese lässt sich gut mit der </a:t>
            </a:r>
            <a:r>
              <a:rPr lang="de-DE" sz="1400" dirty="0" err="1">
                <a:solidFill>
                  <a:srgbClr val="191919"/>
                </a:solidFill>
                <a:effectLst/>
                <a:latin typeface="+mn-lt"/>
              </a:rPr>
              <a:t>boncrop</a:t>
            </a:r>
            <a:r>
              <a:rPr lang="de-DE" sz="1400" dirty="0">
                <a:solidFill>
                  <a:srgbClr val="191919"/>
                </a:solidFill>
                <a:effectLst/>
                <a:latin typeface="+mn-lt"/>
              </a:rPr>
              <a:t> </a:t>
            </a:r>
            <a:r>
              <a:rPr lang="de-DE" sz="1400" dirty="0" err="1">
                <a:solidFill>
                  <a:srgbClr val="191919"/>
                </a:solidFill>
                <a:effectLst/>
                <a:latin typeface="+mn-lt"/>
              </a:rPr>
              <a:t>flow</a:t>
            </a:r>
            <a:r>
              <a:rPr lang="de-DE" sz="1400" dirty="0">
                <a:solidFill>
                  <a:srgbClr val="191919"/>
                </a:solidFill>
                <a:effectLst/>
                <a:latin typeface="+mn-lt"/>
              </a:rPr>
              <a:t> Ausbringung kombinieren.</a:t>
            </a:r>
            <a:endParaRPr lang="de-DE" dirty="0">
              <a:solidFill>
                <a:srgbClr val="191919"/>
              </a:solidFill>
            </a:endParaRPr>
          </a:p>
        </p:txBody>
      </p:sp>
      <p:pic>
        <p:nvPicPr>
          <p:cNvPr id="3" name="Grafik 2" descr="Ein Bild, das Screenshot, Text, Pflanze, Design enthält.&#10;&#10;Automatisch generierte Beschreibung">
            <a:extLst>
              <a:ext uri="{FF2B5EF4-FFF2-40B4-BE49-F238E27FC236}">
                <a16:creationId xmlns:a16="http://schemas.microsoft.com/office/drawing/2014/main" id="{61E246E9-4E1B-B58F-13ED-A0FC618C9DBA}"/>
              </a:ext>
            </a:extLst>
          </p:cNvPr>
          <p:cNvPicPr>
            <a:picLocks noChangeAspect="1"/>
          </p:cNvPicPr>
          <p:nvPr userDrawn="1"/>
        </p:nvPicPr>
        <p:blipFill>
          <a:blip r:embed="rId3"/>
          <a:stretch>
            <a:fillRect/>
          </a:stretch>
        </p:blipFill>
        <p:spPr>
          <a:xfrm>
            <a:off x="495652" y="499985"/>
            <a:ext cx="8280000" cy="5858030"/>
          </a:xfrm>
          <a:prstGeom prst="rect">
            <a:avLst/>
          </a:prstGeom>
        </p:spPr>
      </p:pic>
    </p:spTree>
    <p:extLst>
      <p:ext uri="{BB962C8B-B14F-4D97-AF65-F5344CB8AC3E}">
        <p14:creationId xmlns:p14="http://schemas.microsoft.com/office/powerpoint/2010/main" val="3262528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eldversuch">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C84AFE3-6131-F2DC-E34C-9823CFB98EEF}"/>
              </a:ext>
            </a:extLst>
          </p:cNvPr>
          <p:cNvSpPr txBox="1"/>
          <p:nvPr userDrawn="1"/>
        </p:nvSpPr>
        <p:spPr>
          <a:xfrm>
            <a:off x="848774" y="1551788"/>
            <a:ext cx="6945781" cy="400110"/>
          </a:xfrm>
          <a:prstGeom prst="rect">
            <a:avLst/>
          </a:prstGeom>
          <a:noFill/>
        </p:spPr>
        <p:txBody>
          <a:bodyPr wrap="square" rtlCol="0">
            <a:spAutoFit/>
          </a:bodyPr>
          <a:lstStyle/>
          <a:p>
            <a:r>
              <a:rPr lang="de-DE" sz="2000" dirty="0">
                <a:solidFill>
                  <a:srgbClr val="005E8D"/>
                </a:solidFill>
              </a:rPr>
              <a:t>boncrop flow Exaktversuche und Praxisdemos, 2022</a:t>
            </a:r>
          </a:p>
        </p:txBody>
      </p:sp>
      <p:graphicFrame>
        <p:nvGraphicFramePr>
          <p:cNvPr id="18" name="Diagramm 17">
            <a:extLst>
              <a:ext uri="{FF2B5EF4-FFF2-40B4-BE49-F238E27FC236}">
                <a16:creationId xmlns:a16="http://schemas.microsoft.com/office/drawing/2014/main" id="{7278FDB8-44AA-0B4F-80E7-B81DED92E9CA}"/>
              </a:ext>
            </a:extLst>
          </p:cNvPr>
          <p:cNvGraphicFramePr>
            <a:graphicFrameLocks noChangeAspect="1"/>
          </p:cNvGraphicFramePr>
          <p:nvPr userDrawn="1">
            <p:extLst>
              <p:ext uri="{D42A27DB-BD31-4B8C-83A1-F6EECF244321}">
                <p14:modId xmlns:p14="http://schemas.microsoft.com/office/powerpoint/2010/main" val="2945529125"/>
              </p:ext>
            </p:extLst>
          </p:nvPr>
        </p:nvGraphicFramePr>
        <p:xfrm>
          <a:off x="1622185" y="2181435"/>
          <a:ext cx="8093581" cy="3600000"/>
        </p:xfrm>
        <a:graphic>
          <a:graphicData uri="http://schemas.openxmlformats.org/drawingml/2006/chart">
            <c:chart xmlns:c="http://schemas.openxmlformats.org/drawingml/2006/chart" xmlns:r="http://schemas.openxmlformats.org/officeDocument/2006/relationships" r:id="rId2"/>
          </a:graphicData>
        </a:graphic>
      </p:graphicFrame>
      <p:grpSp>
        <p:nvGrpSpPr>
          <p:cNvPr id="19" name="Gruppieren 18">
            <a:extLst>
              <a:ext uri="{FF2B5EF4-FFF2-40B4-BE49-F238E27FC236}">
                <a16:creationId xmlns:a16="http://schemas.microsoft.com/office/drawing/2014/main" id="{3D89FA95-F73B-6D4C-CF79-0EB19FBCAB6F}"/>
              </a:ext>
            </a:extLst>
          </p:cNvPr>
          <p:cNvGrpSpPr/>
          <p:nvPr userDrawn="1"/>
        </p:nvGrpSpPr>
        <p:grpSpPr>
          <a:xfrm>
            <a:off x="936006" y="1933438"/>
            <a:ext cx="1440000" cy="772"/>
            <a:chOff x="5254081" y="1393354"/>
            <a:chExt cx="4170697" cy="772"/>
          </a:xfrm>
        </p:grpSpPr>
        <p:cxnSp>
          <p:nvCxnSpPr>
            <p:cNvPr id="21" name="Gerade Verbindung 20">
              <a:extLst>
                <a:ext uri="{FF2B5EF4-FFF2-40B4-BE49-F238E27FC236}">
                  <a16:creationId xmlns:a16="http://schemas.microsoft.com/office/drawing/2014/main" id="{4036A242-AF80-2E3A-7022-6BA60734E661}"/>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A57EAE57-99F7-A4C2-BF0D-47B8736550AC}"/>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F9096698-F64B-58C0-C66A-201E6E06CEB7}"/>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3" name="Textfeld 2">
            <a:extLst>
              <a:ext uri="{FF2B5EF4-FFF2-40B4-BE49-F238E27FC236}">
                <a16:creationId xmlns:a16="http://schemas.microsoft.com/office/drawing/2014/main" id="{3C4523D8-160F-E9B3-0465-13BF96E78E0D}"/>
              </a:ext>
            </a:extLst>
          </p:cNvPr>
          <p:cNvSpPr txBox="1"/>
          <p:nvPr userDrawn="1"/>
        </p:nvSpPr>
        <p:spPr>
          <a:xfrm>
            <a:off x="9562745" y="5942150"/>
            <a:ext cx="1627974" cy="230832"/>
          </a:xfrm>
          <a:prstGeom prst="rect">
            <a:avLst/>
          </a:prstGeom>
          <a:noFill/>
        </p:spPr>
        <p:txBody>
          <a:bodyPr wrap="square" rtlCol="0">
            <a:spAutoFit/>
          </a:bodyPr>
          <a:lstStyle/>
          <a:p>
            <a:r>
              <a:rPr lang="de-DE" sz="900" dirty="0">
                <a:solidFill>
                  <a:schemeClr val="bg2">
                    <a:lumMod val="50000"/>
                  </a:schemeClr>
                </a:solidFill>
              </a:rPr>
              <a:t>Quelle: </a:t>
            </a:r>
            <a:r>
              <a:rPr lang="de-DE" sz="900" dirty="0" err="1">
                <a:solidFill>
                  <a:schemeClr val="bg2">
                    <a:lumMod val="50000"/>
                  </a:schemeClr>
                </a:solidFill>
              </a:rPr>
              <a:t>plantus</a:t>
            </a:r>
            <a:r>
              <a:rPr lang="de-DE" sz="900" dirty="0">
                <a:solidFill>
                  <a:schemeClr val="bg2">
                    <a:lumMod val="50000"/>
                  </a:schemeClr>
                </a:solidFill>
              </a:rPr>
              <a:t>-GbR, 2022</a:t>
            </a:r>
          </a:p>
        </p:txBody>
      </p:sp>
    </p:spTree>
    <p:extLst>
      <p:ext uri="{BB962C8B-B14F-4D97-AF65-F5344CB8AC3E}">
        <p14:creationId xmlns:p14="http://schemas.microsoft.com/office/powerpoint/2010/main" val="3858335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oncrop Biostimulanzien Inf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2661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Feldversuch">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7604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Feldversuch">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C84AFE3-6131-F2DC-E34C-9823CFB98EEF}"/>
              </a:ext>
            </a:extLst>
          </p:cNvPr>
          <p:cNvSpPr txBox="1"/>
          <p:nvPr userDrawn="1"/>
        </p:nvSpPr>
        <p:spPr>
          <a:xfrm>
            <a:off x="848774" y="1551788"/>
            <a:ext cx="6945781" cy="400110"/>
          </a:xfrm>
          <a:prstGeom prst="rect">
            <a:avLst/>
          </a:prstGeom>
          <a:noFill/>
        </p:spPr>
        <p:txBody>
          <a:bodyPr wrap="square" rtlCol="0">
            <a:spAutoFit/>
          </a:bodyPr>
          <a:lstStyle/>
          <a:p>
            <a:r>
              <a:rPr lang="de-DE" sz="2000" dirty="0">
                <a:solidFill>
                  <a:srgbClr val="005E8D"/>
                </a:solidFill>
              </a:rPr>
              <a:t>boncrop flow Exaktversuche und Praxisdemos, 2023</a:t>
            </a:r>
          </a:p>
        </p:txBody>
      </p:sp>
      <p:grpSp>
        <p:nvGrpSpPr>
          <p:cNvPr id="19" name="Gruppieren 18">
            <a:extLst>
              <a:ext uri="{FF2B5EF4-FFF2-40B4-BE49-F238E27FC236}">
                <a16:creationId xmlns:a16="http://schemas.microsoft.com/office/drawing/2014/main" id="{3D89FA95-F73B-6D4C-CF79-0EB19FBCAB6F}"/>
              </a:ext>
            </a:extLst>
          </p:cNvPr>
          <p:cNvGrpSpPr/>
          <p:nvPr userDrawn="1"/>
        </p:nvGrpSpPr>
        <p:grpSpPr>
          <a:xfrm>
            <a:off x="936006" y="1933438"/>
            <a:ext cx="1440000" cy="772"/>
            <a:chOff x="5254081" y="1393354"/>
            <a:chExt cx="4170697" cy="772"/>
          </a:xfrm>
        </p:grpSpPr>
        <p:cxnSp>
          <p:nvCxnSpPr>
            <p:cNvPr id="21" name="Gerade Verbindung 20">
              <a:extLst>
                <a:ext uri="{FF2B5EF4-FFF2-40B4-BE49-F238E27FC236}">
                  <a16:creationId xmlns:a16="http://schemas.microsoft.com/office/drawing/2014/main" id="{4036A242-AF80-2E3A-7022-6BA60734E661}"/>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A57EAE57-99F7-A4C2-BF0D-47B8736550AC}"/>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F9096698-F64B-58C0-C66A-201E6E06CEB7}"/>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038154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D3863ADF-C8F9-DF73-0378-475A2C8364DF}"/>
              </a:ext>
            </a:extLst>
          </p:cNvPr>
          <p:cNvSpPr txBox="1"/>
          <p:nvPr userDrawn="1"/>
        </p:nvSpPr>
        <p:spPr>
          <a:xfrm>
            <a:off x="1875929" y="2448108"/>
            <a:ext cx="4740771" cy="3093154"/>
          </a:xfrm>
          <a:prstGeom prst="rect">
            <a:avLst/>
          </a:prstGeom>
          <a:noFill/>
        </p:spPr>
        <p:txBody>
          <a:bodyPr wrap="square">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lang="de-DE" sz="1400" dirty="0" err="1">
                <a:solidFill>
                  <a:srgbClr val="4E965A"/>
                </a:solidFill>
                <a:effectLst/>
                <a:latin typeface="Helvetica" pitchFamily="2" charset="0"/>
              </a:rPr>
              <a:t>boncrop</a:t>
            </a:r>
            <a:r>
              <a:rPr lang="de-DE" sz="1400" dirty="0">
                <a:solidFill>
                  <a:srgbClr val="4E965A"/>
                </a:solidFill>
                <a:effectLst/>
                <a:latin typeface="Helvetica" pitchFamily="2" charset="0"/>
              </a:rPr>
              <a:t> </a:t>
            </a:r>
            <a:r>
              <a:rPr lang="de-DE" sz="1400" dirty="0" err="1">
                <a:solidFill>
                  <a:srgbClr val="4E965A"/>
                </a:solidFill>
                <a:effectLst/>
                <a:latin typeface="Helvetica" pitchFamily="2" charset="0"/>
              </a:rPr>
              <a:t>flow</a:t>
            </a:r>
            <a:r>
              <a:rPr lang="de-DE" sz="1400" dirty="0">
                <a:solidFill>
                  <a:srgbClr val="4E965A"/>
                </a:solidFill>
                <a:effectLst/>
                <a:latin typeface="Helvetica" pitchFamily="2" charset="0"/>
              </a:rPr>
              <a:t> und der Mais</a:t>
            </a:r>
            <a:r>
              <a:rPr lang="de-DE" sz="1400" dirty="0">
                <a:solidFill>
                  <a:srgbClr val="4E965A"/>
                </a:solidFill>
                <a:effectLst/>
                <a:latin typeface="+mn-lt"/>
              </a:rPr>
              <a:t> </a:t>
            </a:r>
          </a:p>
          <a:p>
            <a:pPr algn="just">
              <a:spcBef>
                <a:spcPts val="200"/>
              </a:spcBef>
              <a:spcAft>
                <a:spcPts val="200"/>
              </a:spcAft>
            </a:pPr>
            <a:endParaRPr lang="de-DE" sz="1400" dirty="0">
              <a:solidFill>
                <a:srgbClr val="0FA63E"/>
              </a:solidFill>
              <a:effectLst/>
              <a:latin typeface="+mn-lt"/>
            </a:endParaRP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Stressminderung bis zur Ernte durch Stress-Priming</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Doppelt hält noch besser in Kombination mit </a:t>
            </a:r>
            <a:r>
              <a:rPr lang="de-DE" sz="1400" dirty="0" err="1">
                <a:solidFill>
                  <a:srgbClr val="005E8D"/>
                </a:solidFill>
                <a:effectLst/>
                <a:latin typeface="+mn-lt"/>
              </a:rPr>
              <a:t>boncrop</a:t>
            </a:r>
            <a:r>
              <a:rPr lang="de-DE" sz="1400" dirty="0">
                <a:solidFill>
                  <a:srgbClr val="005E8D"/>
                </a:solidFill>
                <a:effectLst/>
                <a:latin typeface="+mn-lt"/>
              </a:rPr>
              <a:t> solid zur Aussaat.</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Optimales Timing: Anwendung ab dem Vierblattstadium</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Fokus auf Steigerung der Stresstoleranz</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Phytohormone regen den Stoffwechsel an.</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Verbessert das Wurzelwachstum</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Sichert und steigert Ertrag und Qualität</a:t>
            </a:r>
          </a:p>
        </p:txBody>
      </p:sp>
      <p:grpSp>
        <p:nvGrpSpPr>
          <p:cNvPr id="12" name="Gruppieren 11">
            <a:extLst>
              <a:ext uri="{FF2B5EF4-FFF2-40B4-BE49-F238E27FC236}">
                <a16:creationId xmlns:a16="http://schemas.microsoft.com/office/drawing/2014/main" id="{3B8999FA-C526-E691-03B1-C7E6F5486ACE}"/>
              </a:ext>
            </a:extLst>
          </p:cNvPr>
          <p:cNvGrpSpPr/>
          <p:nvPr userDrawn="1"/>
        </p:nvGrpSpPr>
        <p:grpSpPr>
          <a:xfrm rot="10800000">
            <a:off x="2572258" y="1977888"/>
            <a:ext cx="549458" cy="772"/>
            <a:chOff x="7770320" y="1393354"/>
            <a:chExt cx="1591402" cy="772"/>
          </a:xfrm>
        </p:grpSpPr>
        <p:cxnSp>
          <p:nvCxnSpPr>
            <p:cNvPr id="13" name="Gerade Verbindung 12">
              <a:extLst>
                <a:ext uri="{FF2B5EF4-FFF2-40B4-BE49-F238E27FC236}">
                  <a16:creationId xmlns:a16="http://schemas.microsoft.com/office/drawing/2014/main" id="{4AD71292-5CBE-E543-D3B3-91A71B9F6AE8}"/>
                </a:ext>
              </a:extLst>
            </p:cNvPr>
            <p:cNvCxnSpPr>
              <a:cxnSpLocks/>
            </p:cNvCxnSpPr>
            <p:nvPr userDrawn="1"/>
          </p:nvCxnSpPr>
          <p:spPr>
            <a:xfrm>
              <a:off x="7770320" y="1393354"/>
              <a:ext cx="29980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6F4AFFCA-A992-E126-5D75-AEFE315E7E8D}"/>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476002F6-3863-E5EE-A728-463333659F09}"/>
                </a:ext>
              </a:extLst>
            </p:cNvPr>
            <p:cNvCxnSpPr>
              <a:cxnSpLocks/>
            </p:cNvCxnSpPr>
            <p:nvPr userDrawn="1"/>
          </p:nvCxnSpPr>
          <p:spPr>
            <a:xfrm>
              <a:off x="8699434" y="1394126"/>
              <a:ext cx="662288"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pic>
        <p:nvPicPr>
          <p:cNvPr id="20" name="Grafik 19">
            <a:extLst>
              <a:ext uri="{FF2B5EF4-FFF2-40B4-BE49-F238E27FC236}">
                <a16:creationId xmlns:a16="http://schemas.microsoft.com/office/drawing/2014/main" id="{4A581A04-0D4D-CCFF-F0F3-4E46838D49C8}"/>
              </a:ext>
            </a:extLst>
          </p:cNvPr>
          <p:cNvPicPr>
            <a:picLocks noChangeAspect="1"/>
          </p:cNvPicPr>
          <p:nvPr userDrawn="1"/>
        </p:nvPicPr>
        <p:blipFill>
          <a:blip r:embed="rId3">
            <a:alphaModFix amt="80000"/>
          </a:blip>
          <a:stretch>
            <a:fillRect/>
          </a:stretch>
        </p:blipFill>
        <p:spPr>
          <a:xfrm>
            <a:off x="1825114" y="1471833"/>
            <a:ext cx="612000" cy="612000"/>
          </a:xfrm>
          <a:prstGeom prst="rect">
            <a:avLst/>
          </a:prstGeom>
        </p:spPr>
      </p:pic>
      <p:sp>
        <p:nvSpPr>
          <p:cNvPr id="21" name="Textfeld 20">
            <a:extLst>
              <a:ext uri="{FF2B5EF4-FFF2-40B4-BE49-F238E27FC236}">
                <a16:creationId xmlns:a16="http://schemas.microsoft.com/office/drawing/2014/main" id="{AE216A10-408F-DDEE-4107-271459018B51}"/>
              </a:ext>
            </a:extLst>
          </p:cNvPr>
          <p:cNvSpPr txBox="1"/>
          <p:nvPr userDrawn="1"/>
        </p:nvSpPr>
        <p:spPr>
          <a:xfrm>
            <a:off x="2445251" y="1577778"/>
            <a:ext cx="990602" cy="400110"/>
          </a:xfrm>
          <a:prstGeom prst="rect">
            <a:avLst/>
          </a:prstGeom>
          <a:noFill/>
        </p:spPr>
        <p:txBody>
          <a:bodyPr wrap="square" rtlCol="0">
            <a:spAutoFit/>
          </a:bodyPr>
          <a:lstStyle/>
          <a:p>
            <a:r>
              <a:rPr lang="de-DE" sz="2000" dirty="0">
                <a:solidFill>
                  <a:srgbClr val="005E8D"/>
                </a:solidFill>
              </a:rPr>
              <a:t>FAZIT</a:t>
            </a:r>
          </a:p>
        </p:txBody>
      </p:sp>
      <p:pic>
        <p:nvPicPr>
          <p:cNvPr id="25" name="Grafik 24" descr="Ein Bild, das Mais, Essen, Maiskolben, Maiskerne enthält.&#10;&#10;Automatisch generierte Beschreibung">
            <a:extLst>
              <a:ext uri="{FF2B5EF4-FFF2-40B4-BE49-F238E27FC236}">
                <a16:creationId xmlns:a16="http://schemas.microsoft.com/office/drawing/2014/main" id="{8E7DD7F8-A501-3625-968B-4844DB33EAE2}"/>
              </a:ext>
            </a:extLst>
          </p:cNvPr>
          <p:cNvPicPr>
            <a:picLocks noChangeAspect="1"/>
          </p:cNvPicPr>
          <p:nvPr userDrawn="1"/>
        </p:nvPicPr>
        <p:blipFill>
          <a:blip r:embed="rId4"/>
          <a:stretch>
            <a:fillRect/>
          </a:stretch>
        </p:blipFill>
        <p:spPr>
          <a:xfrm>
            <a:off x="9702293" y="1301751"/>
            <a:ext cx="2160000" cy="4679999"/>
          </a:xfrm>
          <a:prstGeom prst="rect">
            <a:avLst/>
          </a:prstGeom>
        </p:spPr>
      </p:pic>
    </p:spTree>
    <p:extLst>
      <p:ext uri="{BB962C8B-B14F-4D97-AF65-F5344CB8AC3E}">
        <p14:creationId xmlns:p14="http://schemas.microsoft.com/office/powerpoint/2010/main" val="11927617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26530F7-FFB0-755D-9902-4200DDE759D0}"/>
              </a:ext>
            </a:extLst>
          </p:cNvPr>
          <p:cNvSpPr/>
          <p:nvPr userDrawn="1"/>
        </p:nvSpPr>
        <p:spPr>
          <a:xfrm>
            <a:off x="0" y="0"/>
            <a:ext cx="12183383" cy="12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C5B8B22D-6F8A-5C17-3159-8315AA783019}"/>
              </a:ext>
            </a:extLst>
          </p:cNvPr>
          <p:cNvGrpSpPr/>
          <p:nvPr userDrawn="1"/>
        </p:nvGrpSpPr>
        <p:grpSpPr>
          <a:xfrm>
            <a:off x="1852698" y="2599291"/>
            <a:ext cx="8486604" cy="1663200"/>
            <a:chOff x="849868" y="1920586"/>
            <a:chExt cx="8486604" cy="1663200"/>
          </a:xfrm>
        </p:grpSpPr>
        <p:pic>
          <p:nvPicPr>
            <p:cNvPr id="11" name="Grafik 10">
              <a:extLst>
                <a:ext uri="{FF2B5EF4-FFF2-40B4-BE49-F238E27FC236}">
                  <a16:creationId xmlns:a16="http://schemas.microsoft.com/office/drawing/2014/main" id="{15C4F3D9-16C2-75AA-D0CD-7B80163C58E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992580" y="2009641"/>
              <a:ext cx="6343892" cy="1496201"/>
            </a:xfrm>
            <a:prstGeom prst="rect">
              <a:avLst/>
            </a:prstGeom>
          </p:spPr>
        </p:pic>
        <p:pic>
          <p:nvPicPr>
            <p:cNvPr id="12" name="Grafik 11">
              <a:extLst>
                <a:ext uri="{FF2B5EF4-FFF2-40B4-BE49-F238E27FC236}">
                  <a16:creationId xmlns:a16="http://schemas.microsoft.com/office/drawing/2014/main" id="{33B71187-8A03-08AB-751F-1163FAA0358D}"/>
                </a:ext>
              </a:extLst>
            </p:cNvPr>
            <p:cNvPicPr>
              <a:picLocks noChangeAspect="1"/>
            </p:cNvPicPr>
            <p:nvPr userDrawn="1"/>
          </p:nvPicPr>
          <p:blipFill>
            <a:blip r:embed="rId3"/>
            <a:stretch>
              <a:fillRect/>
            </a:stretch>
          </p:blipFill>
          <p:spPr>
            <a:xfrm>
              <a:off x="849868" y="1920586"/>
              <a:ext cx="1663200" cy="1663200"/>
            </a:xfrm>
            <a:prstGeom prst="rect">
              <a:avLst/>
            </a:prstGeom>
          </p:spPr>
        </p:pic>
      </p:grpSp>
    </p:spTree>
    <p:extLst>
      <p:ext uri="{BB962C8B-B14F-4D97-AF65-F5344CB8AC3E}">
        <p14:creationId xmlns:p14="http://schemas.microsoft.com/office/powerpoint/2010/main" val="30254133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rodukttechnische Informationen">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C75F53B-54CD-8CD4-2F43-01E6D410E28B}"/>
              </a:ext>
            </a:extLst>
          </p:cNvPr>
          <p:cNvSpPr txBox="1"/>
          <p:nvPr userDrawn="1"/>
        </p:nvSpPr>
        <p:spPr>
          <a:xfrm>
            <a:off x="2651175" y="3013272"/>
            <a:ext cx="2633425" cy="2308324"/>
          </a:xfrm>
          <a:prstGeom prst="rect">
            <a:avLst/>
          </a:prstGeom>
          <a:noFill/>
        </p:spPr>
        <p:txBody>
          <a:bodyPr wrap="square" rtlCol="0">
            <a:spAutoFit/>
          </a:bodyPr>
          <a:lstStyle/>
          <a:p>
            <a:pPr lvl="0"/>
            <a:r>
              <a:rPr lang="de-DE" sz="1400" dirty="0">
                <a:solidFill>
                  <a:srgbClr val="191919"/>
                </a:solidFill>
                <a:latin typeface="+mn-lt"/>
              </a:rPr>
              <a:t>Die Abpackung</a:t>
            </a:r>
          </a:p>
          <a:p>
            <a:pPr lvl="0"/>
            <a:endParaRPr lang="de-DE" sz="1400" dirty="0">
              <a:solidFill>
                <a:srgbClr val="191919"/>
              </a:solidFill>
              <a:latin typeface="+mn-lt"/>
            </a:endParaRPr>
          </a:p>
          <a:p>
            <a:pPr marL="357188" lvl="1" indent="-133350">
              <a:buFontTx/>
              <a:buBlip>
                <a:blip>
                  <a:extLst>
                    <a:ext uri="{96DAC541-7B7A-43D3-8B79-37D633B846F1}">
                      <asvg:svgBlip xmlns:asvg="http://schemas.microsoft.com/office/drawing/2016/SVG/main" r:embed="rId2"/>
                    </a:ext>
                  </a:extLst>
                </a:blip>
              </a:buBlip>
              <a:tabLst/>
            </a:pPr>
            <a:r>
              <a:rPr lang="de-DE" sz="1400" dirty="0">
                <a:solidFill>
                  <a:srgbClr val="191919"/>
                </a:solidFill>
                <a:latin typeface="+mn-lt"/>
              </a:rPr>
              <a:t>10 l Kanister</a:t>
            </a:r>
          </a:p>
          <a:p>
            <a:pPr marL="357188" lvl="1" indent="-133350">
              <a:buFontTx/>
              <a:buBlip>
                <a:blip>
                  <a:extLst>
                    <a:ext uri="{96DAC541-7B7A-43D3-8B79-37D633B846F1}">
                      <asvg:svgBlip xmlns:asvg="http://schemas.microsoft.com/office/drawing/2016/SVG/main" r:embed="rId2"/>
                    </a:ext>
                  </a:extLst>
                </a:blip>
              </a:buBlip>
              <a:tabLst/>
            </a:pPr>
            <a:r>
              <a:rPr lang="de-DE" sz="1400" dirty="0">
                <a:solidFill>
                  <a:srgbClr val="191919"/>
                </a:solidFill>
                <a:latin typeface="+mn-lt"/>
              </a:rPr>
              <a:t>2 Kanister (20 l) pro Karton</a:t>
            </a:r>
            <a:br>
              <a:rPr lang="de-DE" sz="1400" dirty="0">
                <a:solidFill>
                  <a:srgbClr val="191919"/>
                </a:solidFill>
                <a:latin typeface="+mn-lt"/>
              </a:rPr>
            </a:br>
            <a:br>
              <a:rPr lang="de-DE" sz="1400" dirty="0">
                <a:solidFill>
                  <a:srgbClr val="191919"/>
                </a:solidFill>
                <a:latin typeface="+mn-lt"/>
              </a:rPr>
            </a:br>
            <a:br>
              <a:rPr lang="de-DE" sz="1400" dirty="0">
                <a:solidFill>
                  <a:srgbClr val="191919"/>
                </a:solidFill>
                <a:latin typeface="+mn-lt"/>
              </a:rPr>
            </a:br>
            <a:br>
              <a:rPr lang="de-DE" sz="1400" dirty="0">
                <a:solidFill>
                  <a:srgbClr val="191919"/>
                </a:solidFill>
                <a:latin typeface="+mn-lt"/>
              </a:rPr>
            </a:br>
            <a:r>
              <a:rPr lang="de-DE" sz="1400" dirty="0">
                <a:solidFill>
                  <a:srgbClr val="191919"/>
                </a:solidFill>
                <a:latin typeface="+mn-lt"/>
              </a:rPr>
              <a:t>Artikelnummer: </a:t>
            </a:r>
            <a:br>
              <a:rPr lang="de-DE" sz="1400" dirty="0">
                <a:solidFill>
                  <a:srgbClr val="191919"/>
                </a:solidFill>
                <a:latin typeface="+mn-lt"/>
              </a:rPr>
            </a:br>
            <a:r>
              <a:rPr lang="de-DE" sz="1400" dirty="0">
                <a:solidFill>
                  <a:srgbClr val="191919"/>
                </a:solidFill>
                <a:latin typeface="+mn-lt"/>
              </a:rPr>
              <a:t>234953 - 0000</a:t>
            </a:r>
            <a:endParaRPr lang="de-DE" sz="1400" dirty="0">
              <a:solidFill>
                <a:srgbClr val="191919"/>
              </a:solidFill>
              <a:effectLst/>
              <a:latin typeface="+mn-lt"/>
            </a:endParaRPr>
          </a:p>
          <a:p>
            <a:endParaRPr lang="de-DE" dirty="0">
              <a:latin typeface="+mn-lt"/>
            </a:endParaRPr>
          </a:p>
        </p:txBody>
      </p:sp>
      <p:sp>
        <p:nvSpPr>
          <p:cNvPr id="4" name="Textfeld 3">
            <a:extLst>
              <a:ext uri="{FF2B5EF4-FFF2-40B4-BE49-F238E27FC236}">
                <a16:creationId xmlns:a16="http://schemas.microsoft.com/office/drawing/2014/main" id="{31C74D94-0189-9392-0D9F-259AC18E3A7F}"/>
              </a:ext>
            </a:extLst>
          </p:cNvPr>
          <p:cNvSpPr txBox="1"/>
          <p:nvPr userDrawn="1"/>
        </p:nvSpPr>
        <p:spPr>
          <a:xfrm>
            <a:off x="7582800" y="3013272"/>
            <a:ext cx="3642610" cy="1661993"/>
          </a:xfrm>
          <a:prstGeom prst="rect">
            <a:avLst/>
          </a:prstGeom>
          <a:noFill/>
        </p:spPr>
        <p:txBody>
          <a:bodyPr wrap="square" rtlCol="0">
            <a:spAutoFit/>
          </a:bodyPr>
          <a:lstStyle/>
          <a:p>
            <a:pPr lvl="0"/>
            <a:r>
              <a:rPr lang="de-DE" sz="1400" dirty="0">
                <a:solidFill>
                  <a:srgbClr val="191919"/>
                </a:solidFill>
              </a:rPr>
              <a:t>Die Empfohlene Aufwandsmenge</a:t>
            </a:r>
          </a:p>
          <a:p>
            <a:pPr lvl="0"/>
            <a:endParaRPr lang="de-DE" sz="1400" dirty="0">
              <a:solidFill>
                <a:srgbClr val="191919"/>
              </a:solidFill>
            </a:endParaRPr>
          </a:p>
          <a:p>
            <a:pPr marL="357188" lvl="1" indent="-179388">
              <a:buFontTx/>
              <a:buBlip>
                <a:blip>
                  <a:extLst>
                    <a:ext uri="{96DAC541-7B7A-43D3-8B79-37D633B846F1}">
                      <asvg:svgBlip xmlns:asvg="http://schemas.microsoft.com/office/drawing/2016/SVG/main" r:embed="rId2"/>
                    </a:ext>
                  </a:extLst>
                </a:blip>
              </a:buBlip>
              <a:tabLst/>
            </a:pPr>
            <a:r>
              <a:rPr lang="de-DE" sz="1400" dirty="0">
                <a:solidFill>
                  <a:srgbClr val="191919"/>
                </a:solidFill>
              </a:rPr>
              <a:t>2 l/ha</a:t>
            </a:r>
          </a:p>
          <a:p>
            <a:pPr marL="357188" lvl="1" indent="-179388">
              <a:buFontTx/>
              <a:buBlip>
                <a:blip>
                  <a:extLst>
                    <a:ext uri="{96DAC541-7B7A-43D3-8B79-37D633B846F1}">
                      <asvg:svgBlip xmlns:asvg="http://schemas.microsoft.com/office/drawing/2016/SVG/main" r:embed="rId2"/>
                    </a:ext>
                  </a:extLst>
                </a:blip>
              </a:buBlip>
              <a:tabLst/>
            </a:pPr>
            <a:r>
              <a:rPr lang="de-DE" sz="1400" dirty="0">
                <a:solidFill>
                  <a:srgbClr val="191919"/>
                </a:solidFill>
              </a:rPr>
              <a:t>Ab BBCH 21</a:t>
            </a:r>
          </a:p>
          <a:p>
            <a:pPr marL="357188" lvl="1" indent="-179388">
              <a:buFontTx/>
              <a:buBlip>
                <a:blip>
                  <a:extLst>
                    <a:ext uri="{96DAC541-7B7A-43D3-8B79-37D633B846F1}">
                      <asvg:svgBlip xmlns:asvg="http://schemas.microsoft.com/office/drawing/2016/SVG/main" r:embed="rId2"/>
                    </a:ext>
                  </a:extLst>
                </a:blip>
              </a:buBlip>
              <a:tabLst/>
            </a:pPr>
            <a:r>
              <a:rPr lang="de-DE" sz="1400" dirty="0">
                <a:solidFill>
                  <a:srgbClr val="191919"/>
                </a:solidFill>
              </a:rPr>
              <a:t>Blattspritzung</a:t>
            </a:r>
          </a:p>
          <a:p>
            <a:pPr marL="357188" lvl="1" indent="-179388">
              <a:buFontTx/>
              <a:buBlip>
                <a:blip>
                  <a:extLst>
                    <a:ext uri="{96DAC541-7B7A-43D3-8B79-37D633B846F1}">
                      <asvg:svgBlip xmlns:asvg="http://schemas.microsoft.com/office/drawing/2016/SVG/main" r:embed="rId2"/>
                    </a:ext>
                  </a:extLst>
                </a:blip>
              </a:buBlip>
              <a:tabLst/>
            </a:pPr>
            <a:r>
              <a:rPr lang="de-DE" sz="1400" dirty="0">
                <a:solidFill>
                  <a:srgbClr val="191919"/>
                </a:solidFill>
              </a:rPr>
              <a:t>Wasseraufwandsmenge 200-500 l/ha</a:t>
            </a:r>
          </a:p>
          <a:p>
            <a:endParaRPr lang="de-DE" dirty="0"/>
          </a:p>
        </p:txBody>
      </p:sp>
      <p:sp>
        <p:nvSpPr>
          <p:cNvPr id="5" name="Textfeld 4">
            <a:extLst>
              <a:ext uri="{FF2B5EF4-FFF2-40B4-BE49-F238E27FC236}">
                <a16:creationId xmlns:a16="http://schemas.microsoft.com/office/drawing/2014/main" id="{78BC1A16-4B1A-99A6-1B6D-EEB213B8B453}"/>
              </a:ext>
            </a:extLst>
          </p:cNvPr>
          <p:cNvSpPr txBox="1"/>
          <p:nvPr userDrawn="1"/>
        </p:nvSpPr>
        <p:spPr>
          <a:xfrm>
            <a:off x="838200" y="1533328"/>
            <a:ext cx="5967334" cy="400110"/>
          </a:xfrm>
          <a:prstGeom prst="rect">
            <a:avLst/>
          </a:prstGeom>
          <a:noFill/>
        </p:spPr>
        <p:txBody>
          <a:bodyPr wrap="square" rtlCol="0">
            <a:spAutoFit/>
          </a:bodyPr>
          <a:lstStyle/>
          <a:p>
            <a:r>
              <a:rPr lang="de-DE" sz="2000" dirty="0">
                <a:solidFill>
                  <a:srgbClr val="005E8D"/>
                </a:solidFill>
              </a:rPr>
              <a:t>Produkttechnische Informationen</a:t>
            </a:r>
          </a:p>
        </p:txBody>
      </p:sp>
      <p:grpSp>
        <p:nvGrpSpPr>
          <p:cNvPr id="6" name="Gruppieren 5">
            <a:extLst>
              <a:ext uri="{FF2B5EF4-FFF2-40B4-BE49-F238E27FC236}">
                <a16:creationId xmlns:a16="http://schemas.microsoft.com/office/drawing/2014/main" id="{318D351F-F68B-AA82-433B-9961F26E17D9}"/>
              </a:ext>
            </a:extLst>
          </p:cNvPr>
          <p:cNvGrpSpPr/>
          <p:nvPr userDrawn="1"/>
        </p:nvGrpSpPr>
        <p:grpSpPr>
          <a:xfrm>
            <a:off x="950625" y="1925943"/>
            <a:ext cx="1440000" cy="772"/>
            <a:chOff x="5254081" y="1393354"/>
            <a:chExt cx="4170697" cy="772"/>
          </a:xfrm>
        </p:grpSpPr>
        <p:cxnSp>
          <p:nvCxnSpPr>
            <p:cNvPr id="7" name="Gerade Verbindung 6">
              <a:extLst>
                <a:ext uri="{FF2B5EF4-FFF2-40B4-BE49-F238E27FC236}">
                  <a16:creationId xmlns:a16="http://schemas.microsoft.com/office/drawing/2014/main" id="{4BD3231B-2ABC-3459-B240-A230FBF4A334}"/>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F0138234-B62A-4191-67A3-5F999ED8488C}"/>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ECF1B996-DD53-71A9-2DDE-DA424FD3568E}"/>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pic>
        <p:nvPicPr>
          <p:cNvPr id="10" name="Grafik 9">
            <a:extLst>
              <a:ext uri="{FF2B5EF4-FFF2-40B4-BE49-F238E27FC236}">
                <a16:creationId xmlns:a16="http://schemas.microsoft.com/office/drawing/2014/main" id="{C0EBD84F-D961-3414-C2A5-8A661641FEAF}"/>
              </a:ext>
            </a:extLst>
          </p:cNvPr>
          <p:cNvPicPr>
            <a:picLocks noChangeAspect="1"/>
          </p:cNvPicPr>
          <p:nvPr userDrawn="1"/>
        </p:nvPicPr>
        <p:blipFill>
          <a:blip r:embed="rId3"/>
          <a:stretch>
            <a:fillRect/>
          </a:stretch>
        </p:blipFill>
        <p:spPr>
          <a:xfrm>
            <a:off x="5968896" y="3822996"/>
            <a:ext cx="1333500" cy="1498600"/>
          </a:xfrm>
          <a:prstGeom prst="rect">
            <a:avLst/>
          </a:prstGeom>
        </p:spPr>
      </p:pic>
      <p:pic>
        <p:nvPicPr>
          <p:cNvPr id="11" name="Grafik 10">
            <a:extLst>
              <a:ext uri="{FF2B5EF4-FFF2-40B4-BE49-F238E27FC236}">
                <a16:creationId xmlns:a16="http://schemas.microsoft.com/office/drawing/2014/main" id="{75D2FE64-3F71-EAA2-7F34-80C17F221B3B}"/>
              </a:ext>
            </a:extLst>
          </p:cNvPr>
          <p:cNvPicPr>
            <a:picLocks noChangeAspect="1"/>
          </p:cNvPicPr>
          <p:nvPr userDrawn="1"/>
        </p:nvPicPr>
        <p:blipFill>
          <a:blip r:embed="rId4"/>
          <a:stretch>
            <a:fillRect/>
          </a:stretch>
        </p:blipFill>
        <p:spPr>
          <a:xfrm>
            <a:off x="838200" y="3013272"/>
            <a:ext cx="1625600" cy="2311400"/>
          </a:xfrm>
          <a:prstGeom prst="rect">
            <a:avLst/>
          </a:prstGeom>
        </p:spPr>
      </p:pic>
    </p:spTree>
    <p:extLst>
      <p:ext uri="{BB962C8B-B14F-4D97-AF65-F5344CB8AC3E}">
        <p14:creationId xmlns:p14="http://schemas.microsoft.com/office/powerpoint/2010/main" val="15023106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orteile und Nutzen">
    <p:spTree>
      <p:nvGrpSpPr>
        <p:cNvPr id="1" name=""/>
        <p:cNvGrpSpPr/>
        <p:nvPr/>
      </p:nvGrpSpPr>
      <p:grpSpPr>
        <a:xfrm>
          <a:off x="0" y="0"/>
          <a:ext cx="0" cy="0"/>
          <a:chOff x="0" y="0"/>
          <a:chExt cx="0" cy="0"/>
        </a:xfrm>
      </p:grpSpPr>
      <p:pic>
        <p:nvPicPr>
          <p:cNvPr id="3" name="Grafik 2" descr="Ein Bild, das Gemüse, Pflanze enthält.&#10;&#10;Automatisch generierte Beschreibung">
            <a:extLst>
              <a:ext uri="{FF2B5EF4-FFF2-40B4-BE49-F238E27FC236}">
                <a16:creationId xmlns:a16="http://schemas.microsoft.com/office/drawing/2014/main" id="{21E586AB-4FB6-BDD4-978D-C01E8242B48A}"/>
              </a:ext>
            </a:extLst>
          </p:cNvPr>
          <p:cNvPicPr>
            <a:picLocks noChangeAspect="1"/>
          </p:cNvPicPr>
          <p:nvPr userDrawn="1"/>
        </p:nvPicPr>
        <p:blipFill>
          <a:blip r:embed="rId2"/>
          <a:stretch>
            <a:fillRect/>
          </a:stretch>
        </p:blipFill>
        <p:spPr>
          <a:xfrm>
            <a:off x="9665895" y="1694667"/>
            <a:ext cx="2526105" cy="4324350"/>
          </a:xfrm>
          <a:prstGeom prst="rect">
            <a:avLst/>
          </a:prstGeom>
        </p:spPr>
      </p:pic>
      <p:sp>
        <p:nvSpPr>
          <p:cNvPr id="12" name="Textfeld 11">
            <a:extLst>
              <a:ext uri="{FF2B5EF4-FFF2-40B4-BE49-F238E27FC236}">
                <a16:creationId xmlns:a16="http://schemas.microsoft.com/office/drawing/2014/main" id="{9E97A083-F6B7-A4BC-418A-1921CD93DBC0}"/>
              </a:ext>
            </a:extLst>
          </p:cNvPr>
          <p:cNvSpPr txBox="1"/>
          <p:nvPr userDrawn="1"/>
        </p:nvSpPr>
        <p:spPr>
          <a:xfrm>
            <a:off x="838200" y="1027788"/>
            <a:ext cx="5967334" cy="400110"/>
          </a:xfrm>
          <a:prstGeom prst="rect">
            <a:avLst/>
          </a:prstGeom>
          <a:noFill/>
        </p:spPr>
        <p:txBody>
          <a:bodyPr wrap="square" rtlCol="0">
            <a:spAutoFit/>
          </a:bodyPr>
          <a:lstStyle/>
          <a:p>
            <a:r>
              <a:rPr lang="de-DE" sz="2000" dirty="0">
                <a:solidFill>
                  <a:srgbClr val="005E8D"/>
                </a:solidFill>
              </a:rPr>
              <a:t>Vorteile und Nutzen</a:t>
            </a:r>
          </a:p>
        </p:txBody>
      </p:sp>
      <p:grpSp>
        <p:nvGrpSpPr>
          <p:cNvPr id="13" name="Gruppieren 12">
            <a:extLst>
              <a:ext uri="{FF2B5EF4-FFF2-40B4-BE49-F238E27FC236}">
                <a16:creationId xmlns:a16="http://schemas.microsoft.com/office/drawing/2014/main" id="{45416095-B745-872A-EF43-76FDED061A73}"/>
              </a:ext>
            </a:extLst>
          </p:cNvPr>
          <p:cNvGrpSpPr/>
          <p:nvPr userDrawn="1"/>
        </p:nvGrpSpPr>
        <p:grpSpPr>
          <a:xfrm>
            <a:off x="950625" y="1420403"/>
            <a:ext cx="1440000" cy="772"/>
            <a:chOff x="5254081" y="1393354"/>
            <a:chExt cx="4170697" cy="772"/>
          </a:xfrm>
        </p:grpSpPr>
        <p:cxnSp>
          <p:nvCxnSpPr>
            <p:cNvPr id="14" name="Gerade Verbindung 13">
              <a:extLst>
                <a:ext uri="{FF2B5EF4-FFF2-40B4-BE49-F238E27FC236}">
                  <a16:creationId xmlns:a16="http://schemas.microsoft.com/office/drawing/2014/main" id="{F04C335B-8998-6274-E27F-A86DEB7D143F}"/>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184E30B3-1CE5-BCD3-CDC9-17DB6A56E43D}"/>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DC5857D3-DD46-AC8A-8557-3B6A00FCE9EB}"/>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18" name="Abgerundetes Rechteck 17">
            <a:extLst>
              <a:ext uri="{FF2B5EF4-FFF2-40B4-BE49-F238E27FC236}">
                <a16:creationId xmlns:a16="http://schemas.microsoft.com/office/drawing/2014/main" id="{502D35D4-180C-9DDC-7A39-E9238DF18576}"/>
              </a:ext>
            </a:extLst>
          </p:cNvPr>
          <p:cNvSpPr/>
          <p:nvPr userDrawn="1"/>
        </p:nvSpPr>
        <p:spPr>
          <a:xfrm>
            <a:off x="838199" y="1709196"/>
            <a:ext cx="9000000" cy="4365033"/>
          </a:xfrm>
          <a:prstGeom prst="roundRect">
            <a:avLst/>
          </a:prstGeom>
          <a:solidFill>
            <a:srgbClr val="0085B7">
              <a:alpha val="11000"/>
            </a:srgbClr>
          </a:solidFill>
          <a:ln w="25400">
            <a:solidFill>
              <a:srgbClr val="0085B7"/>
            </a:solidFill>
            <a:round/>
          </a:ln>
        </p:spPr>
        <p:style>
          <a:lnRef idx="2">
            <a:schemeClr val="accent1">
              <a:shade val="15000"/>
            </a:schemeClr>
          </a:lnRef>
          <a:fillRef idx="1">
            <a:schemeClr val="accent1"/>
          </a:fillRef>
          <a:effectRef idx="0">
            <a:schemeClr val="accent1"/>
          </a:effectRef>
          <a:fontRef idx="minor">
            <a:schemeClr val="lt1"/>
          </a:fontRef>
        </p:style>
        <p:txBody>
          <a:bodyPr lIns="108000" tIns="36000" rIns="108000" bIns="36000" numCol="2" spcCol="360000" rtlCol="0" anchor="ctr"/>
          <a:lstStyle/>
          <a:p>
            <a:pPr marL="179388" indent="-173038">
              <a:lnSpc>
                <a:spcPct val="100000"/>
              </a:lnSpc>
              <a:buFontTx/>
              <a:buNone/>
              <a:tabLst/>
            </a:pPr>
            <a:endParaRPr lang="de-DE" sz="1400" dirty="0">
              <a:solidFill>
                <a:srgbClr val="005E8D"/>
              </a:solidFill>
              <a:effectLst/>
              <a:latin typeface="+mn-lt"/>
            </a:endParaRPr>
          </a:p>
        </p:txBody>
      </p:sp>
      <p:sp>
        <p:nvSpPr>
          <p:cNvPr id="19" name="Textfeld 18">
            <a:extLst>
              <a:ext uri="{FF2B5EF4-FFF2-40B4-BE49-F238E27FC236}">
                <a16:creationId xmlns:a16="http://schemas.microsoft.com/office/drawing/2014/main" id="{035062E2-6FC9-CE56-5EF1-360E3F46AC03}"/>
              </a:ext>
            </a:extLst>
          </p:cNvPr>
          <p:cNvSpPr txBox="1"/>
          <p:nvPr userDrawn="1"/>
        </p:nvSpPr>
        <p:spPr>
          <a:xfrm>
            <a:off x="1130038" y="1871683"/>
            <a:ext cx="2912190" cy="3970318"/>
          </a:xfrm>
          <a:prstGeom prst="rect">
            <a:avLst/>
          </a:prstGeom>
          <a:noFill/>
        </p:spPr>
        <p:txBody>
          <a:bodyPr wrap="square" rtlCol="0">
            <a:spAutoFit/>
          </a:bodyPr>
          <a:lstStyle/>
          <a:p>
            <a:pPr marL="179388" indent="-173038">
              <a:lnSpc>
                <a:spcPct val="100000"/>
              </a:lnSpc>
              <a:buFontTx/>
              <a:buNone/>
              <a:tabLst/>
            </a:pPr>
            <a:r>
              <a:rPr lang="de-DE" sz="1400" spc="15" dirty="0">
                <a:solidFill>
                  <a:srgbClr val="191919"/>
                </a:solidFill>
                <a:effectLst/>
                <a:latin typeface="+mn-lt"/>
                <a:ea typeface="Calibri" panose="020F0502020204030204" pitchFamily="34" charset="0"/>
                <a:cs typeface="Minion Pro" panose="02040503050306020203" pitchFamily="18" charset="0"/>
              </a:rPr>
              <a:t>Die Vorteile</a:t>
            </a:r>
          </a:p>
          <a:p>
            <a:pPr marL="179388" indent="-173038">
              <a:lnSpc>
                <a:spcPct val="100000"/>
              </a:lnSpc>
              <a:buFontTx/>
              <a:buNone/>
              <a:tabLst/>
            </a:pPr>
            <a:endParaRPr lang="de-DE" sz="1400" spc="15" dirty="0">
              <a:solidFill>
                <a:srgbClr val="191919"/>
              </a:solidFill>
              <a:effectLst/>
              <a:latin typeface="+mn-lt"/>
              <a:ea typeface="Calibri" panose="020F0502020204030204" pitchFamily="34" charset="0"/>
              <a:cs typeface="Minion Pro" panose="02040503050306020203" pitchFamily="18" charset="0"/>
            </a:endParaRP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Fokus auf der Steigerung der Stresstoleranz</a:t>
            </a: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Fördert ein gutes Wurzelwerk</a:t>
            </a:r>
            <a:br>
              <a:rPr lang="de-DE" sz="1400" dirty="0">
                <a:solidFill>
                  <a:srgbClr val="191919"/>
                </a:solidFill>
                <a:effectLst/>
                <a:latin typeface="+mn-lt"/>
              </a:rPr>
            </a:br>
            <a:endParaRPr lang="de-DE" sz="1400" dirty="0">
              <a:solidFill>
                <a:srgbClr val="191919"/>
              </a:solidFill>
              <a:effectLst/>
              <a:latin typeface="+mn-lt"/>
            </a:endParaRP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Vitalerer Stoffwechsel und beschleunigte Entgiftung</a:t>
            </a: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Zunahme der Chlorophyllbildung</a:t>
            </a:r>
            <a:br>
              <a:rPr lang="de-DE" sz="1400" dirty="0">
                <a:solidFill>
                  <a:srgbClr val="191919"/>
                </a:solidFill>
                <a:effectLst/>
                <a:latin typeface="+mn-lt"/>
              </a:rPr>
            </a:br>
            <a:endParaRPr lang="de-DE" sz="1400" dirty="0">
              <a:solidFill>
                <a:srgbClr val="191919"/>
              </a:solidFill>
              <a:effectLst/>
              <a:latin typeface="+mn-lt"/>
            </a:endParaRP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Weniger unterständige Ähren</a:t>
            </a: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Gleichmäßigeres Wachstum</a:t>
            </a:r>
            <a:br>
              <a:rPr lang="de-DE" sz="1400" dirty="0">
                <a:solidFill>
                  <a:srgbClr val="191919"/>
                </a:solidFill>
                <a:effectLst/>
                <a:latin typeface="+mn-lt"/>
              </a:rPr>
            </a:br>
            <a:br>
              <a:rPr lang="de-DE" sz="1400" dirty="0">
                <a:solidFill>
                  <a:srgbClr val="191919"/>
                </a:solidFill>
                <a:effectLst/>
                <a:latin typeface="+mn-lt"/>
              </a:rPr>
            </a:br>
            <a:endParaRPr lang="de-DE" sz="1400" dirty="0">
              <a:solidFill>
                <a:srgbClr val="191919"/>
              </a:solidFill>
              <a:effectLst/>
              <a:latin typeface="+mn-lt"/>
            </a:endParaRP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Höhere Standfestigkeit</a:t>
            </a:r>
            <a:br>
              <a:rPr lang="de-DE" sz="1400" dirty="0">
                <a:solidFill>
                  <a:srgbClr val="191919"/>
                </a:solidFill>
                <a:effectLst/>
                <a:latin typeface="+mn-lt"/>
              </a:rPr>
            </a:br>
            <a:endParaRPr lang="de-DE" sz="1400" dirty="0">
              <a:solidFill>
                <a:srgbClr val="191919"/>
              </a:solidFill>
              <a:effectLst/>
              <a:latin typeface="+mn-lt"/>
            </a:endParaRP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err="1">
                <a:solidFill>
                  <a:srgbClr val="191919"/>
                </a:solidFill>
                <a:effectLst/>
                <a:latin typeface="+mn-lt"/>
              </a:rPr>
              <a:t>Kostengünstig</a:t>
            </a:r>
            <a:r>
              <a:rPr lang="de-DE" sz="1400" dirty="0">
                <a:solidFill>
                  <a:srgbClr val="191919"/>
                </a:solidFill>
                <a:effectLst/>
                <a:latin typeface="+mn-lt"/>
              </a:rPr>
              <a:t> und einfach in der Anwendung</a:t>
            </a:r>
          </a:p>
        </p:txBody>
      </p:sp>
      <p:sp>
        <p:nvSpPr>
          <p:cNvPr id="20" name="Textfeld 19">
            <a:extLst>
              <a:ext uri="{FF2B5EF4-FFF2-40B4-BE49-F238E27FC236}">
                <a16:creationId xmlns:a16="http://schemas.microsoft.com/office/drawing/2014/main" id="{82FBED8F-6069-315B-5E61-D84D320FB4BC}"/>
              </a:ext>
            </a:extLst>
          </p:cNvPr>
          <p:cNvSpPr txBox="1"/>
          <p:nvPr userDrawn="1"/>
        </p:nvSpPr>
        <p:spPr>
          <a:xfrm>
            <a:off x="4165601" y="1871683"/>
            <a:ext cx="5246913" cy="4185761"/>
          </a:xfrm>
          <a:prstGeom prst="rect">
            <a:avLst/>
          </a:prstGeom>
          <a:noFill/>
        </p:spPr>
        <p:txBody>
          <a:bodyPr wrap="square" rtlCol="0">
            <a:spAutoFit/>
          </a:bodyPr>
          <a:lstStyle/>
          <a:p>
            <a:pPr marL="179388" indent="-173038">
              <a:lnSpc>
                <a:spcPct val="100000"/>
              </a:lnSpc>
              <a:buFontTx/>
              <a:buNone/>
              <a:tabLst/>
            </a:pPr>
            <a:r>
              <a:rPr lang="de-DE" sz="1400" dirty="0">
                <a:solidFill>
                  <a:srgbClr val="191919"/>
                </a:solidFill>
                <a:effectLst/>
                <a:latin typeface="+mn-lt"/>
              </a:rPr>
              <a:t>Der Nutzen</a:t>
            </a:r>
          </a:p>
          <a:p>
            <a:pPr marL="179388" indent="-173038">
              <a:lnSpc>
                <a:spcPct val="100000"/>
              </a:lnSpc>
              <a:buFontTx/>
              <a:buNone/>
              <a:tabLst/>
            </a:pPr>
            <a:endParaRPr lang="de-DE" sz="1400" dirty="0">
              <a:solidFill>
                <a:srgbClr val="191919"/>
              </a:solidFill>
              <a:effectLst/>
              <a:latin typeface="+mn-lt"/>
            </a:endParaRP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Optimale Vorbereitung des Getreides auf Stressereignisse (z. B. Trockenstress) in der ertragsbildenden Phase</a:t>
            </a: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Sicherung einer möglichst ausreichenden Nährstoff- und </a:t>
            </a:r>
            <a:r>
              <a:rPr lang="de-DE" sz="1400" dirty="0" err="1">
                <a:solidFill>
                  <a:srgbClr val="191919"/>
                </a:solidFill>
                <a:effectLst/>
                <a:latin typeface="+mn-lt"/>
              </a:rPr>
              <a:t>Wasserverfügbarkeit</a:t>
            </a:r>
            <a:endParaRPr lang="de-DE" sz="1400" dirty="0">
              <a:solidFill>
                <a:srgbClr val="191919"/>
              </a:solidFill>
              <a:effectLst/>
              <a:latin typeface="+mn-lt"/>
            </a:endParaRP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Fittere Bestände mit mehr </a:t>
            </a:r>
            <a:r>
              <a:rPr lang="de-DE" sz="1400" dirty="0" err="1">
                <a:solidFill>
                  <a:srgbClr val="191919"/>
                </a:solidFill>
                <a:effectLst/>
                <a:latin typeface="+mn-lt"/>
              </a:rPr>
              <a:t>Stressresilienz</a:t>
            </a:r>
            <a:br>
              <a:rPr lang="de-DE" sz="1400" dirty="0">
                <a:solidFill>
                  <a:srgbClr val="191919"/>
                </a:solidFill>
                <a:effectLst/>
                <a:latin typeface="+mn-lt"/>
              </a:rPr>
            </a:br>
            <a:endParaRPr lang="de-DE" sz="1400" dirty="0">
              <a:solidFill>
                <a:srgbClr val="191919"/>
              </a:solidFill>
              <a:effectLst/>
              <a:latin typeface="+mn-lt"/>
            </a:endParaRP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Steigende Photosynthese-Rate und damit mehr Energie u. a. </a:t>
            </a:r>
            <a:r>
              <a:rPr lang="de-DE" sz="1400" dirty="0" err="1">
                <a:solidFill>
                  <a:srgbClr val="191919"/>
                </a:solidFill>
                <a:effectLst/>
                <a:latin typeface="+mn-lt"/>
              </a:rPr>
              <a:t>für</a:t>
            </a:r>
            <a:r>
              <a:rPr lang="de-DE" sz="1400" dirty="0">
                <a:solidFill>
                  <a:srgbClr val="191919"/>
                </a:solidFill>
                <a:effectLst/>
                <a:latin typeface="+mn-lt"/>
              </a:rPr>
              <a:t> die Ertragsbildung</a:t>
            </a: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Mehr voll ausgebildete Ähren </a:t>
            </a:r>
            <a:r>
              <a:rPr lang="de-DE" sz="1400" dirty="0" err="1">
                <a:solidFill>
                  <a:srgbClr val="191919"/>
                </a:solidFill>
                <a:effectLst/>
                <a:latin typeface="+mn-lt"/>
              </a:rPr>
              <a:t>für</a:t>
            </a:r>
            <a:r>
              <a:rPr lang="de-DE" sz="1400" dirty="0">
                <a:solidFill>
                  <a:srgbClr val="191919"/>
                </a:solidFill>
                <a:effectLst/>
                <a:latin typeface="+mn-lt"/>
              </a:rPr>
              <a:t> höhere Ertragssicherheit</a:t>
            </a: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Homogenere Bestände: erleichterte Anwendung von </a:t>
            </a:r>
            <a:r>
              <a:rPr lang="de-DE" sz="1400" dirty="0" err="1">
                <a:solidFill>
                  <a:srgbClr val="191919"/>
                </a:solidFill>
                <a:effectLst/>
                <a:latin typeface="+mn-lt"/>
              </a:rPr>
              <a:t>Düngemitteln</a:t>
            </a:r>
            <a:r>
              <a:rPr lang="de-DE" sz="1400" dirty="0">
                <a:solidFill>
                  <a:srgbClr val="191919"/>
                </a:solidFill>
                <a:effectLst/>
                <a:latin typeface="+mn-lt"/>
              </a:rPr>
              <a:t>, </a:t>
            </a:r>
            <a:r>
              <a:rPr lang="de-DE" sz="1400" dirty="0" err="1">
                <a:solidFill>
                  <a:srgbClr val="191919"/>
                </a:solidFill>
                <a:effectLst/>
                <a:latin typeface="+mn-lt"/>
              </a:rPr>
              <a:t>Pfanzenschutz</a:t>
            </a:r>
            <a:r>
              <a:rPr lang="de-DE" sz="1400" dirty="0">
                <a:solidFill>
                  <a:srgbClr val="191919"/>
                </a:solidFill>
                <a:effectLst/>
                <a:latin typeface="+mn-lt"/>
              </a:rPr>
              <a:t>; gleichmäßigere und effizientere Nutzung von Wasser und Nährstoff en, dadurch bessere Ertragsleistung möglich</a:t>
            </a: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Verringerung des Lagerrisikos und damit Vermeidung von Ernteausfällen</a:t>
            </a: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Gemeinsam mit den </a:t>
            </a:r>
            <a:r>
              <a:rPr lang="de-DE" sz="1400" dirty="0" err="1">
                <a:solidFill>
                  <a:srgbClr val="191919"/>
                </a:solidFill>
                <a:effectLst/>
                <a:latin typeface="+mn-lt"/>
              </a:rPr>
              <a:t>Einkürzungsmaßen</a:t>
            </a:r>
            <a:r>
              <a:rPr lang="de-DE" sz="1400" dirty="0">
                <a:solidFill>
                  <a:srgbClr val="191919"/>
                </a:solidFill>
                <a:effectLst/>
                <a:latin typeface="+mn-lt"/>
              </a:rPr>
              <a:t> einsetzbar, damit eine Überfahrt, weniger Belastung </a:t>
            </a:r>
            <a:r>
              <a:rPr lang="de-DE" sz="1400" dirty="0" err="1">
                <a:solidFill>
                  <a:srgbClr val="191919"/>
                </a:solidFill>
                <a:effectLst/>
                <a:latin typeface="+mn-lt"/>
              </a:rPr>
              <a:t>für</a:t>
            </a:r>
            <a:r>
              <a:rPr lang="de-DE" sz="1400" dirty="0">
                <a:solidFill>
                  <a:srgbClr val="191919"/>
                </a:solidFill>
                <a:effectLst/>
                <a:latin typeface="+mn-lt"/>
              </a:rPr>
              <a:t> die Böden, Kostenersparnis, Zeitersparnis</a:t>
            </a:r>
          </a:p>
        </p:txBody>
      </p:sp>
    </p:spTree>
    <p:extLst>
      <p:ext uri="{BB962C8B-B14F-4D97-AF65-F5344CB8AC3E}">
        <p14:creationId xmlns:p14="http://schemas.microsoft.com/office/powerpoint/2010/main" val="27572383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achstumsphasen">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D38E55F4-498F-0C1F-6B70-9176FB832AA3}"/>
              </a:ext>
            </a:extLst>
          </p:cNvPr>
          <p:cNvGrpSpPr/>
          <p:nvPr userDrawn="1"/>
        </p:nvGrpSpPr>
        <p:grpSpPr>
          <a:xfrm>
            <a:off x="8645787" y="2280510"/>
            <a:ext cx="1440000" cy="772"/>
            <a:chOff x="5254081" y="1393354"/>
            <a:chExt cx="4170697" cy="772"/>
          </a:xfrm>
        </p:grpSpPr>
        <p:cxnSp>
          <p:nvCxnSpPr>
            <p:cNvPr id="12" name="Gerade Verbindung 11">
              <a:extLst>
                <a:ext uri="{FF2B5EF4-FFF2-40B4-BE49-F238E27FC236}">
                  <a16:creationId xmlns:a16="http://schemas.microsoft.com/office/drawing/2014/main" id="{4ECE3D2A-491B-39EC-2F60-EDA153B990D3}"/>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81A84E04-24F1-0044-C554-9F9D81A79E5A}"/>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78BFFF0F-ACF9-A5D4-FFD5-45CC72175CDD}"/>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15" name="Textfeld 14">
            <a:extLst>
              <a:ext uri="{FF2B5EF4-FFF2-40B4-BE49-F238E27FC236}">
                <a16:creationId xmlns:a16="http://schemas.microsoft.com/office/drawing/2014/main" id="{D4C800DA-A452-F2F8-C060-E64B4CBD0DFE}"/>
              </a:ext>
            </a:extLst>
          </p:cNvPr>
          <p:cNvSpPr txBox="1"/>
          <p:nvPr userDrawn="1"/>
        </p:nvSpPr>
        <p:spPr>
          <a:xfrm>
            <a:off x="8640000" y="2471914"/>
            <a:ext cx="3104793" cy="3451714"/>
          </a:xfrm>
          <a:prstGeom prst="rect">
            <a:avLst/>
          </a:prstGeom>
          <a:noFill/>
        </p:spPr>
        <p:txBody>
          <a:bodyPr wrap="square" lIns="0" tIns="0" rIns="0" bIns="0" rtlCol="0">
            <a:noAutofit/>
          </a:bodyPr>
          <a:lstStyle/>
          <a:p>
            <a:pPr marL="6350" marR="0" lvl="1" indent="0" algn="l" defTabSz="914400" rtl="0" eaLnBrk="1" fontAlgn="auto" latinLnBrk="0" hangingPunct="1">
              <a:lnSpc>
                <a:spcPct val="90000"/>
              </a:lnSpc>
              <a:spcBef>
                <a:spcPts val="500"/>
              </a:spcBef>
              <a:spcAft>
                <a:spcPts val="0"/>
              </a:spcAft>
              <a:buClrTx/>
              <a:buSzPct val="130000"/>
              <a:buFontTx/>
              <a:buNone/>
              <a:tabLst/>
              <a:defRPr/>
            </a:pPr>
            <a:r>
              <a:rPr lang="de-DE" sz="1400" dirty="0" err="1">
                <a:solidFill>
                  <a:srgbClr val="191919"/>
                </a:solidFill>
                <a:effectLst/>
                <a:latin typeface="+mn-lt"/>
              </a:rPr>
              <a:t>boncrop</a:t>
            </a:r>
            <a:r>
              <a:rPr lang="de-DE" sz="1400" dirty="0">
                <a:solidFill>
                  <a:srgbClr val="191919"/>
                </a:solidFill>
                <a:effectLst/>
                <a:latin typeface="+mn-lt"/>
              </a:rPr>
              <a:t> </a:t>
            </a:r>
            <a:r>
              <a:rPr lang="de-DE" sz="1400" dirty="0" err="1">
                <a:solidFill>
                  <a:srgbClr val="191919"/>
                </a:solidFill>
                <a:effectLst/>
                <a:latin typeface="+mn-lt"/>
              </a:rPr>
              <a:t>flow</a:t>
            </a:r>
            <a:r>
              <a:rPr lang="de-DE" sz="1400" dirty="0">
                <a:solidFill>
                  <a:srgbClr val="191919"/>
                </a:solidFill>
                <a:effectLst/>
                <a:latin typeface="+mn-lt"/>
              </a:rPr>
              <a:t> muss in den wachsenden Bestand eingebracht werden. Das kann bei Gerste schon vor dem Winter sein, falls der Bestand gut in der Bestockung ist. Im Weizen sollte dies jedoch erst im </a:t>
            </a:r>
            <a:r>
              <a:rPr lang="de-DE" sz="1400" dirty="0" err="1">
                <a:solidFill>
                  <a:srgbClr val="191919"/>
                </a:solidFill>
                <a:effectLst/>
                <a:latin typeface="+mn-lt"/>
              </a:rPr>
              <a:t>Frühjahr</a:t>
            </a:r>
            <a:r>
              <a:rPr lang="de-DE" sz="1400" dirty="0">
                <a:solidFill>
                  <a:srgbClr val="191919"/>
                </a:solidFill>
                <a:effectLst/>
                <a:latin typeface="+mn-lt"/>
              </a:rPr>
              <a:t> geschehen.</a:t>
            </a:r>
          </a:p>
          <a:p>
            <a:pPr marL="136525" marR="0" lvl="1" indent="-130175" algn="l" defTabSz="914400" rtl="0" eaLnBrk="1" fontAlgn="auto" latinLnBrk="0" hangingPunct="1">
              <a:lnSpc>
                <a:spcPct val="90000"/>
              </a:lnSpc>
              <a:spcBef>
                <a:spcPts val="500"/>
              </a:spcBef>
              <a:spcAft>
                <a:spcPts val="0"/>
              </a:spcAft>
              <a:buClrTx/>
              <a:buSzPct val="100000"/>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So werden die Pflanzen auf evtl. Stressereignisse gut vorbereitet und können bestmöglich in die ertragsbildende Phase geschickt werden.</a:t>
            </a:r>
          </a:p>
          <a:p>
            <a:pPr marL="136525" marR="0" lvl="1" indent="-130175" algn="l" defTabSz="914400" rtl="0" eaLnBrk="1" fontAlgn="auto" latinLnBrk="0" hangingPunct="1">
              <a:lnSpc>
                <a:spcPct val="90000"/>
              </a:lnSpc>
              <a:spcBef>
                <a:spcPts val="500"/>
              </a:spcBef>
              <a:spcAft>
                <a:spcPts val="0"/>
              </a:spcAft>
              <a:buClrTx/>
              <a:buSzPct val="100000"/>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Das sichert ein möglichst hohes Ertragspotenzial, denn mit Einsetzen des Schossens (BBCH 31/32) beginnt die Anlage der Spindelstufen und im Anschluss die große Periode, in der sich die Ährenspindeln strecken. Jetzt findet die Ertragsbildung statt!</a:t>
            </a:r>
            <a:endParaRPr lang="de-DE" dirty="0">
              <a:solidFill>
                <a:srgbClr val="191919"/>
              </a:solidFill>
              <a:latin typeface="+mn-lt"/>
            </a:endParaRPr>
          </a:p>
        </p:txBody>
      </p:sp>
      <p:sp>
        <p:nvSpPr>
          <p:cNvPr id="16" name="Textfeld 15">
            <a:extLst>
              <a:ext uri="{FF2B5EF4-FFF2-40B4-BE49-F238E27FC236}">
                <a16:creationId xmlns:a16="http://schemas.microsoft.com/office/drawing/2014/main" id="{E4ED805D-D876-EBA9-D4D4-3FBD8668F7F9}"/>
              </a:ext>
            </a:extLst>
          </p:cNvPr>
          <p:cNvSpPr txBox="1"/>
          <p:nvPr userDrawn="1"/>
        </p:nvSpPr>
        <p:spPr>
          <a:xfrm>
            <a:off x="8640000" y="1948539"/>
            <a:ext cx="2703226" cy="331967"/>
          </a:xfrm>
          <a:prstGeom prst="rect">
            <a:avLst/>
          </a:prstGeom>
          <a:noFill/>
        </p:spPr>
        <p:txBody>
          <a:bodyPr wrap="square" lIns="0" tIns="0" rIns="0" bIns="0" rtlCol="0">
            <a:noAutofit/>
          </a:bodyPr>
          <a:lstStyle/>
          <a:p>
            <a:r>
              <a:rPr lang="de-DE" sz="2000" dirty="0">
                <a:solidFill>
                  <a:srgbClr val="005E8D"/>
                </a:solidFill>
              </a:rPr>
              <a:t>Das optimale Timing</a:t>
            </a:r>
          </a:p>
        </p:txBody>
      </p:sp>
      <p:pic>
        <p:nvPicPr>
          <p:cNvPr id="3" name="Grafik 2" descr="Ein Bild, das Text, Screenshot, Pflanze, Design enthält.&#10;&#10;Automatisch generierte Beschreibung">
            <a:extLst>
              <a:ext uri="{FF2B5EF4-FFF2-40B4-BE49-F238E27FC236}">
                <a16:creationId xmlns:a16="http://schemas.microsoft.com/office/drawing/2014/main" id="{0C4F6CB7-BC56-15CF-73CB-9D617E4A27D4}"/>
              </a:ext>
            </a:extLst>
          </p:cNvPr>
          <p:cNvPicPr>
            <a:picLocks noChangeAspect="1"/>
          </p:cNvPicPr>
          <p:nvPr userDrawn="1"/>
        </p:nvPicPr>
        <p:blipFill>
          <a:blip r:embed="rId3"/>
          <a:stretch>
            <a:fillRect/>
          </a:stretch>
        </p:blipFill>
        <p:spPr>
          <a:xfrm>
            <a:off x="447207" y="499987"/>
            <a:ext cx="8280000" cy="5858025"/>
          </a:xfrm>
          <a:prstGeom prst="rect">
            <a:avLst/>
          </a:prstGeom>
        </p:spPr>
      </p:pic>
    </p:spTree>
    <p:extLst>
      <p:ext uri="{BB962C8B-B14F-4D97-AF65-F5344CB8AC3E}">
        <p14:creationId xmlns:p14="http://schemas.microsoft.com/office/powerpoint/2010/main" val="18248645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Feldversuch">
    <p:spTree>
      <p:nvGrpSpPr>
        <p:cNvPr id="1" name=""/>
        <p:cNvGrpSpPr/>
        <p:nvPr/>
      </p:nvGrpSpPr>
      <p:grpSpPr>
        <a:xfrm>
          <a:off x="0" y="0"/>
          <a:ext cx="0" cy="0"/>
          <a:chOff x="0" y="0"/>
          <a:chExt cx="0" cy="0"/>
        </a:xfrm>
      </p:grpSpPr>
      <p:graphicFrame>
        <p:nvGraphicFramePr>
          <p:cNvPr id="16" name="Diagramm 15">
            <a:extLst>
              <a:ext uri="{FF2B5EF4-FFF2-40B4-BE49-F238E27FC236}">
                <a16:creationId xmlns:a16="http://schemas.microsoft.com/office/drawing/2014/main" id="{1329E0CC-CEDC-4E48-8773-CA0315C5B1A8}"/>
              </a:ext>
            </a:extLst>
          </p:cNvPr>
          <p:cNvGraphicFramePr>
            <a:graphicFrameLocks noChangeAspect="1"/>
          </p:cNvGraphicFramePr>
          <p:nvPr userDrawn="1">
            <p:extLst>
              <p:ext uri="{D42A27DB-BD31-4B8C-83A1-F6EECF244321}">
                <p14:modId xmlns:p14="http://schemas.microsoft.com/office/powerpoint/2010/main" val="2666363163"/>
              </p:ext>
            </p:extLst>
          </p:nvPr>
        </p:nvGraphicFramePr>
        <p:xfrm>
          <a:off x="2428336" y="2175087"/>
          <a:ext cx="7335328" cy="3600000"/>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Gruppieren 1">
            <a:extLst>
              <a:ext uri="{FF2B5EF4-FFF2-40B4-BE49-F238E27FC236}">
                <a16:creationId xmlns:a16="http://schemas.microsoft.com/office/drawing/2014/main" id="{9CEE7CB2-B839-DE49-2AD4-B02E151B2C9A}"/>
              </a:ext>
            </a:extLst>
          </p:cNvPr>
          <p:cNvGrpSpPr/>
          <p:nvPr userDrawn="1"/>
        </p:nvGrpSpPr>
        <p:grpSpPr>
          <a:xfrm>
            <a:off x="936006" y="1933438"/>
            <a:ext cx="1440000" cy="772"/>
            <a:chOff x="5254081" y="1393354"/>
            <a:chExt cx="4170697" cy="772"/>
          </a:xfrm>
        </p:grpSpPr>
        <p:cxnSp>
          <p:nvCxnSpPr>
            <p:cNvPr id="3" name="Gerade Verbindung 2">
              <a:extLst>
                <a:ext uri="{FF2B5EF4-FFF2-40B4-BE49-F238E27FC236}">
                  <a16:creationId xmlns:a16="http://schemas.microsoft.com/office/drawing/2014/main" id="{9D6CD6F4-01BD-03AA-3D1C-A82D5E44E439}"/>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4" name="Gerade Verbindung 3">
              <a:extLst>
                <a:ext uri="{FF2B5EF4-FFF2-40B4-BE49-F238E27FC236}">
                  <a16:creationId xmlns:a16="http://schemas.microsoft.com/office/drawing/2014/main" id="{AEB1144A-E5F2-BBAE-3386-0B10EAD7506F}"/>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5" name="Gerade Verbindung 4">
              <a:extLst>
                <a:ext uri="{FF2B5EF4-FFF2-40B4-BE49-F238E27FC236}">
                  <a16:creationId xmlns:a16="http://schemas.microsoft.com/office/drawing/2014/main" id="{66A28729-3819-80BB-986A-A68286145DB2}"/>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6" name="Textfeld 5">
            <a:extLst>
              <a:ext uri="{FF2B5EF4-FFF2-40B4-BE49-F238E27FC236}">
                <a16:creationId xmlns:a16="http://schemas.microsoft.com/office/drawing/2014/main" id="{658C5036-5CD5-27E2-6BB1-4AEB07BAD2B8}"/>
              </a:ext>
            </a:extLst>
          </p:cNvPr>
          <p:cNvSpPr txBox="1"/>
          <p:nvPr userDrawn="1"/>
        </p:nvSpPr>
        <p:spPr>
          <a:xfrm>
            <a:off x="848774" y="1551788"/>
            <a:ext cx="6164311" cy="400110"/>
          </a:xfrm>
          <a:prstGeom prst="rect">
            <a:avLst/>
          </a:prstGeom>
          <a:noFill/>
        </p:spPr>
        <p:txBody>
          <a:bodyPr wrap="square" rtlCol="0">
            <a:spAutoFit/>
          </a:bodyPr>
          <a:lstStyle/>
          <a:p>
            <a:r>
              <a:rPr lang="de-DE" sz="2000" dirty="0">
                <a:solidFill>
                  <a:srgbClr val="005E8D"/>
                </a:solidFill>
              </a:rPr>
              <a:t>boncrop flow Exaktversuche und Praxisdemos, 2022</a:t>
            </a:r>
          </a:p>
        </p:txBody>
      </p:sp>
      <p:sp>
        <p:nvSpPr>
          <p:cNvPr id="7" name="Textfeld 6">
            <a:extLst>
              <a:ext uri="{FF2B5EF4-FFF2-40B4-BE49-F238E27FC236}">
                <a16:creationId xmlns:a16="http://schemas.microsoft.com/office/drawing/2014/main" id="{93540D0A-00C9-1972-7069-473B68009A18}"/>
              </a:ext>
            </a:extLst>
          </p:cNvPr>
          <p:cNvSpPr txBox="1"/>
          <p:nvPr userDrawn="1"/>
        </p:nvSpPr>
        <p:spPr>
          <a:xfrm>
            <a:off x="9562745" y="5942150"/>
            <a:ext cx="1627974" cy="230832"/>
          </a:xfrm>
          <a:prstGeom prst="rect">
            <a:avLst/>
          </a:prstGeom>
          <a:noFill/>
        </p:spPr>
        <p:txBody>
          <a:bodyPr wrap="square" rtlCol="0">
            <a:spAutoFit/>
          </a:bodyPr>
          <a:lstStyle/>
          <a:p>
            <a:r>
              <a:rPr lang="de-DE" sz="900" dirty="0">
                <a:solidFill>
                  <a:schemeClr val="bg2">
                    <a:lumMod val="50000"/>
                  </a:schemeClr>
                </a:solidFill>
              </a:rPr>
              <a:t>Quelle: TILCO-ALGINURE, 2022</a:t>
            </a:r>
          </a:p>
        </p:txBody>
      </p:sp>
    </p:spTree>
    <p:extLst>
      <p:ext uri="{BB962C8B-B14F-4D97-AF65-F5344CB8AC3E}">
        <p14:creationId xmlns:p14="http://schemas.microsoft.com/office/powerpoint/2010/main" val="38144307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Feldversuch">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8561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Feldversuch">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9CEE7CB2-B839-DE49-2AD4-B02E151B2C9A}"/>
              </a:ext>
            </a:extLst>
          </p:cNvPr>
          <p:cNvGrpSpPr/>
          <p:nvPr userDrawn="1"/>
        </p:nvGrpSpPr>
        <p:grpSpPr>
          <a:xfrm>
            <a:off x="936006" y="1933438"/>
            <a:ext cx="1440000" cy="772"/>
            <a:chOff x="5254081" y="1393354"/>
            <a:chExt cx="4170697" cy="772"/>
          </a:xfrm>
        </p:grpSpPr>
        <p:cxnSp>
          <p:nvCxnSpPr>
            <p:cNvPr id="3" name="Gerade Verbindung 2">
              <a:extLst>
                <a:ext uri="{FF2B5EF4-FFF2-40B4-BE49-F238E27FC236}">
                  <a16:creationId xmlns:a16="http://schemas.microsoft.com/office/drawing/2014/main" id="{9D6CD6F4-01BD-03AA-3D1C-A82D5E44E439}"/>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4" name="Gerade Verbindung 3">
              <a:extLst>
                <a:ext uri="{FF2B5EF4-FFF2-40B4-BE49-F238E27FC236}">
                  <a16:creationId xmlns:a16="http://schemas.microsoft.com/office/drawing/2014/main" id="{AEB1144A-E5F2-BBAE-3386-0B10EAD7506F}"/>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5" name="Gerade Verbindung 4">
              <a:extLst>
                <a:ext uri="{FF2B5EF4-FFF2-40B4-BE49-F238E27FC236}">
                  <a16:creationId xmlns:a16="http://schemas.microsoft.com/office/drawing/2014/main" id="{66A28729-3819-80BB-986A-A68286145DB2}"/>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6" name="Textfeld 5">
            <a:extLst>
              <a:ext uri="{FF2B5EF4-FFF2-40B4-BE49-F238E27FC236}">
                <a16:creationId xmlns:a16="http://schemas.microsoft.com/office/drawing/2014/main" id="{658C5036-5CD5-27E2-6BB1-4AEB07BAD2B8}"/>
              </a:ext>
            </a:extLst>
          </p:cNvPr>
          <p:cNvSpPr txBox="1"/>
          <p:nvPr userDrawn="1"/>
        </p:nvSpPr>
        <p:spPr>
          <a:xfrm>
            <a:off x="848774" y="1551788"/>
            <a:ext cx="6164311" cy="400110"/>
          </a:xfrm>
          <a:prstGeom prst="rect">
            <a:avLst/>
          </a:prstGeom>
          <a:noFill/>
        </p:spPr>
        <p:txBody>
          <a:bodyPr wrap="square" rtlCol="0">
            <a:spAutoFit/>
          </a:bodyPr>
          <a:lstStyle/>
          <a:p>
            <a:r>
              <a:rPr lang="de-DE" sz="2000" dirty="0">
                <a:solidFill>
                  <a:srgbClr val="005E8D"/>
                </a:solidFill>
              </a:rPr>
              <a:t>boncrop flow Exaktversuche und Praxisdemos, 2023</a:t>
            </a:r>
          </a:p>
        </p:txBody>
      </p:sp>
    </p:spTree>
    <p:extLst>
      <p:ext uri="{BB962C8B-B14F-4D97-AF65-F5344CB8AC3E}">
        <p14:creationId xmlns:p14="http://schemas.microsoft.com/office/powerpoint/2010/main" val="2992713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151B6706-9ABB-33DB-25B4-3EFDE50A96B3}"/>
              </a:ext>
            </a:extLst>
          </p:cNvPr>
          <p:cNvGrpSpPr/>
          <p:nvPr userDrawn="1"/>
        </p:nvGrpSpPr>
        <p:grpSpPr>
          <a:xfrm>
            <a:off x="1976308" y="2383735"/>
            <a:ext cx="7135665" cy="2105314"/>
            <a:chOff x="844551" y="1709738"/>
            <a:chExt cx="7135665" cy="2105314"/>
          </a:xfrm>
        </p:grpSpPr>
        <p:pic>
          <p:nvPicPr>
            <p:cNvPr id="7" name="Grafik 6">
              <a:extLst>
                <a:ext uri="{FF2B5EF4-FFF2-40B4-BE49-F238E27FC236}">
                  <a16:creationId xmlns:a16="http://schemas.microsoft.com/office/drawing/2014/main" id="{920A7DE3-6F46-8A64-0F5A-956104CA2B74}"/>
                </a:ext>
              </a:extLst>
            </p:cNvPr>
            <p:cNvPicPr>
              <a:picLocks noChangeAspect="1"/>
            </p:cNvPicPr>
            <p:nvPr userDrawn="1"/>
          </p:nvPicPr>
          <p:blipFill>
            <a:blip r:embed="rId2"/>
            <a:stretch>
              <a:fillRect/>
            </a:stretch>
          </p:blipFill>
          <p:spPr>
            <a:xfrm>
              <a:off x="844551" y="1709738"/>
              <a:ext cx="1680388" cy="2105314"/>
            </a:xfrm>
            <a:prstGeom prst="rect">
              <a:avLst/>
            </a:prstGeom>
          </p:spPr>
        </p:pic>
        <p:sp>
          <p:nvSpPr>
            <p:cNvPr id="8" name="Textfeld 7">
              <a:extLst>
                <a:ext uri="{FF2B5EF4-FFF2-40B4-BE49-F238E27FC236}">
                  <a16:creationId xmlns:a16="http://schemas.microsoft.com/office/drawing/2014/main" id="{DDCAB250-AD36-20CC-CC2F-EDCE2444D90D}"/>
                </a:ext>
              </a:extLst>
            </p:cNvPr>
            <p:cNvSpPr txBox="1"/>
            <p:nvPr userDrawn="1"/>
          </p:nvSpPr>
          <p:spPr>
            <a:xfrm>
              <a:off x="2992580" y="2246024"/>
              <a:ext cx="4987636" cy="1015663"/>
            </a:xfrm>
            <a:prstGeom prst="rect">
              <a:avLst/>
            </a:prstGeom>
            <a:noFill/>
          </p:spPr>
          <p:txBody>
            <a:bodyPr wrap="square" rtlCol="0">
              <a:spAutoFit/>
            </a:bodyPr>
            <a:lstStyle/>
            <a:p>
              <a:r>
                <a:rPr lang="de-DE" sz="6000">
                  <a:solidFill>
                    <a:srgbClr val="005E8D"/>
                  </a:solidFill>
                </a:rPr>
                <a:t>Die Alge</a:t>
              </a:r>
            </a:p>
          </p:txBody>
        </p:sp>
      </p:grpSp>
      <p:sp>
        <p:nvSpPr>
          <p:cNvPr id="10" name="Rechteck 9">
            <a:extLst>
              <a:ext uri="{FF2B5EF4-FFF2-40B4-BE49-F238E27FC236}">
                <a16:creationId xmlns:a16="http://schemas.microsoft.com/office/drawing/2014/main" id="{1EFCCDE0-DA4F-6714-6293-DBA4F56367AE}"/>
              </a:ext>
            </a:extLst>
          </p:cNvPr>
          <p:cNvSpPr/>
          <p:nvPr userDrawn="1"/>
        </p:nvSpPr>
        <p:spPr>
          <a:xfrm>
            <a:off x="375385" y="0"/>
            <a:ext cx="2880000" cy="9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8712EEFB-CA2C-4DA6-0BDF-AF3045BD2C66}"/>
              </a:ext>
            </a:extLst>
          </p:cNvPr>
          <p:cNvSpPr/>
          <p:nvPr userDrawn="1"/>
        </p:nvSpPr>
        <p:spPr>
          <a:xfrm>
            <a:off x="375383" y="0"/>
            <a:ext cx="11808000" cy="12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143CA556-1343-A9FD-C749-3DE02EB4D608}"/>
              </a:ext>
            </a:extLst>
          </p:cNvPr>
          <p:cNvPicPr>
            <a:picLocks noChangeAspect="1"/>
          </p:cNvPicPr>
          <p:nvPr userDrawn="1"/>
        </p:nvPicPr>
        <p:blipFill>
          <a:blip r:embed="rId3"/>
          <a:stretch>
            <a:fillRect/>
          </a:stretch>
        </p:blipFill>
        <p:spPr>
          <a:xfrm>
            <a:off x="8643189" y="727443"/>
            <a:ext cx="3423594" cy="4772722"/>
          </a:xfrm>
          <a:prstGeom prst="rect">
            <a:avLst/>
          </a:prstGeom>
        </p:spPr>
      </p:pic>
    </p:spTree>
    <p:extLst>
      <p:ext uri="{BB962C8B-B14F-4D97-AF65-F5344CB8AC3E}">
        <p14:creationId xmlns:p14="http://schemas.microsoft.com/office/powerpoint/2010/main" val="33403353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E2B9B3F8-3461-B573-0A8B-5DC5B18EC10C}"/>
              </a:ext>
            </a:extLst>
          </p:cNvPr>
          <p:cNvSpPr txBox="1"/>
          <p:nvPr userDrawn="1"/>
        </p:nvSpPr>
        <p:spPr>
          <a:xfrm>
            <a:off x="1875928" y="2448108"/>
            <a:ext cx="4416922" cy="3308598"/>
          </a:xfrm>
          <a:prstGeom prst="rect">
            <a:avLst/>
          </a:prstGeom>
          <a:noFill/>
        </p:spPr>
        <p:txBody>
          <a:bodyPr wrap="square">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lang="de-DE" sz="1400" dirty="0" err="1">
                <a:solidFill>
                  <a:srgbClr val="4E965A"/>
                </a:solidFill>
                <a:effectLst/>
                <a:latin typeface="Helvetica" pitchFamily="2" charset="0"/>
              </a:rPr>
              <a:t>boncrop</a:t>
            </a:r>
            <a:r>
              <a:rPr lang="de-DE" sz="1400" dirty="0">
                <a:solidFill>
                  <a:srgbClr val="4E965A"/>
                </a:solidFill>
                <a:effectLst/>
                <a:latin typeface="Helvetica" pitchFamily="2" charset="0"/>
              </a:rPr>
              <a:t> </a:t>
            </a:r>
            <a:r>
              <a:rPr lang="de-DE" sz="1400" dirty="0" err="1">
                <a:solidFill>
                  <a:srgbClr val="4E965A"/>
                </a:solidFill>
                <a:effectLst/>
                <a:latin typeface="Helvetica" pitchFamily="2" charset="0"/>
              </a:rPr>
              <a:t>flow</a:t>
            </a:r>
            <a:r>
              <a:rPr lang="de-DE" sz="1400" dirty="0">
                <a:solidFill>
                  <a:srgbClr val="4E965A"/>
                </a:solidFill>
                <a:effectLst/>
                <a:latin typeface="Helvetica" pitchFamily="2" charset="0"/>
              </a:rPr>
              <a:t> im Getreide</a:t>
            </a:r>
            <a:endParaRPr lang="de-DE" sz="1400" dirty="0">
              <a:solidFill>
                <a:srgbClr val="4E965A"/>
              </a:solidFill>
              <a:effectLst/>
              <a:latin typeface="+mn-lt"/>
            </a:endParaRPr>
          </a:p>
          <a:p>
            <a:pPr algn="just">
              <a:spcBef>
                <a:spcPts val="200"/>
              </a:spcBef>
              <a:spcAft>
                <a:spcPts val="200"/>
              </a:spcAft>
            </a:pPr>
            <a:endParaRPr lang="de-DE" sz="1400" dirty="0">
              <a:solidFill>
                <a:srgbClr val="0FA63E"/>
              </a:solidFill>
              <a:effectLst/>
              <a:latin typeface="+mn-lt"/>
            </a:endParaRP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Muss in den wachsenden Bestand eingebracht werden</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Steigert die Stresstoleranz</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Fördert ein gutes Wurzelwerk</a:t>
            </a:r>
          </a:p>
          <a:p>
            <a:pPr marL="285750" indent="-285750" algn="just">
              <a:lnSpc>
                <a:spcPct val="100000"/>
              </a:lnSpc>
              <a:spcBef>
                <a:spcPts val="600"/>
              </a:spcBef>
              <a:spcAft>
                <a:spcPts val="300"/>
              </a:spcAft>
              <a:buSzPct val="160000"/>
              <a:buFontTx/>
              <a:buBlip>
                <a:blip r:embed="rId2"/>
              </a:buBlip>
            </a:pPr>
            <a:r>
              <a:rPr lang="de-DE" sz="1400" dirty="0" err="1">
                <a:solidFill>
                  <a:srgbClr val="005E8D"/>
                </a:solidFill>
                <a:effectLst/>
                <a:latin typeface="+mn-lt"/>
              </a:rPr>
              <a:t>Führt</a:t>
            </a:r>
            <a:r>
              <a:rPr lang="de-DE" sz="1400" dirty="0">
                <a:solidFill>
                  <a:srgbClr val="005E8D"/>
                </a:solidFill>
                <a:effectLst/>
                <a:latin typeface="+mn-lt"/>
              </a:rPr>
              <a:t> zu einer Zunahme der Chlorophyllbildung</a:t>
            </a:r>
          </a:p>
          <a:p>
            <a:pPr marL="285750" indent="-285750" algn="just">
              <a:lnSpc>
                <a:spcPct val="100000"/>
              </a:lnSpc>
              <a:spcBef>
                <a:spcPts val="600"/>
              </a:spcBef>
              <a:spcAft>
                <a:spcPts val="300"/>
              </a:spcAft>
              <a:buSzPct val="160000"/>
              <a:buFontTx/>
              <a:buBlip>
                <a:blip r:embed="rId2"/>
              </a:buBlip>
            </a:pPr>
            <a:r>
              <a:rPr lang="de-DE" sz="1400" dirty="0" err="1">
                <a:solidFill>
                  <a:srgbClr val="005E8D"/>
                </a:solidFill>
                <a:effectLst/>
                <a:latin typeface="+mn-lt"/>
              </a:rPr>
              <a:t>Unterstützt</a:t>
            </a:r>
            <a:r>
              <a:rPr lang="de-DE" sz="1400" dirty="0">
                <a:solidFill>
                  <a:srgbClr val="005E8D"/>
                </a:solidFill>
                <a:effectLst/>
                <a:latin typeface="+mn-lt"/>
              </a:rPr>
              <a:t> gleichmäßiges Wachstum und höhere Standfestigkeit</a:t>
            </a:r>
          </a:p>
          <a:p>
            <a:pPr marL="285750" indent="-285750" algn="just">
              <a:lnSpc>
                <a:spcPct val="100000"/>
              </a:lnSpc>
              <a:spcBef>
                <a:spcPts val="600"/>
              </a:spcBef>
              <a:spcAft>
                <a:spcPts val="300"/>
              </a:spcAft>
              <a:buSzPct val="160000"/>
              <a:buFontTx/>
              <a:buBlip>
                <a:blip r:embed="rId2"/>
              </a:buBlip>
            </a:pPr>
            <a:r>
              <a:rPr lang="de-DE" sz="1400" dirty="0" err="1">
                <a:solidFill>
                  <a:srgbClr val="005E8D"/>
                </a:solidFill>
                <a:effectLst/>
                <a:latin typeface="+mn-lt"/>
              </a:rPr>
              <a:t>Unterstützt</a:t>
            </a:r>
            <a:r>
              <a:rPr lang="de-DE" sz="1400" dirty="0">
                <a:solidFill>
                  <a:srgbClr val="005E8D"/>
                </a:solidFill>
                <a:effectLst/>
                <a:latin typeface="+mn-lt"/>
              </a:rPr>
              <a:t> Stoffwechsel, Photosynthese, Nährstoff- und Wasseraufnahme sowie Stresstoleranz</a:t>
            </a:r>
          </a:p>
          <a:p>
            <a:pPr marL="285750" indent="-285750" algn="just">
              <a:lnSpc>
                <a:spcPct val="100000"/>
              </a:lnSpc>
              <a:spcBef>
                <a:spcPts val="600"/>
              </a:spcBef>
              <a:spcAft>
                <a:spcPts val="300"/>
              </a:spcAft>
              <a:buSzPct val="160000"/>
              <a:buFontTx/>
              <a:buBlip>
                <a:blip r:embed="rId2"/>
              </a:buBlip>
            </a:pPr>
            <a:r>
              <a:rPr lang="de-DE" sz="1400" dirty="0" err="1">
                <a:solidFill>
                  <a:srgbClr val="005E8D"/>
                </a:solidFill>
                <a:effectLst/>
                <a:latin typeface="+mn-lt"/>
              </a:rPr>
              <a:t>Kostengünstig</a:t>
            </a:r>
            <a:r>
              <a:rPr lang="de-DE" sz="1400" dirty="0">
                <a:solidFill>
                  <a:srgbClr val="005E8D"/>
                </a:solidFill>
                <a:effectLst/>
                <a:latin typeface="+mn-lt"/>
              </a:rPr>
              <a:t> und einfach in der Anwendung</a:t>
            </a:r>
          </a:p>
        </p:txBody>
      </p:sp>
      <p:grpSp>
        <p:nvGrpSpPr>
          <p:cNvPr id="10" name="Gruppieren 9">
            <a:extLst>
              <a:ext uri="{FF2B5EF4-FFF2-40B4-BE49-F238E27FC236}">
                <a16:creationId xmlns:a16="http://schemas.microsoft.com/office/drawing/2014/main" id="{FF743B62-6CBC-D618-880E-F05113399DE3}"/>
              </a:ext>
            </a:extLst>
          </p:cNvPr>
          <p:cNvGrpSpPr/>
          <p:nvPr userDrawn="1"/>
        </p:nvGrpSpPr>
        <p:grpSpPr>
          <a:xfrm rot="10800000">
            <a:off x="2572258" y="1977888"/>
            <a:ext cx="549458" cy="772"/>
            <a:chOff x="7770320" y="1393354"/>
            <a:chExt cx="1591402" cy="772"/>
          </a:xfrm>
        </p:grpSpPr>
        <p:cxnSp>
          <p:nvCxnSpPr>
            <p:cNvPr id="11" name="Gerade Verbindung 10">
              <a:extLst>
                <a:ext uri="{FF2B5EF4-FFF2-40B4-BE49-F238E27FC236}">
                  <a16:creationId xmlns:a16="http://schemas.microsoft.com/office/drawing/2014/main" id="{D2B4E6FA-26B4-FB52-3C09-84E9361C0150}"/>
                </a:ext>
              </a:extLst>
            </p:cNvPr>
            <p:cNvCxnSpPr>
              <a:cxnSpLocks/>
            </p:cNvCxnSpPr>
            <p:nvPr userDrawn="1"/>
          </p:nvCxnSpPr>
          <p:spPr>
            <a:xfrm>
              <a:off x="7770320" y="1393354"/>
              <a:ext cx="29980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CF6A5194-F669-CC72-DBB3-EBCD480B1499}"/>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14A767FC-3FA9-CB74-A1AA-6233F62B9C4A}"/>
                </a:ext>
              </a:extLst>
            </p:cNvPr>
            <p:cNvCxnSpPr>
              <a:cxnSpLocks/>
            </p:cNvCxnSpPr>
            <p:nvPr userDrawn="1"/>
          </p:nvCxnSpPr>
          <p:spPr>
            <a:xfrm>
              <a:off x="8699434" y="1394126"/>
              <a:ext cx="662288"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pic>
        <p:nvPicPr>
          <p:cNvPr id="14" name="Grafik 13">
            <a:extLst>
              <a:ext uri="{FF2B5EF4-FFF2-40B4-BE49-F238E27FC236}">
                <a16:creationId xmlns:a16="http://schemas.microsoft.com/office/drawing/2014/main" id="{2E0653EA-714D-B868-5FE7-FD1B482B8E4E}"/>
              </a:ext>
            </a:extLst>
          </p:cNvPr>
          <p:cNvPicPr>
            <a:picLocks noChangeAspect="1"/>
          </p:cNvPicPr>
          <p:nvPr userDrawn="1"/>
        </p:nvPicPr>
        <p:blipFill>
          <a:blip r:embed="rId3">
            <a:alphaModFix amt="80000"/>
          </a:blip>
          <a:stretch>
            <a:fillRect/>
          </a:stretch>
        </p:blipFill>
        <p:spPr>
          <a:xfrm>
            <a:off x="1825114" y="1471833"/>
            <a:ext cx="612000" cy="612000"/>
          </a:xfrm>
          <a:prstGeom prst="rect">
            <a:avLst/>
          </a:prstGeom>
        </p:spPr>
      </p:pic>
      <p:sp>
        <p:nvSpPr>
          <p:cNvPr id="15" name="Textfeld 14">
            <a:extLst>
              <a:ext uri="{FF2B5EF4-FFF2-40B4-BE49-F238E27FC236}">
                <a16:creationId xmlns:a16="http://schemas.microsoft.com/office/drawing/2014/main" id="{0C866161-627A-A925-CAD5-76B7D52AC13B}"/>
              </a:ext>
            </a:extLst>
          </p:cNvPr>
          <p:cNvSpPr txBox="1"/>
          <p:nvPr userDrawn="1"/>
        </p:nvSpPr>
        <p:spPr>
          <a:xfrm>
            <a:off x="2445251" y="1577778"/>
            <a:ext cx="990602" cy="400110"/>
          </a:xfrm>
          <a:prstGeom prst="rect">
            <a:avLst/>
          </a:prstGeom>
          <a:noFill/>
        </p:spPr>
        <p:txBody>
          <a:bodyPr wrap="square" rtlCol="0">
            <a:spAutoFit/>
          </a:bodyPr>
          <a:lstStyle/>
          <a:p>
            <a:r>
              <a:rPr lang="de-DE" sz="2000" dirty="0">
                <a:solidFill>
                  <a:srgbClr val="005E8D"/>
                </a:solidFill>
              </a:rPr>
              <a:t>FAZIT</a:t>
            </a:r>
          </a:p>
        </p:txBody>
      </p:sp>
      <p:pic>
        <p:nvPicPr>
          <p:cNvPr id="23" name="Grafik 22" descr="Ein Bild, das Feldfrucht, Speisegetreide, Gerste, draußen enthält.&#10;&#10;Automatisch generierte Beschreibung">
            <a:extLst>
              <a:ext uri="{FF2B5EF4-FFF2-40B4-BE49-F238E27FC236}">
                <a16:creationId xmlns:a16="http://schemas.microsoft.com/office/drawing/2014/main" id="{30F90D74-DCB6-B220-DE97-4B0F30B6C6EF}"/>
              </a:ext>
            </a:extLst>
          </p:cNvPr>
          <p:cNvPicPr>
            <a:picLocks noChangeAspect="1"/>
          </p:cNvPicPr>
          <p:nvPr userDrawn="1"/>
        </p:nvPicPr>
        <p:blipFill>
          <a:blip r:embed="rId4"/>
          <a:stretch>
            <a:fillRect/>
          </a:stretch>
        </p:blipFill>
        <p:spPr>
          <a:xfrm>
            <a:off x="9619743" y="1352550"/>
            <a:ext cx="2160000" cy="4680000"/>
          </a:xfrm>
          <a:prstGeom prst="rect">
            <a:avLst/>
          </a:prstGeom>
        </p:spPr>
      </p:pic>
    </p:spTree>
    <p:extLst>
      <p:ext uri="{BB962C8B-B14F-4D97-AF65-F5344CB8AC3E}">
        <p14:creationId xmlns:p14="http://schemas.microsoft.com/office/powerpoint/2010/main" val="29264480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F17DACD-DAFC-ADDC-5068-200AD1F71967}"/>
              </a:ext>
            </a:extLst>
          </p:cNvPr>
          <p:cNvSpPr/>
          <p:nvPr userDrawn="1"/>
        </p:nvSpPr>
        <p:spPr>
          <a:xfrm>
            <a:off x="0" y="0"/>
            <a:ext cx="12183383" cy="12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8805FDB2-6D11-DA93-7688-DCECB47F31AD}"/>
              </a:ext>
            </a:extLst>
          </p:cNvPr>
          <p:cNvGrpSpPr/>
          <p:nvPr userDrawn="1"/>
        </p:nvGrpSpPr>
        <p:grpSpPr>
          <a:xfrm>
            <a:off x="1852698" y="2595189"/>
            <a:ext cx="8486604" cy="1665411"/>
            <a:chOff x="849868" y="1920586"/>
            <a:chExt cx="8486604" cy="1665411"/>
          </a:xfrm>
        </p:grpSpPr>
        <p:pic>
          <p:nvPicPr>
            <p:cNvPr id="11" name="Grafik 10">
              <a:extLst>
                <a:ext uri="{FF2B5EF4-FFF2-40B4-BE49-F238E27FC236}">
                  <a16:creationId xmlns:a16="http://schemas.microsoft.com/office/drawing/2014/main" id="{4F50C462-9B80-AC26-005A-40AFEF9E2E8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992580" y="2009641"/>
              <a:ext cx="6343892" cy="1496201"/>
            </a:xfrm>
            <a:prstGeom prst="rect">
              <a:avLst/>
            </a:prstGeom>
          </p:spPr>
        </p:pic>
        <p:pic>
          <p:nvPicPr>
            <p:cNvPr id="12" name="Grafik 11">
              <a:extLst>
                <a:ext uri="{FF2B5EF4-FFF2-40B4-BE49-F238E27FC236}">
                  <a16:creationId xmlns:a16="http://schemas.microsoft.com/office/drawing/2014/main" id="{D7379460-25F6-60CC-41EC-D929A731604D}"/>
                </a:ext>
              </a:extLst>
            </p:cNvPr>
            <p:cNvPicPr>
              <a:picLocks noChangeAspect="1"/>
            </p:cNvPicPr>
            <p:nvPr userDrawn="1"/>
          </p:nvPicPr>
          <p:blipFill>
            <a:blip r:embed="rId3"/>
            <a:stretch>
              <a:fillRect/>
            </a:stretch>
          </p:blipFill>
          <p:spPr>
            <a:xfrm>
              <a:off x="849868" y="1920586"/>
              <a:ext cx="1665411" cy="1665411"/>
            </a:xfrm>
            <a:prstGeom prst="rect">
              <a:avLst/>
            </a:prstGeom>
          </p:spPr>
        </p:pic>
      </p:grpSp>
    </p:spTree>
    <p:extLst>
      <p:ext uri="{BB962C8B-B14F-4D97-AF65-F5344CB8AC3E}">
        <p14:creationId xmlns:p14="http://schemas.microsoft.com/office/powerpoint/2010/main" val="8572802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odukttechnische Informationen">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5936F10-2DF4-696F-1042-893E1FE29F99}"/>
              </a:ext>
            </a:extLst>
          </p:cNvPr>
          <p:cNvSpPr txBox="1"/>
          <p:nvPr userDrawn="1"/>
        </p:nvSpPr>
        <p:spPr>
          <a:xfrm>
            <a:off x="2651175" y="3013272"/>
            <a:ext cx="2633425" cy="2308324"/>
          </a:xfrm>
          <a:prstGeom prst="rect">
            <a:avLst/>
          </a:prstGeom>
          <a:noFill/>
        </p:spPr>
        <p:txBody>
          <a:bodyPr wrap="square" rtlCol="0">
            <a:spAutoFit/>
          </a:bodyPr>
          <a:lstStyle/>
          <a:p>
            <a:pPr lvl="0"/>
            <a:r>
              <a:rPr lang="de-DE" sz="1400" dirty="0">
                <a:solidFill>
                  <a:srgbClr val="191919"/>
                </a:solidFill>
                <a:latin typeface="+mn-lt"/>
              </a:rPr>
              <a:t>Die Abpackung</a:t>
            </a:r>
          </a:p>
          <a:p>
            <a:pPr lvl="0"/>
            <a:endParaRPr lang="de-DE" sz="1400" dirty="0">
              <a:solidFill>
                <a:srgbClr val="191919"/>
              </a:solidFill>
              <a:latin typeface="+mn-lt"/>
            </a:endParaRPr>
          </a:p>
          <a:p>
            <a:pPr marL="357188" lvl="1" indent="-133350">
              <a:buFontTx/>
              <a:buBlip>
                <a:blip>
                  <a:extLst>
                    <a:ext uri="{96DAC541-7B7A-43D3-8B79-37D633B846F1}">
                      <asvg:svgBlip xmlns:asvg="http://schemas.microsoft.com/office/drawing/2016/SVG/main" r:embed="rId2"/>
                    </a:ext>
                  </a:extLst>
                </a:blip>
              </a:buBlip>
              <a:tabLst/>
            </a:pPr>
            <a:r>
              <a:rPr lang="de-DE" sz="1400" dirty="0">
                <a:solidFill>
                  <a:srgbClr val="191919"/>
                </a:solidFill>
                <a:latin typeface="+mn-lt"/>
              </a:rPr>
              <a:t>10 l Kanister</a:t>
            </a:r>
          </a:p>
          <a:p>
            <a:pPr marL="357188" lvl="1" indent="-133350">
              <a:buFontTx/>
              <a:buBlip>
                <a:blip>
                  <a:extLst>
                    <a:ext uri="{96DAC541-7B7A-43D3-8B79-37D633B846F1}">
                      <asvg:svgBlip xmlns:asvg="http://schemas.microsoft.com/office/drawing/2016/SVG/main" r:embed="rId2"/>
                    </a:ext>
                  </a:extLst>
                </a:blip>
              </a:buBlip>
              <a:tabLst/>
            </a:pPr>
            <a:r>
              <a:rPr lang="de-DE" sz="1400" dirty="0">
                <a:solidFill>
                  <a:srgbClr val="191919"/>
                </a:solidFill>
                <a:latin typeface="+mn-lt"/>
              </a:rPr>
              <a:t>2 Kanister (20 l) pro Karton</a:t>
            </a:r>
            <a:br>
              <a:rPr lang="de-DE" sz="1400" dirty="0">
                <a:solidFill>
                  <a:srgbClr val="191919"/>
                </a:solidFill>
                <a:latin typeface="+mn-lt"/>
              </a:rPr>
            </a:br>
            <a:br>
              <a:rPr lang="de-DE" sz="1400" dirty="0">
                <a:solidFill>
                  <a:srgbClr val="191919"/>
                </a:solidFill>
                <a:latin typeface="+mn-lt"/>
              </a:rPr>
            </a:br>
            <a:br>
              <a:rPr lang="de-DE" sz="1400" dirty="0">
                <a:solidFill>
                  <a:srgbClr val="191919"/>
                </a:solidFill>
                <a:latin typeface="+mn-lt"/>
              </a:rPr>
            </a:br>
            <a:br>
              <a:rPr lang="de-DE" sz="1400" dirty="0">
                <a:solidFill>
                  <a:srgbClr val="191919"/>
                </a:solidFill>
                <a:latin typeface="+mn-lt"/>
              </a:rPr>
            </a:br>
            <a:r>
              <a:rPr lang="de-DE" sz="1400" dirty="0">
                <a:solidFill>
                  <a:srgbClr val="191919"/>
                </a:solidFill>
                <a:latin typeface="+mn-lt"/>
              </a:rPr>
              <a:t>Artikelnummer: </a:t>
            </a:r>
            <a:br>
              <a:rPr lang="de-DE" sz="1400" dirty="0">
                <a:solidFill>
                  <a:srgbClr val="191919"/>
                </a:solidFill>
                <a:latin typeface="+mn-lt"/>
              </a:rPr>
            </a:br>
            <a:r>
              <a:rPr lang="de-DE" sz="1400" dirty="0">
                <a:solidFill>
                  <a:srgbClr val="191919"/>
                </a:solidFill>
                <a:latin typeface="+mn-lt"/>
              </a:rPr>
              <a:t>234953 - 0000</a:t>
            </a:r>
            <a:endParaRPr lang="de-DE" sz="1400" dirty="0">
              <a:solidFill>
                <a:srgbClr val="191919"/>
              </a:solidFill>
              <a:effectLst/>
              <a:latin typeface="+mn-lt"/>
            </a:endParaRPr>
          </a:p>
          <a:p>
            <a:endParaRPr lang="de-DE" dirty="0">
              <a:latin typeface="+mn-lt"/>
            </a:endParaRPr>
          </a:p>
        </p:txBody>
      </p:sp>
      <p:sp>
        <p:nvSpPr>
          <p:cNvPr id="6" name="Textfeld 5">
            <a:extLst>
              <a:ext uri="{FF2B5EF4-FFF2-40B4-BE49-F238E27FC236}">
                <a16:creationId xmlns:a16="http://schemas.microsoft.com/office/drawing/2014/main" id="{BE0C1216-E06A-AA07-AA28-770BAC7F8C57}"/>
              </a:ext>
            </a:extLst>
          </p:cNvPr>
          <p:cNvSpPr txBox="1"/>
          <p:nvPr userDrawn="1"/>
        </p:nvSpPr>
        <p:spPr>
          <a:xfrm>
            <a:off x="7582800" y="3013272"/>
            <a:ext cx="3642610" cy="2092881"/>
          </a:xfrm>
          <a:prstGeom prst="rect">
            <a:avLst/>
          </a:prstGeom>
          <a:noFill/>
        </p:spPr>
        <p:txBody>
          <a:bodyPr wrap="square" rtlCol="0">
            <a:spAutoFit/>
          </a:bodyPr>
          <a:lstStyle/>
          <a:p>
            <a:pPr lvl="0"/>
            <a:r>
              <a:rPr lang="de-DE" sz="1400" dirty="0">
                <a:solidFill>
                  <a:srgbClr val="191919"/>
                </a:solidFill>
              </a:rPr>
              <a:t>Die Empfohlene Aufwandsmenge</a:t>
            </a:r>
          </a:p>
          <a:p>
            <a:pPr lvl="0"/>
            <a:endParaRPr lang="de-DE" sz="1400" dirty="0">
              <a:solidFill>
                <a:srgbClr val="191919"/>
              </a:solidFill>
            </a:endParaRPr>
          </a:p>
          <a:p>
            <a:pPr marL="357188" lvl="1" indent="-179388">
              <a:buFontTx/>
              <a:buBlip>
                <a:blip>
                  <a:extLst>
                    <a:ext uri="{96DAC541-7B7A-43D3-8B79-37D633B846F1}">
                      <asvg:svgBlip xmlns:asvg="http://schemas.microsoft.com/office/drawing/2016/SVG/main" r:embed="rId2"/>
                    </a:ext>
                  </a:extLst>
                </a:blip>
              </a:buBlip>
              <a:tabLst/>
            </a:pPr>
            <a:r>
              <a:rPr lang="de-DE" sz="1400" dirty="0">
                <a:solidFill>
                  <a:srgbClr val="191919"/>
                </a:solidFill>
              </a:rPr>
              <a:t>Herbst 1l/ha</a:t>
            </a:r>
            <a:br>
              <a:rPr lang="de-DE" sz="1400" dirty="0">
                <a:solidFill>
                  <a:srgbClr val="191919"/>
                </a:solidFill>
              </a:rPr>
            </a:br>
            <a:r>
              <a:rPr lang="de-DE" sz="1400" dirty="0">
                <a:solidFill>
                  <a:srgbClr val="191919"/>
                </a:solidFill>
              </a:rPr>
              <a:t>Frühjahr 2 l/ha</a:t>
            </a:r>
          </a:p>
          <a:p>
            <a:pPr marL="357188" lvl="1" indent="-179388">
              <a:buFontTx/>
              <a:buBlip>
                <a:blip>
                  <a:extLst>
                    <a:ext uri="{96DAC541-7B7A-43D3-8B79-37D633B846F1}">
                      <asvg:svgBlip xmlns:asvg="http://schemas.microsoft.com/office/drawing/2016/SVG/main" r:embed="rId2"/>
                    </a:ext>
                  </a:extLst>
                </a:blip>
              </a:buBlip>
              <a:tabLst/>
            </a:pPr>
            <a:r>
              <a:rPr lang="de-DE" sz="1400" dirty="0">
                <a:solidFill>
                  <a:srgbClr val="191919"/>
                </a:solidFill>
              </a:rPr>
              <a:t>Ab BBCH 14 bis BBCH 18</a:t>
            </a:r>
            <a:br>
              <a:rPr lang="de-DE" sz="1400" dirty="0">
                <a:solidFill>
                  <a:srgbClr val="191919"/>
                </a:solidFill>
              </a:rPr>
            </a:br>
            <a:r>
              <a:rPr lang="de-DE" sz="1400" dirty="0">
                <a:solidFill>
                  <a:srgbClr val="191919"/>
                </a:solidFill>
              </a:rPr>
              <a:t>Ab BBCH 33 bis BBCH 35</a:t>
            </a:r>
          </a:p>
          <a:p>
            <a:pPr marL="357188" lvl="1" indent="-179388">
              <a:buFontTx/>
              <a:buBlip>
                <a:blip>
                  <a:extLst>
                    <a:ext uri="{96DAC541-7B7A-43D3-8B79-37D633B846F1}">
                      <asvg:svgBlip xmlns:asvg="http://schemas.microsoft.com/office/drawing/2016/SVG/main" r:embed="rId2"/>
                    </a:ext>
                  </a:extLst>
                </a:blip>
              </a:buBlip>
              <a:tabLst/>
            </a:pPr>
            <a:r>
              <a:rPr lang="de-DE" sz="1400" dirty="0">
                <a:solidFill>
                  <a:srgbClr val="191919"/>
                </a:solidFill>
              </a:rPr>
              <a:t>Blattspritzung</a:t>
            </a:r>
          </a:p>
          <a:p>
            <a:pPr marL="357188" lvl="1" indent="-179388">
              <a:buFontTx/>
              <a:buBlip>
                <a:blip>
                  <a:extLst>
                    <a:ext uri="{96DAC541-7B7A-43D3-8B79-37D633B846F1}">
                      <asvg:svgBlip xmlns:asvg="http://schemas.microsoft.com/office/drawing/2016/SVG/main" r:embed="rId2"/>
                    </a:ext>
                  </a:extLst>
                </a:blip>
              </a:buBlip>
              <a:tabLst/>
            </a:pPr>
            <a:r>
              <a:rPr lang="de-DE" sz="1400" dirty="0">
                <a:solidFill>
                  <a:srgbClr val="191919"/>
                </a:solidFill>
              </a:rPr>
              <a:t>Wasseraufwandsmenge 200-500 l/ha</a:t>
            </a:r>
          </a:p>
          <a:p>
            <a:endParaRPr lang="de-DE" dirty="0"/>
          </a:p>
        </p:txBody>
      </p:sp>
      <p:sp>
        <p:nvSpPr>
          <p:cNvPr id="7" name="Textfeld 6">
            <a:extLst>
              <a:ext uri="{FF2B5EF4-FFF2-40B4-BE49-F238E27FC236}">
                <a16:creationId xmlns:a16="http://schemas.microsoft.com/office/drawing/2014/main" id="{4BB20229-A049-70C3-FFE5-0B81443BC4EA}"/>
              </a:ext>
            </a:extLst>
          </p:cNvPr>
          <p:cNvSpPr txBox="1"/>
          <p:nvPr userDrawn="1"/>
        </p:nvSpPr>
        <p:spPr>
          <a:xfrm>
            <a:off x="838200" y="1533328"/>
            <a:ext cx="5967334" cy="400110"/>
          </a:xfrm>
          <a:prstGeom prst="rect">
            <a:avLst/>
          </a:prstGeom>
          <a:noFill/>
        </p:spPr>
        <p:txBody>
          <a:bodyPr wrap="square" rtlCol="0">
            <a:spAutoFit/>
          </a:bodyPr>
          <a:lstStyle/>
          <a:p>
            <a:r>
              <a:rPr lang="de-DE" sz="2000" dirty="0">
                <a:solidFill>
                  <a:srgbClr val="005E8D"/>
                </a:solidFill>
              </a:rPr>
              <a:t>Produkttechnische Informationen</a:t>
            </a:r>
          </a:p>
        </p:txBody>
      </p:sp>
      <p:grpSp>
        <p:nvGrpSpPr>
          <p:cNvPr id="8" name="Gruppieren 7">
            <a:extLst>
              <a:ext uri="{FF2B5EF4-FFF2-40B4-BE49-F238E27FC236}">
                <a16:creationId xmlns:a16="http://schemas.microsoft.com/office/drawing/2014/main" id="{832F5210-570D-F97F-409B-C5D97FD47C6B}"/>
              </a:ext>
            </a:extLst>
          </p:cNvPr>
          <p:cNvGrpSpPr/>
          <p:nvPr userDrawn="1"/>
        </p:nvGrpSpPr>
        <p:grpSpPr>
          <a:xfrm>
            <a:off x="950625" y="1925943"/>
            <a:ext cx="1440000" cy="772"/>
            <a:chOff x="5254081" y="1393354"/>
            <a:chExt cx="4170697" cy="772"/>
          </a:xfrm>
        </p:grpSpPr>
        <p:cxnSp>
          <p:nvCxnSpPr>
            <p:cNvPr id="9" name="Gerade Verbindung 8">
              <a:extLst>
                <a:ext uri="{FF2B5EF4-FFF2-40B4-BE49-F238E27FC236}">
                  <a16:creationId xmlns:a16="http://schemas.microsoft.com/office/drawing/2014/main" id="{99712DE8-44B8-4C44-E399-4F685CBFA6E0}"/>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EB25A9B4-F6E1-2C37-E29E-704953C2F4B1}"/>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27017095-350C-4A48-AC32-55396E5C3841}"/>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pic>
        <p:nvPicPr>
          <p:cNvPr id="12" name="Grafik 11">
            <a:extLst>
              <a:ext uri="{FF2B5EF4-FFF2-40B4-BE49-F238E27FC236}">
                <a16:creationId xmlns:a16="http://schemas.microsoft.com/office/drawing/2014/main" id="{007EDCD8-3813-87D9-F74D-D5BBA4DE10BB}"/>
              </a:ext>
            </a:extLst>
          </p:cNvPr>
          <p:cNvPicPr>
            <a:picLocks noChangeAspect="1"/>
          </p:cNvPicPr>
          <p:nvPr userDrawn="1"/>
        </p:nvPicPr>
        <p:blipFill>
          <a:blip r:embed="rId3"/>
          <a:stretch>
            <a:fillRect/>
          </a:stretch>
        </p:blipFill>
        <p:spPr>
          <a:xfrm>
            <a:off x="5968896" y="3822996"/>
            <a:ext cx="1333500" cy="1498600"/>
          </a:xfrm>
          <a:prstGeom prst="rect">
            <a:avLst/>
          </a:prstGeom>
        </p:spPr>
      </p:pic>
      <p:pic>
        <p:nvPicPr>
          <p:cNvPr id="14" name="Grafik 13">
            <a:extLst>
              <a:ext uri="{FF2B5EF4-FFF2-40B4-BE49-F238E27FC236}">
                <a16:creationId xmlns:a16="http://schemas.microsoft.com/office/drawing/2014/main" id="{26C79651-2A6F-BED9-018F-D46947C459F0}"/>
              </a:ext>
            </a:extLst>
          </p:cNvPr>
          <p:cNvPicPr>
            <a:picLocks noChangeAspect="1"/>
          </p:cNvPicPr>
          <p:nvPr userDrawn="1"/>
        </p:nvPicPr>
        <p:blipFill>
          <a:blip r:embed="rId4"/>
          <a:stretch>
            <a:fillRect/>
          </a:stretch>
        </p:blipFill>
        <p:spPr>
          <a:xfrm>
            <a:off x="838200" y="3013272"/>
            <a:ext cx="1625600" cy="2311400"/>
          </a:xfrm>
          <a:prstGeom prst="rect">
            <a:avLst/>
          </a:prstGeom>
        </p:spPr>
      </p:pic>
    </p:spTree>
    <p:extLst>
      <p:ext uri="{BB962C8B-B14F-4D97-AF65-F5344CB8AC3E}">
        <p14:creationId xmlns:p14="http://schemas.microsoft.com/office/powerpoint/2010/main" val="10133941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orteile und Nutzen">
    <p:spTree>
      <p:nvGrpSpPr>
        <p:cNvPr id="1" name=""/>
        <p:cNvGrpSpPr/>
        <p:nvPr/>
      </p:nvGrpSpPr>
      <p:grpSpPr>
        <a:xfrm>
          <a:off x="0" y="0"/>
          <a:ext cx="0" cy="0"/>
          <a:chOff x="0" y="0"/>
          <a:chExt cx="0" cy="0"/>
        </a:xfrm>
      </p:grpSpPr>
      <p:pic>
        <p:nvPicPr>
          <p:cNvPr id="6" name="Grafik 5" descr="Ein Bild, das Samenpflanze, Pflanze, Blume enthält.&#10;&#10;Automatisch generierte Beschreibung">
            <a:extLst>
              <a:ext uri="{FF2B5EF4-FFF2-40B4-BE49-F238E27FC236}">
                <a16:creationId xmlns:a16="http://schemas.microsoft.com/office/drawing/2014/main" id="{727BF71D-1F9F-F55C-F153-02CD9D1C090A}"/>
              </a:ext>
            </a:extLst>
          </p:cNvPr>
          <p:cNvPicPr>
            <a:picLocks noChangeAspect="1"/>
          </p:cNvPicPr>
          <p:nvPr userDrawn="1"/>
        </p:nvPicPr>
        <p:blipFill>
          <a:blip r:embed="rId2"/>
          <a:stretch>
            <a:fillRect/>
          </a:stretch>
        </p:blipFill>
        <p:spPr>
          <a:xfrm>
            <a:off x="9761906" y="1981200"/>
            <a:ext cx="2429661" cy="4159250"/>
          </a:xfrm>
          <a:prstGeom prst="rect">
            <a:avLst/>
          </a:prstGeom>
        </p:spPr>
      </p:pic>
      <p:sp>
        <p:nvSpPr>
          <p:cNvPr id="12" name="Textfeld 11">
            <a:extLst>
              <a:ext uri="{FF2B5EF4-FFF2-40B4-BE49-F238E27FC236}">
                <a16:creationId xmlns:a16="http://schemas.microsoft.com/office/drawing/2014/main" id="{2F403E74-2C19-B5D6-155B-8213047902C4}"/>
              </a:ext>
            </a:extLst>
          </p:cNvPr>
          <p:cNvSpPr txBox="1"/>
          <p:nvPr userDrawn="1"/>
        </p:nvSpPr>
        <p:spPr>
          <a:xfrm>
            <a:off x="838200" y="2424248"/>
            <a:ext cx="5967334" cy="400110"/>
          </a:xfrm>
          <a:prstGeom prst="rect">
            <a:avLst/>
          </a:prstGeom>
          <a:noFill/>
        </p:spPr>
        <p:txBody>
          <a:bodyPr wrap="square" rtlCol="0">
            <a:spAutoFit/>
          </a:bodyPr>
          <a:lstStyle/>
          <a:p>
            <a:r>
              <a:rPr lang="de-DE" sz="2000" dirty="0">
                <a:solidFill>
                  <a:srgbClr val="005E8D"/>
                </a:solidFill>
              </a:rPr>
              <a:t>Vorteile und Nutzen</a:t>
            </a:r>
          </a:p>
        </p:txBody>
      </p:sp>
      <p:grpSp>
        <p:nvGrpSpPr>
          <p:cNvPr id="13" name="Gruppieren 12">
            <a:extLst>
              <a:ext uri="{FF2B5EF4-FFF2-40B4-BE49-F238E27FC236}">
                <a16:creationId xmlns:a16="http://schemas.microsoft.com/office/drawing/2014/main" id="{900BB934-54FC-E2CE-6A35-905F35C6D5BB}"/>
              </a:ext>
            </a:extLst>
          </p:cNvPr>
          <p:cNvGrpSpPr/>
          <p:nvPr userDrawn="1"/>
        </p:nvGrpSpPr>
        <p:grpSpPr>
          <a:xfrm>
            <a:off x="950625" y="2816863"/>
            <a:ext cx="1440000" cy="772"/>
            <a:chOff x="5254081" y="1393354"/>
            <a:chExt cx="4170697" cy="772"/>
          </a:xfrm>
        </p:grpSpPr>
        <p:cxnSp>
          <p:nvCxnSpPr>
            <p:cNvPr id="14" name="Gerade Verbindung 13">
              <a:extLst>
                <a:ext uri="{FF2B5EF4-FFF2-40B4-BE49-F238E27FC236}">
                  <a16:creationId xmlns:a16="http://schemas.microsoft.com/office/drawing/2014/main" id="{4ECC6FDE-AA05-6B3D-97F6-F52A05B396E5}"/>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6102E5A1-5FA8-C7FD-CEE6-397F1DCEC72F}"/>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A308F1DC-6477-92F3-D13B-C610943AECA5}"/>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3" name="Abgerundetes Rechteck 2">
            <a:extLst>
              <a:ext uri="{FF2B5EF4-FFF2-40B4-BE49-F238E27FC236}">
                <a16:creationId xmlns:a16="http://schemas.microsoft.com/office/drawing/2014/main" id="{4D8EBD7E-DCA3-AD79-754B-B8B1F115CE8A}"/>
              </a:ext>
            </a:extLst>
          </p:cNvPr>
          <p:cNvSpPr/>
          <p:nvPr userDrawn="1"/>
        </p:nvSpPr>
        <p:spPr>
          <a:xfrm>
            <a:off x="838199" y="3113314"/>
            <a:ext cx="9000000" cy="2960915"/>
          </a:xfrm>
          <a:prstGeom prst="roundRect">
            <a:avLst/>
          </a:prstGeom>
          <a:solidFill>
            <a:srgbClr val="0085B7">
              <a:alpha val="9827"/>
            </a:srgbClr>
          </a:solidFill>
          <a:ln w="25400">
            <a:solidFill>
              <a:srgbClr val="0085B7"/>
            </a:solidFill>
            <a:round/>
          </a:ln>
        </p:spPr>
        <p:style>
          <a:lnRef idx="2">
            <a:schemeClr val="accent1">
              <a:shade val="15000"/>
            </a:schemeClr>
          </a:lnRef>
          <a:fillRef idx="1">
            <a:schemeClr val="accent1"/>
          </a:fillRef>
          <a:effectRef idx="0">
            <a:schemeClr val="accent1"/>
          </a:effectRef>
          <a:fontRef idx="minor">
            <a:schemeClr val="lt1"/>
          </a:fontRef>
        </p:style>
        <p:txBody>
          <a:bodyPr lIns="108000" tIns="36000" rIns="108000" bIns="36000" numCol="2" spcCol="360000" rtlCol="0" anchor="ctr"/>
          <a:lstStyle/>
          <a:p>
            <a:pPr marL="179388" indent="-173038">
              <a:lnSpc>
                <a:spcPct val="100000"/>
              </a:lnSpc>
              <a:buFontTx/>
              <a:buNone/>
              <a:tabLst/>
            </a:pPr>
            <a:endParaRPr lang="de-DE" sz="1400" dirty="0">
              <a:solidFill>
                <a:srgbClr val="005E8D"/>
              </a:solidFill>
              <a:effectLst/>
              <a:latin typeface="+mn-lt"/>
            </a:endParaRPr>
          </a:p>
        </p:txBody>
      </p:sp>
      <p:sp>
        <p:nvSpPr>
          <p:cNvPr id="4" name="Textfeld 3">
            <a:extLst>
              <a:ext uri="{FF2B5EF4-FFF2-40B4-BE49-F238E27FC236}">
                <a16:creationId xmlns:a16="http://schemas.microsoft.com/office/drawing/2014/main" id="{2562C06E-1E82-B04D-6A03-31D3CC29FE75}"/>
              </a:ext>
            </a:extLst>
          </p:cNvPr>
          <p:cNvSpPr txBox="1"/>
          <p:nvPr userDrawn="1"/>
        </p:nvSpPr>
        <p:spPr>
          <a:xfrm>
            <a:off x="1130038" y="3291117"/>
            <a:ext cx="2912190" cy="2462213"/>
          </a:xfrm>
          <a:prstGeom prst="rect">
            <a:avLst/>
          </a:prstGeom>
          <a:noFill/>
        </p:spPr>
        <p:txBody>
          <a:bodyPr wrap="square" rtlCol="0">
            <a:spAutoFit/>
          </a:bodyPr>
          <a:lstStyle/>
          <a:p>
            <a:pPr marL="179388" indent="-173038">
              <a:lnSpc>
                <a:spcPct val="100000"/>
              </a:lnSpc>
              <a:buFontTx/>
              <a:buNone/>
              <a:tabLst/>
            </a:pPr>
            <a:r>
              <a:rPr lang="de-DE" sz="1400" spc="15" dirty="0">
                <a:solidFill>
                  <a:srgbClr val="191919"/>
                </a:solidFill>
                <a:effectLst/>
                <a:latin typeface="+mn-lt"/>
                <a:ea typeface="Calibri" panose="020F0502020204030204" pitchFamily="34" charset="0"/>
                <a:cs typeface="Minion Pro" panose="02040503050306020203" pitchFamily="18" charset="0"/>
              </a:rPr>
              <a:t>Die Vorteile</a:t>
            </a:r>
          </a:p>
          <a:p>
            <a:pPr marL="179388" indent="-173038">
              <a:lnSpc>
                <a:spcPct val="100000"/>
              </a:lnSpc>
              <a:buFontTx/>
              <a:buNone/>
              <a:tabLst/>
            </a:pPr>
            <a:endParaRPr lang="de-DE" sz="1400" spc="15" dirty="0">
              <a:solidFill>
                <a:srgbClr val="191919"/>
              </a:solidFill>
              <a:effectLst/>
              <a:latin typeface="+mn-lt"/>
              <a:ea typeface="Calibri" panose="020F0502020204030204" pitchFamily="34" charset="0"/>
              <a:cs typeface="Minion Pro" panose="02040503050306020203" pitchFamily="18" charset="0"/>
            </a:endParaRPr>
          </a:p>
          <a:p>
            <a:pPr marL="133350" indent="-111125">
              <a:lnSpc>
                <a:spcPct val="100000"/>
              </a:lnSpc>
              <a:buFontTx/>
              <a:buBlip>
                <a:blip>
                  <a:extLst>
                    <a:ext uri="{96DAC541-7B7A-43D3-8B79-37D633B846F1}">
                      <asvg:svgBlip xmlns:asvg="http://schemas.microsoft.com/office/drawing/2016/SVG/main" r:embed="rId3"/>
                    </a:ext>
                  </a:extLst>
                </a:blip>
              </a:buBlip>
              <a:tabLst/>
            </a:pPr>
            <a:r>
              <a:rPr lang="de-DE" sz="1400" spc="15" dirty="0">
                <a:solidFill>
                  <a:srgbClr val="191919"/>
                </a:solidFill>
                <a:effectLst/>
                <a:latin typeface="+mn-lt"/>
                <a:ea typeface="Calibri" panose="020F0502020204030204" pitchFamily="34" charset="0"/>
                <a:cs typeface="Minion Pro" panose="02040503050306020203" pitchFamily="18" charset="0"/>
              </a:rPr>
              <a:t>Behandlung vor dem Winter</a:t>
            </a:r>
            <a:br>
              <a:rPr lang="de-DE" sz="1400" spc="15" dirty="0">
                <a:solidFill>
                  <a:srgbClr val="191919"/>
                </a:solidFill>
                <a:effectLst/>
                <a:latin typeface="+mn-lt"/>
                <a:ea typeface="Calibri" panose="020F0502020204030204" pitchFamily="34" charset="0"/>
                <a:cs typeface="Minion Pro" panose="02040503050306020203" pitchFamily="18" charset="0"/>
              </a:rPr>
            </a:br>
            <a:br>
              <a:rPr lang="de-DE" sz="1400" spc="15" dirty="0">
                <a:solidFill>
                  <a:srgbClr val="191919"/>
                </a:solidFill>
                <a:effectLst/>
                <a:latin typeface="+mn-lt"/>
                <a:ea typeface="Calibri" panose="020F0502020204030204" pitchFamily="34" charset="0"/>
                <a:cs typeface="Minion Pro" panose="02040503050306020203" pitchFamily="18" charset="0"/>
              </a:rPr>
            </a:br>
            <a:br>
              <a:rPr lang="de-DE" sz="1400" spc="15" dirty="0">
                <a:solidFill>
                  <a:srgbClr val="191919"/>
                </a:solidFill>
                <a:effectLst/>
                <a:latin typeface="+mn-lt"/>
                <a:ea typeface="Calibri" panose="020F0502020204030204" pitchFamily="34" charset="0"/>
                <a:cs typeface="Minion Pro" panose="02040503050306020203" pitchFamily="18" charset="0"/>
              </a:rPr>
            </a:br>
            <a:endParaRPr lang="de-DE" sz="1400" dirty="0">
              <a:solidFill>
                <a:srgbClr val="191919"/>
              </a:solidFill>
              <a:effectLst/>
              <a:latin typeface="+mn-lt"/>
              <a:ea typeface="Calibri" panose="020F0502020204030204" pitchFamily="34" charset="0"/>
              <a:cs typeface="Minion Pro" panose="02040503050306020203" pitchFamily="18" charset="0"/>
            </a:endParaRPr>
          </a:p>
          <a:p>
            <a:pPr marL="133350" indent="-111125">
              <a:lnSpc>
                <a:spcPct val="100000"/>
              </a:lnSpc>
              <a:buFontTx/>
              <a:buBlip>
                <a:blip>
                  <a:extLst>
                    <a:ext uri="{96DAC541-7B7A-43D3-8B79-37D633B846F1}">
                      <asvg:svgBlip xmlns:asvg="http://schemas.microsoft.com/office/drawing/2016/SVG/main" r:embed="rId3"/>
                    </a:ext>
                  </a:extLst>
                </a:blip>
              </a:buBlip>
              <a:tabLst/>
            </a:pPr>
            <a:r>
              <a:rPr lang="de-DE" sz="1400" spc="15" dirty="0">
                <a:solidFill>
                  <a:srgbClr val="191919"/>
                </a:solidFill>
                <a:effectLst/>
                <a:latin typeface="+mn-lt"/>
                <a:ea typeface="Calibri" panose="020F0502020204030204" pitchFamily="34" charset="0"/>
                <a:cs typeface="Minion Pro" panose="02040503050306020203" pitchFamily="18" charset="0"/>
              </a:rPr>
              <a:t>Behandlung im Frühjahr</a:t>
            </a:r>
            <a:br>
              <a:rPr lang="de-DE" sz="1400" spc="15" dirty="0">
                <a:solidFill>
                  <a:srgbClr val="191919"/>
                </a:solidFill>
                <a:effectLst/>
                <a:latin typeface="+mn-lt"/>
                <a:ea typeface="Calibri" panose="020F0502020204030204" pitchFamily="34" charset="0"/>
                <a:cs typeface="Minion Pro" panose="02040503050306020203" pitchFamily="18" charset="0"/>
              </a:rPr>
            </a:br>
            <a:br>
              <a:rPr lang="de-DE" sz="1400" spc="15" dirty="0">
                <a:solidFill>
                  <a:srgbClr val="191919"/>
                </a:solidFill>
                <a:effectLst/>
                <a:latin typeface="+mn-lt"/>
                <a:ea typeface="Calibri" panose="020F0502020204030204" pitchFamily="34" charset="0"/>
                <a:cs typeface="Minion Pro" panose="02040503050306020203" pitchFamily="18" charset="0"/>
              </a:rPr>
            </a:br>
            <a:br>
              <a:rPr lang="de-DE" sz="1400" spc="15" dirty="0">
                <a:solidFill>
                  <a:srgbClr val="191919"/>
                </a:solidFill>
                <a:effectLst/>
                <a:latin typeface="+mn-lt"/>
                <a:ea typeface="Calibri" panose="020F0502020204030204" pitchFamily="34" charset="0"/>
                <a:cs typeface="Minion Pro" panose="02040503050306020203" pitchFamily="18" charset="0"/>
              </a:rPr>
            </a:br>
            <a:endParaRPr lang="de-DE" sz="1400" dirty="0">
              <a:solidFill>
                <a:srgbClr val="191919"/>
              </a:solidFill>
              <a:effectLst/>
              <a:latin typeface="+mn-lt"/>
              <a:ea typeface="Calibri" panose="020F0502020204030204" pitchFamily="34" charset="0"/>
              <a:cs typeface="Minion Pro" panose="02040503050306020203" pitchFamily="18" charset="0"/>
            </a:endParaRPr>
          </a:p>
          <a:p>
            <a:pPr marL="133350" indent="-111125">
              <a:lnSpc>
                <a:spcPct val="100000"/>
              </a:lnSpc>
              <a:buFontTx/>
              <a:buBlip>
                <a:blip>
                  <a:extLst>
                    <a:ext uri="{96DAC541-7B7A-43D3-8B79-37D633B846F1}">
                      <asvg:svgBlip xmlns:asvg="http://schemas.microsoft.com/office/drawing/2016/SVG/main" r:embed="rId3"/>
                    </a:ext>
                  </a:extLst>
                </a:blip>
              </a:buBlip>
              <a:tabLst/>
            </a:pPr>
            <a:r>
              <a:rPr lang="de-DE" sz="1400" spc="15" dirty="0">
                <a:solidFill>
                  <a:srgbClr val="191919"/>
                </a:solidFill>
                <a:effectLst/>
                <a:latin typeface="+mn-lt"/>
                <a:ea typeface="Calibri" panose="020F0502020204030204" pitchFamily="34" charset="0"/>
                <a:cs typeface="Calibri" panose="020F0502020204030204" pitchFamily="34" charset="0"/>
              </a:rPr>
              <a:t>Sichert die Schotenfestigkeit</a:t>
            </a:r>
          </a:p>
        </p:txBody>
      </p:sp>
      <p:sp>
        <p:nvSpPr>
          <p:cNvPr id="5" name="Textfeld 4">
            <a:extLst>
              <a:ext uri="{FF2B5EF4-FFF2-40B4-BE49-F238E27FC236}">
                <a16:creationId xmlns:a16="http://schemas.microsoft.com/office/drawing/2014/main" id="{6D407A72-792E-DE25-2B3E-C8F766C4F171}"/>
              </a:ext>
            </a:extLst>
          </p:cNvPr>
          <p:cNvSpPr txBox="1"/>
          <p:nvPr userDrawn="1"/>
        </p:nvSpPr>
        <p:spPr>
          <a:xfrm>
            <a:off x="4165601" y="3291117"/>
            <a:ext cx="5246913" cy="2677656"/>
          </a:xfrm>
          <a:prstGeom prst="rect">
            <a:avLst/>
          </a:prstGeom>
          <a:noFill/>
        </p:spPr>
        <p:txBody>
          <a:bodyPr wrap="square" rtlCol="0">
            <a:spAutoFit/>
          </a:bodyPr>
          <a:lstStyle/>
          <a:p>
            <a:pPr marL="179388" indent="-173038">
              <a:lnSpc>
                <a:spcPct val="100000"/>
              </a:lnSpc>
              <a:buFontTx/>
              <a:buNone/>
              <a:tabLst/>
            </a:pPr>
            <a:r>
              <a:rPr lang="de-DE" sz="1400" dirty="0">
                <a:solidFill>
                  <a:srgbClr val="191919"/>
                </a:solidFill>
                <a:effectLst/>
                <a:latin typeface="+mn-lt"/>
              </a:rPr>
              <a:t>Der Nutzen</a:t>
            </a:r>
          </a:p>
          <a:p>
            <a:pPr marL="179388" indent="-173038">
              <a:lnSpc>
                <a:spcPct val="100000"/>
              </a:lnSpc>
              <a:buFontTx/>
              <a:buNone/>
              <a:tabLst/>
            </a:pPr>
            <a:endParaRPr lang="de-DE" sz="1400" dirty="0">
              <a:solidFill>
                <a:srgbClr val="191919"/>
              </a:solidFill>
              <a:effectLst/>
              <a:latin typeface="+mn-lt"/>
            </a:endParaRPr>
          </a:p>
          <a:p>
            <a:pPr marL="133350" indent="-111125">
              <a:buFontTx/>
              <a:buBlip>
                <a:blip>
                  <a:extLst>
                    <a:ext uri="{96DAC541-7B7A-43D3-8B79-37D633B846F1}">
                      <asvg:svgBlip xmlns:asvg="http://schemas.microsoft.com/office/drawing/2016/SVG/main" r:embed="rId3"/>
                    </a:ext>
                  </a:extLst>
                </a:blip>
              </a:buBlip>
              <a:tabLst/>
            </a:pPr>
            <a:r>
              <a:rPr lang="de-DE" sz="1400" dirty="0">
                <a:solidFill>
                  <a:srgbClr val="191919"/>
                </a:solidFill>
                <a:effectLst/>
                <a:latin typeface="+mn-lt"/>
              </a:rPr>
              <a:t>Ein besseres Wurzelwachstum (Pfahlwurzel) steigert die Toleranz gegenüber Kälte; zugiger Austrieb nach Winterruhe, Raps legt 70 % seines Ertrages vor dem Winter fest.</a:t>
            </a:r>
            <a:br>
              <a:rPr lang="de-DE" sz="1400" dirty="0">
                <a:solidFill>
                  <a:srgbClr val="191919"/>
                </a:solidFill>
                <a:effectLst/>
                <a:latin typeface="+mn-lt"/>
              </a:rPr>
            </a:br>
            <a:endParaRPr lang="de-DE" sz="1400" dirty="0">
              <a:solidFill>
                <a:srgbClr val="191919"/>
              </a:solidFill>
              <a:effectLst/>
              <a:latin typeface="+mn-lt"/>
            </a:endParaRPr>
          </a:p>
          <a:p>
            <a:pPr marL="133350" indent="-111125">
              <a:buFontTx/>
              <a:buBlip>
                <a:blip>
                  <a:extLst>
                    <a:ext uri="{96DAC541-7B7A-43D3-8B79-37D633B846F1}">
                      <asvg:svgBlip xmlns:asvg="http://schemas.microsoft.com/office/drawing/2016/SVG/main" r:embed="rId3"/>
                    </a:ext>
                  </a:extLst>
                </a:blip>
              </a:buBlip>
              <a:tabLst/>
            </a:pPr>
            <a:r>
              <a:rPr lang="de-DE" sz="1400" dirty="0">
                <a:solidFill>
                  <a:srgbClr val="191919"/>
                </a:solidFill>
                <a:effectLst/>
                <a:latin typeface="+mn-lt"/>
              </a:rPr>
              <a:t>Bessere Wasser- und Nährstoffverfügbarkeit besonders im Hochsommer, wenn während der Ertragsbildung der Zugriff auf Wasser und Nährstoffe essenziell ist</a:t>
            </a:r>
            <a:br>
              <a:rPr lang="de-DE" sz="1400" dirty="0">
                <a:solidFill>
                  <a:srgbClr val="191919"/>
                </a:solidFill>
                <a:effectLst/>
                <a:latin typeface="+mn-lt"/>
              </a:rPr>
            </a:br>
            <a:endParaRPr lang="de-DE" sz="1400" dirty="0">
              <a:solidFill>
                <a:srgbClr val="191919"/>
              </a:solidFill>
              <a:effectLst/>
              <a:latin typeface="+mn-lt"/>
            </a:endParaRPr>
          </a:p>
          <a:p>
            <a:pPr marL="133350" indent="-111125">
              <a:buFontTx/>
              <a:buBlip>
                <a:blip>
                  <a:extLst>
                    <a:ext uri="{96DAC541-7B7A-43D3-8B79-37D633B846F1}">
                      <asvg:svgBlip xmlns:asvg="http://schemas.microsoft.com/office/drawing/2016/SVG/main" r:embed="rId3"/>
                    </a:ext>
                  </a:extLst>
                </a:blip>
              </a:buBlip>
              <a:tabLst/>
            </a:pPr>
            <a:r>
              <a:rPr lang="de-DE" sz="1400" dirty="0">
                <a:solidFill>
                  <a:srgbClr val="191919"/>
                </a:solidFill>
                <a:effectLst/>
                <a:latin typeface="+mn-lt"/>
              </a:rPr>
              <a:t>Gerade auf schwach versorgten Standorten mit herkömmlicher Unterfußdüngung</a:t>
            </a:r>
          </a:p>
        </p:txBody>
      </p:sp>
    </p:spTree>
    <p:extLst>
      <p:ext uri="{BB962C8B-B14F-4D97-AF65-F5344CB8AC3E}">
        <p14:creationId xmlns:p14="http://schemas.microsoft.com/office/powerpoint/2010/main" val="20741965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achstumsphasen">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62DA3EB7-A2B1-64F3-12A4-F3116CFD52B1}"/>
              </a:ext>
            </a:extLst>
          </p:cNvPr>
          <p:cNvGrpSpPr/>
          <p:nvPr userDrawn="1"/>
        </p:nvGrpSpPr>
        <p:grpSpPr>
          <a:xfrm>
            <a:off x="8645787" y="2280510"/>
            <a:ext cx="1440000" cy="772"/>
            <a:chOff x="5254081" y="1393354"/>
            <a:chExt cx="4170697" cy="772"/>
          </a:xfrm>
        </p:grpSpPr>
        <p:cxnSp>
          <p:nvCxnSpPr>
            <p:cNvPr id="8" name="Gerade Verbindung 7">
              <a:extLst>
                <a:ext uri="{FF2B5EF4-FFF2-40B4-BE49-F238E27FC236}">
                  <a16:creationId xmlns:a16="http://schemas.microsoft.com/office/drawing/2014/main" id="{F9006EDF-EFA7-C981-6488-4A8743A6B7EF}"/>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D5801294-C6B9-C940-025D-53A0EB0705E2}"/>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DD490B0A-1B77-E10A-742B-ED10CEF275F3}"/>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11" name="Textfeld 10">
            <a:extLst>
              <a:ext uri="{FF2B5EF4-FFF2-40B4-BE49-F238E27FC236}">
                <a16:creationId xmlns:a16="http://schemas.microsoft.com/office/drawing/2014/main" id="{786B8919-1118-3237-6146-E0BD99FC4B60}"/>
              </a:ext>
            </a:extLst>
          </p:cNvPr>
          <p:cNvSpPr txBox="1"/>
          <p:nvPr userDrawn="1"/>
        </p:nvSpPr>
        <p:spPr>
          <a:xfrm>
            <a:off x="8640000" y="2471914"/>
            <a:ext cx="3104793" cy="3451714"/>
          </a:xfrm>
          <a:prstGeom prst="rect">
            <a:avLst/>
          </a:prstGeom>
          <a:noFill/>
        </p:spPr>
        <p:txBody>
          <a:bodyPr wrap="square" lIns="0" tIns="0" rIns="0" bIns="0" rtlCol="0">
            <a:noAutofit/>
          </a:bodyPr>
          <a:lstStyle/>
          <a:p>
            <a:pPr marL="136525" marR="0" lvl="1" indent="-130175" algn="l" defTabSz="914400" rtl="0" eaLnBrk="1" fontAlgn="auto" latinLnBrk="0" hangingPunct="1">
              <a:lnSpc>
                <a:spcPct val="90000"/>
              </a:lnSpc>
              <a:spcBef>
                <a:spcPts val="500"/>
              </a:spcBef>
              <a:spcAft>
                <a:spcPts val="0"/>
              </a:spcAft>
              <a:buClrTx/>
              <a:buSzPct val="100000"/>
              <a:buFontTx/>
              <a:buBlip>
                <a:blip>
                  <a:extLst>
                    <a:ext uri="{96DAC541-7B7A-43D3-8B79-37D633B846F1}">
                      <asvg:svgBlip xmlns:asvg="http://schemas.microsoft.com/office/drawing/2016/SVG/main" r:embed="rId2"/>
                    </a:ext>
                  </a:extLst>
                </a:blip>
              </a:buBlip>
              <a:tabLst/>
              <a:defRPr/>
            </a:pPr>
            <a:r>
              <a:rPr lang="de-DE" sz="1400" b="1" dirty="0">
                <a:solidFill>
                  <a:srgbClr val="191919"/>
                </a:solidFill>
                <a:effectLst/>
                <a:latin typeface="+mn-lt"/>
              </a:rPr>
              <a:t>Bei der Behandlung vor dem Winter gilt: </a:t>
            </a:r>
            <a:br>
              <a:rPr lang="de-DE" sz="1400" b="1" dirty="0">
                <a:solidFill>
                  <a:srgbClr val="191919"/>
                </a:solidFill>
                <a:effectLst/>
                <a:latin typeface="+mn-lt"/>
              </a:rPr>
            </a:br>
            <a:r>
              <a:rPr lang="de-DE" sz="1400" dirty="0" err="1">
                <a:solidFill>
                  <a:srgbClr val="191919"/>
                </a:solidFill>
                <a:effectLst/>
                <a:latin typeface="+mn-lt"/>
              </a:rPr>
              <a:t>boncrop</a:t>
            </a:r>
            <a:r>
              <a:rPr lang="de-DE" sz="1400" dirty="0">
                <a:solidFill>
                  <a:srgbClr val="191919"/>
                </a:solidFill>
                <a:effectLst/>
                <a:latin typeface="+mn-lt"/>
              </a:rPr>
              <a:t> </a:t>
            </a:r>
            <a:r>
              <a:rPr lang="de-DE" sz="1400" dirty="0" err="1">
                <a:solidFill>
                  <a:srgbClr val="191919"/>
                </a:solidFill>
                <a:effectLst/>
                <a:latin typeface="+mn-lt"/>
              </a:rPr>
              <a:t>flow</a:t>
            </a:r>
            <a:r>
              <a:rPr lang="de-DE" sz="1400" dirty="0">
                <a:solidFill>
                  <a:srgbClr val="191919"/>
                </a:solidFill>
                <a:effectLst/>
                <a:latin typeface="+mn-lt"/>
              </a:rPr>
              <a:t> muss in den wachsenden Bestand eingebracht werden, d. h., dass eine Behandlung mindestens zwei Wochen vor der Winterruhe erfolgen sollte.</a:t>
            </a:r>
          </a:p>
          <a:p>
            <a:pPr marL="136525" marR="0" lvl="1" indent="-130175" algn="l" defTabSz="914400" rtl="0" eaLnBrk="1" fontAlgn="auto" latinLnBrk="0" hangingPunct="1">
              <a:lnSpc>
                <a:spcPct val="90000"/>
              </a:lnSpc>
              <a:spcBef>
                <a:spcPts val="500"/>
              </a:spcBef>
              <a:spcAft>
                <a:spcPts val="0"/>
              </a:spcAft>
              <a:buClrTx/>
              <a:buSzPct val="100000"/>
              <a:buFontTx/>
              <a:buBlip>
                <a:blip>
                  <a:extLst>
                    <a:ext uri="{96DAC541-7B7A-43D3-8B79-37D633B846F1}">
                      <asvg:svgBlip xmlns:asvg="http://schemas.microsoft.com/office/drawing/2016/SVG/main" r:embed="rId2"/>
                    </a:ext>
                  </a:extLst>
                </a:blip>
              </a:buBlip>
              <a:tabLst/>
              <a:defRPr/>
            </a:pPr>
            <a:r>
              <a:rPr lang="de-DE" sz="1400" b="1" dirty="0">
                <a:solidFill>
                  <a:srgbClr val="191919"/>
                </a:solidFill>
                <a:effectLst/>
                <a:latin typeface="+mn-lt"/>
              </a:rPr>
              <a:t>Bei der Behandlung im </a:t>
            </a:r>
            <a:r>
              <a:rPr lang="de-DE" sz="1400" b="1" dirty="0" err="1">
                <a:solidFill>
                  <a:srgbClr val="191919"/>
                </a:solidFill>
                <a:effectLst/>
                <a:latin typeface="+mn-lt"/>
              </a:rPr>
              <a:t>Frühjahr</a:t>
            </a:r>
            <a:r>
              <a:rPr lang="de-DE" sz="1400" b="1" dirty="0">
                <a:solidFill>
                  <a:srgbClr val="191919"/>
                </a:solidFill>
                <a:effectLst/>
                <a:latin typeface="+mn-lt"/>
              </a:rPr>
              <a:t> gilt: </a:t>
            </a:r>
            <a:r>
              <a:rPr lang="de-DE" sz="1400" dirty="0" err="1">
                <a:solidFill>
                  <a:srgbClr val="191919"/>
                </a:solidFill>
                <a:effectLst/>
                <a:latin typeface="+mn-lt"/>
              </a:rPr>
              <a:t>boncrop</a:t>
            </a:r>
            <a:r>
              <a:rPr lang="de-DE" sz="1400" dirty="0">
                <a:solidFill>
                  <a:srgbClr val="191919"/>
                </a:solidFill>
                <a:effectLst/>
                <a:latin typeface="+mn-lt"/>
              </a:rPr>
              <a:t> </a:t>
            </a:r>
            <a:r>
              <a:rPr lang="de-DE" sz="1400" dirty="0" err="1">
                <a:solidFill>
                  <a:srgbClr val="191919"/>
                </a:solidFill>
                <a:effectLst/>
                <a:latin typeface="+mn-lt"/>
              </a:rPr>
              <a:t>flow</a:t>
            </a:r>
            <a:r>
              <a:rPr lang="de-DE" sz="1400" dirty="0">
                <a:solidFill>
                  <a:srgbClr val="191919"/>
                </a:solidFill>
                <a:effectLst/>
                <a:latin typeface="+mn-lt"/>
              </a:rPr>
              <a:t> muss in den wachsenden Bestand eingebracht werden.</a:t>
            </a:r>
            <a:endParaRPr lang="de-DE" dirty="0">
              <a:solidFill>
                <a:srgbClr val="191919"/>
              </a:solidFill>
              <a:latin typeface="+mn-lt"/>
            </a:endParaRPr>
          </a:p>
        </p:txBody>
      </p:sp>
      <p:sp>
        <p:nvSpPr>
          <p:cNvPr id="18" name="Textfeld 17">
            <a:extLst>
              <a:ext uri="{FF2B5EF4-FFF2-40B4-BE49-F238E27FC236}">
                <a16:creationId xmlns:a16="http://schemas.microsoft.com/office/drawing/2014/main" id="{2FA73769-22FC-A3D6-7CE7-5E83C07CF1BF}"/>
              </a:ext>
            </a:extLst>
          </p:cNvPr>
          <p:cNvSpPr txBox="1"/>
          <p:nvPr userDrawn="1"/>
        </p:nvSpPr>
        <p:spPr>
          <a:xfrm>
            <a:off x="8640000" y="1948539"/>
            <a:ext cx="2703226" cy="331967"/>
          </a:xfrm>
          <a:prstGeom prst="rect">
            <a:avLst/>
          </a:prstGeom>
          <a:noFill/>
        </p:spPr>
        <p:txBody>
          <a:bodyPr wrap="square" lIns="0" tIns="0" rIns="0" bIns="0" rtlCol="0">
            <a:noAutofit/>
          </a:bodyPr>
          <a:lstStyle/>
          <a:p>
            <a:r>
              <a:rPr lang="de-DE" sz="2000" dirty="0">
                <a:solidFill>
                  <a:srgbClr val="005E8D"/>
                </a:solidFill>
              </a:rPr>
              <a:t>Das optimale Timing</a:t>
            </a:r>
          </a:p>
        </p:txBody>
      </p:sp>
      <p:pic>
        <p:nvPicPr>
          <p:cNvPr id="3" name="Grafik 2" descr="Ein Bild, das Text, Screenshot, Design enthält.&#10;&#10;Automatisch generierte Beschreibung">
            <a:extLst>
              <a:ext uri="{FF2B5EF4-FFF2-40B4-BE49-F238E27FC236}">
                <a16:creationId xmlns:a16="http://schemas.microsoft.com/office/drawing/2014/main" id="{BCB73164-917E-EE46-D152-74CCB670B389}"/>
              </a:ext>
            </a:extLst>
          </p:cNvPr>
          <p:cNvPicPr>
            <a:picLocks noChangeAspect="1"/>
          </p:cNvPicPr>
          <p:nvPr userDrawn="1"/>
        </p:nvPicPr>
        <p:blipFill>
          <a:blip r:embed="rId3"/>
          <a:stretch>
            <a:fillRect/>
          </a:stretch>
        </p:blipFill>
        <p:spPr>
          <a:xfrm>
            <a:off x="447207" y="934372"/>
            <a:ext cx="8280000" cy="5858030"/>
          </a:xfrm>
          <a:prstGeom prst="rect">
            <a:avLst/>
          </a:prstGeom>
        </p:spPr>
      </p:pic>
    </p:spTree>
    <p:extLst>
      <p:ext uri="{BB962C8B-B14F-4D97-AF65-F5344CB8AC3E}">
        <p14:creationId xmlns:p14="http://schemas.microsoft.com/office/powerpoint/2010/main" val="19196854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eldversuch">
    <p:spTree>
      <p:nvGrpSpPr>
        <p:cNvPr id="1" name=""/>
        <p:cNvGrpSpPr/>
        <p:nvPr/>
      </p:nvGrpSpPr>
      <p:grpSpPr>
        <a:xfrm>
          <a:off x="0" y="0"/>
          <a:ext cx="0" cy="0"/>
          <a:chOff x="0" y="0"/>
          <a:chExt cx="0" cy="0"/>
        </a:xfrm>
      </p:grpSpPr>
      <p:graphicFrame>
        <p:nvGraphicFramePr>
          <p:cNvPr id="18" name="Diagramm 17">
            <a:extLst>
              <a:ext uri="{FF2B5EF4-FFF2-40B4-BE49-F238E27FC236}">
                <a16:creationId xmlns:a16="http://schemas.microsoft.com/office/drawing/2014/main" id="{EF688DB0-D00F-2C4D-B126-B3631B2C1888}"/>
              </a:ext>
            </a:extLst>
          </p:cNvPr>
          <p:cNvGraphicFramePr>
            <a:graphicFrameLocks/>
          </p:cNvGraphicFramePr>
          <p:nvPr userDrawn="1">
            <p:extLst>
              <p:ext uri="{D42A27DB-BD31-4B8C-83A1-F6EECF244321}">
                <p14:modId xmlns:p14="http://schemas.microsoft.com/office/powerpoint/2010/main" val="818595247"/>
              </p:ext>
            </p:extLst>
          </p:nvPr>
        </p:nvGraphicFramePr>
        <p:xfrm>
          <a:off x="881237" y="3211078"/>
          <a:ext cx="5507319" cy="2702857"/>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uppieren 2">
            <a:extLst>
              <a:ext uri="{FF2B5EF4-FFF2-40B4-BE49-F238E27FC236}">
                <a16:creationId xmlns:a16="http://schemas.microsoft.com/office/drawing/2014/main" id="{A70139B8-D3BA-F2E4-582B-180B914E3852}"/>
              </a:ext>
            </a:extLst>
          </p:cNvPr>
          <p:cNvGrpSpPr/>
          <p:nvPr userDrawn="1"/>
        </p:nvGrpSpPr>
        <p:grpSpPr>
          <a:xfrm rot="16200000">
            <a:off x="4993918" y="4076888"/>
            <a:ext cx="3898682" cy="2790"/>
            <a:chOff x="5254081" y="1385609"/>
            <a:chExt cx="3681961" cy="2790"/>
          </a:xfrm>
        </p:grpSpPr>
        <p:cxnSp>
          <p:nvCxnSpPr>
            <p:cNvPr id="4" name="Gerade Verbindung 3">
              <a:extLst>
                <a:ext uri="{FF2B5EF4-FFF2-40B4-BE49-F238E27FC236}">
                  <a16:creationId xmlns:a16="http://schemas.microsoft.com/office/drawing/2014/main" id="{44338C52-D060-3C3E-903D-5736601A0C05}"/>
                </a:ext>
              </a:extLst>
            </p:cNvPr>
            <p:cNvCxnSpPr>
              <a:cxnSpLocks/>
            </p:cNvCxnSpPr>
            <p:nvPr userDrawn="1"/>
          </p:nvCxnSpPr>
          <p:spPr>
            <a:xfrm rot="5400000" flipV="1">
              <a:off x="6700819" y="-61129"/>
              <a:ext cx="2579" cy="2896055"/>
            </a:xfrm>
            <a:prstGeom prst="line">
              <a:avLst/>
            </a:prstGeom>
            <a:ln w="25400" cap="rnd">
              <a:solidFill>
                <a:srgbClr val="0085B7"/>
              </a:solidFill>
              <a:round/>
            </a:ln>
          </p:spPr>
          <p:style>
            <a:lnRef idx="1">
              <a:schemeClr val="accent1"/>
            </a:lnRef>
            <a:fillRef idx="0">
              <a:schemeClr val="accent1"/>
            </a:fillRef>
            <a:effectRef idx="0">
              <a:schemeClr val="accent1"/>
            </a:effectRef>
            <a:fontRef idx="minor">
              <a:schemeClr val="tx1"/>
            </a:fontRef>
          </p:style>
        </p:cxnSp>
        <p:cxnSp>
          <p:nvCxnSpPr>
            <p:cNvPr id="5" name="Gerade Verbindung 4">
              <a:extLst>
                <a:ext uri="{FF2B5EF4-FFF2-40B4-BE49-F238E27FC236}">
                  <a16:creationId xmlns:a16="http://schemas.microsoft.com/office/drawing/2014/main" id="{63AE2CE4-365E-E156-DECC-E5F013F5D8B7}"/>
                </a:ext>
              </a:extLst>
            </p:cNvPr>
            <p:cNvCxnSpPr>
              <a:cxnSpLocks/>
            </p:cNvCxnSpPr>
            <p:nvPr userDrawn="1"/>
          </p:nvCxnSpPr>
          <p:spPr>
            <a:xfrm rot="5400000" flipV="1">
              <a:off x="8355930" y="1276332"/>
              <a:ext cx="0" cy="224133"/>
            </a:xfrm>
            <a:prstGeom prst="line">
              <a:avLst/>
            </a:prstGeom>
            <a:ln w="25400" cap="rnd">
              <a:solidFill>
                <a:srgbClr val="0085B7"/>
              </a:solidFill>
              <a:round/>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642A1A03-6E50-E93A-BABC-3337258C56C4}"/>
                </a:ext>
              </a:extLst>
            </p:cNvPr>
            <p:cNvCxnSpPr>
              <a:cxnSpLocks/>
            </p:cNvCxnSpPr>
            <p:nvPr userDrawn="1"/>
          </p:nvCxnSpPr>
          <p:spPr>
            <a:xfrm rot="5400000" flipV="1">
              <a:off x="8753682" y="1203249"/>
              <a:ext cx="0" cy="364720"/>
            </a:xfrm>
            <a:prstGeom prst="line">
              <a:avLst/>
            </a:prstGeom>
            <a:ln w="25400" cap="rnd">
              <a:solidFill>
                <a:srgbClr val="0085B7"/>
              </a:solidFill>
              <a:round/>
            </a:ln>
          </p:spPr>
          <p:style>
            <a:lnRef idx="1">
              <a:schemeClr val="accent1"/>
            </a:lnRef>
            <a:fillRef idx="0">
              <a:schemeClr val="accent1"/>
            </a:fillRef>
            <a:effectRef idx="0">
              <a:schemeClr val="accent1"/>
            </a:effectRef>
            <a:fontRef idx="minor">
              <a:schemeClr val="tx1"/>
            </a:fontRef>
          </p:style>
        </p:cxnSp>
      </p:grpSp>
      <p:grpSp>
        <p:nvGrpSpPr>
          <p:cNvPr id="20" name="Gruppieren 19">
            <a:extLst>
              <a:ext uri="{FF2B5EF4-FFF2-40B4-BE49-F238E27FC236}">
                <a16:creationId xmlns:a16="http://schemas.microsoft.com/office/drawing/2014/main" id="{AC680BDF-DCA0-70CD-E6BA-8300BB265276}"/>
              </a:ext>
            </a:extLst>
          </p:cNvPr>
          <p:cNvGrpSpPr/>
          <p:nvPr userDrawn="1"/>
        </p:nvGrpSpPr>
        <p:grpSpPr>
          <a:xfrm>
            <a:off x="936006" y="1933438"/>
            <a:ext cx="1440000" cy="772"/>
            <a:chOff x="5254081" y="1393354"/>
            <a:chExt cx="4170697" cy="772"/>
          </a:xfrm>
        </p:grpSpPr>
        <p:cxnSp>
          <p:nvCxnSpPr>
            <p:cNvPr id="21" name="Gerade Verbindung 20">
              <a:extLst>
                <a:ext uri="{FF2B5EF4-FFF2-40B4-BE49-F238E27FC236}">
                  <a16:creationId xmlns:a16="http://schemas.microsoft.com/office/drawing/2014/main" id="{D98B4F59-1807-82E6-531B-52350C62E560}"/>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2AAC2033-F651-E27D-A85F-AD58A1BAA2FC}"/>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88B15E2B-8F79-F961-08EF-9AD2D2F48B1C}"/>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24" name="Textfeld 23">
            <a:extLst>
              <a:ext uri="{FF2B5EF4-FFF2-40B4-BE49-F238E27FC236}">
                <a16:creationId xmlns:a16="http://schemas.microsoft.com/office/drawing/2014/main" id="{E6BBDF2E-70DD-246E-688F-5E78D2C26817}"/>
              </a:ext>
            </a:extLst>
          </p:cNvPr>
          <p:cNvSpPr txBox="1"/>
          <p:nvPr userDrawn="1"/>
        </p:nvSpPr>
        <p:spPr>
          <a:xfrm>
            <a:off x="4501744" y="5931090"/>
            <a:ext cx="1797355" cy="215444"/>
          </a:xfrm>
          <a:prstGeom prst="rect">
            <a:avLst/>
          </a:prstGeom>
          <a:noFill/>
        </p:spPr>
        <p:txBody>
          <a:bodyPr wrap="square">
            <a:spAutoFit/>
          </a:bodyPr>
          <a:lstStyle/>
          <a:p>
            <a:pPr algn="r"/>
            <a:r>
              <a:rPr lang="de-DE" sz="800" dirty="0"/>
              <a:t>Quelle: </a:t>
            </a:r>
            <a:r>
              <a:rPr lang="de-DE" sz="800" dirty="0" err="1"/>
              <a:t>plantus</a:t>
            </a:r>
            <a:r>
              <a:rPr lang="de-DE" sz="800" dirty="0"/>
              <a:t>-GbR, 2022</a:t>
            </a:r>
          </a:p>
        </p:txBody>
      </p:sp>
      <p:sp>
        <p:nvSpPr>
          <p:cNvPr id="25" name="Textfeld 24">
            <a:extLst>
              <a:ext uri="{FF2B5EF4-FFF2-40B4-BE49-F238E27FC236}">
                <a16:creationId xmlns:a16="http://schemas.microsoft.com/office/drawing/2014/main" id="{33FF30B0-C12C-0F5F-3B24-27241679C897}"/>
              </a:ext>
            </a:extLst>
          </p:cNvPr>
          <p:cNvSpPr txBox="1"/>
          <p:nvPr userDrawn="1"/>
        </p:nvSpPr>
        <p:spPr>
          <a:xfrm>
            <a:off x="3218574" y="5884924"/>
            <a:ext cx="1164024" cy="246221"/>
          </a:xfrm>
          <a:prstGeom prst="rect">
            <a:avLst/>
          </a:prstGeom>
          <a:noFill/>
        </p:spPr>
        <p:txBody>
          <a:bodyPr wrap="square">
            <a:spAutoFit/>
          </a:bodyPr>
          <a:lstStyle/>
          <a:p>
            <a:pPr algn="l" fontAlgn="b"/>
            <a:r>
              <a:rPr lang="de-DE" sz="1000" u="none" strike="noStrike" dirty="0">
                <a:solidFill>
                  <a:srgbClr val="191919"/>
                </a:solidFill>
                <a:effectLst/>
              </a:rPr>
              <a:t>Kornertrag </a:t>
            </a:r>
            <a:r>
              <a:rPr lang="de-DE" sz="1000" u="none" strike="noStrike" dirty="0" err="1">
                <a:solidFill>
                  <a:srgbClr val="191919"/>
                </a:solidFill>
                <a:effectLst/>
              </a:rPr>
              <a:t>dt</a:t>
            </a:r>
            <a:r>
              <a:rPr lang="de-DE" sz="1000" u="none" strike="noStrike" dirty="0">
                <a:solidFill>
                  <a:srgbClr val="191919"/>
                </a:solidFill>
                <a:effectLst/>
              </a:rPr>
              <a:t>/ha</a:t>
            </a:r>
            <a:endParaRPr lang="de-DE" sz="1000" b="0" i="0" u="none" strike="noStrike" dirty="0">
              <a:solidFill>
                <a:srgbClr val="191919"/>
              </a:solidFill>
              <a:effectLst/>
              <a:latin typeface="Calibri" panose="020F0502020204030204" pitchFamily="34" charset="0"/>
            </a:endParaRPr>
          </a:p>
        </p:txBody>
      </p:sp>
      <p:sp>
        <p:nvSpPr>
          <p:cNvPr id="27" name="Textfeld 26">
            <a:extLst>
              <a:ext uri="{FF2B5EF4-FFF2-40B4-BE49-F238E27FC236}">
                <a16:creationId xmlns:a16="http://schemas.microsoft.com/office/drawing/2014/main" id="{D8D04D84-F509-D96A-56A5-A05117022E4C}"/>
              </a:ext>
            </a:extLst>
          </p:cNvPr>
          <p:cNvSpPr txBox="1"/>
          <p:nvPr userDrawn="1"/>
        </p:nvSpPr>
        <p:spPr>
          <a:xfrm>
            <a:off x="848774" y="1551788"/>
            <a:ext cx="5340079" cy="400110"/>
          </a:xfrm>
          <a:prstGeom prst="rect">
            <a:avLst/>
          </a:prstGeom>
          <a:noFill/>
        </p:spPr>
        <p:txBody>
          <a:bodyPr wrap="square" rtlCol="0">
            <a:spAutoFit/>
          </a:bodyPr>
          <a:lstStyle/>
          <a:p>
            <a:r>
              <a:rPr lang="de-DE" sz="2000" dirty="0" err="1">
                <a:solidFill>
                  <a:srgbClr val="005E8D"/>
                </a:solidFill>
              </a:rPr>
              <a:t>boncrop</a:t>
            </a:r>
            <a:r>
              <a:rPr lang="de-DE" sz="2000" dirty="0">
                <a:solidFill>
                  <a:srgbClr val="005E8D"/>
                </a:solidFill>
              </a:rPr>
              <a:t> </a:t>
            </a:r>
            <a:r>
              <a:rPr lang="de-DE" sz="2000" dirty="0" err="1">
                <a:solidFill>
                  <a:srgbClr val="005E8D"/>
                </a:solidFill>
              </a:rPr>
              <a:t>flow</a:t>
            </a:r>
            <a:r>
              <a:rPr lang="de-DE" sz="2000" dirty="0">
                <a:solidFill>
                  <a:srgbClr val="005E8D"/>
                </a:solidFill>
              </a:rPr>
              <a:t> Feldversuche und Praxisdemos</a:t>
            </a:r>
          </a:p>
        </p:txBody>
      </p:sp>
      <p:sp>
        <p:nvSpPr>
          <p:cNvPr id="28" name="Textfeld 27">
            <a:extLst>
              <a:ext uri="{FF2B5EF4-FFF2-40B4-BE49-F238E27FC236}">
                <a16:creationId xmlns:a16="http://schemas.microsoft.com/office/drawing/2014/main" id="{8EB7285D-0133-E828-922A-778FF76206A2}"/>
              </a:ext>
            </a:extLst>
          </p:cNvPr>
          <p:cNvSpPr txBox="1"/>
          <p:nvPr userDrawn="1"/>
        </p:nvSpPr>
        <p:spPr>
          <a:xfrm>
            <a:off x="838200" y="2624537"/>
            <a:ext cx="3666684" cy="523220"/>
          </a:xfrm>
          <a:prstGeom prst="rect">
            <a:avLst/>
          </a:prstGeom>
          <a:noFill/>
        </p:spPr>
        <p:txBody>
          <a:bodyPr wrap="square">
            <a:spAutoFit/>
          </a:bodyPr>
          <a:lstStyle/>
          <a:p>
            <a:r>
              <a:rPr lang="de-DE" sz="1400" u="none" strike="noStrike" dirty="0" err="1">
                <a:solidFill>
                  <a:srgbClr val="005E8D"/>
                </a:solidFill>
                <a:effectLst/>
              </a:rPr>
              <a:t>boncrop</a:t>
            </a:r>
            <a:r>
              <a:rPr lang="de-DE" sz="1400" u="none" strike="noStrike" dirty="0">
                <a:solidFill>
                  <a:srgbClr val="005E8D"/>
                </a:solidFill>
                <a:effectLst/>
              </a:rPr>
              <a:t> </a:t>
            </a:r>
            <a:r>
              <a:rPr lang="de-DE" sz="1400" u="none" strike="noStrike" dirty="0" err="1">
                <a:solidFill>
                  <a:srgbClr val="005E8D"/>
                </a:solidFill>
                <a:effectLst/>
              </a:rPr>
              <a:t>flow</a:t>
            </a:r>
            <a:r>
              <a:rPr lang="de-DE" sz="1400" u="none" strike="noStrike" dirty="0">
                <a:solidFill>
                  <a:srgbClr val="005E8D"/>
                </a:solidFill>
                <a:effectLst/>
              </a:rPr>
              <a:t> Exaktversuch Winterraps, 2022</a:t>
            </a:r>
          </a:p>
          <a:p>
            <a:r>
              <a:rPr lang="de-DE" sz="1400" u="none" strike="noStrike" dirty="0">
                <a:solidFill>
                  <a:srgbClr val="005E8D"/>
                </a:solidFill>
                <a:effectLst/>
              </a:rPr>
              <a:t>Standort: </a:t>
            </a:r>
            <a:r>
              <a:rPr lang="de-DE" sz="1400" u="none" strike="noStrike" dirty="0" err="1">
                <a:solidFill>
                  <a:srgbClr val="005E8D"/>
                </a:solidFill>
                <a:effectLst/>
              </a:rPr>
              <a:t>Huntslosen</a:t>
            </a:r>
            <a:endParaRPr lang="de-DE" sz="1400" dirty="0">
              <a:solidFill>
                <a:srgbClr val="005E8D"/>
              </a:solidFill>
            </a:endParaRPr>
          </a:p>
        </p:txBody>
      </p:sp>
      <p:grpSp>
        <p:nvGrpSpPr>
          <p:cNvPr id="29" name="Gruppieren 28">
            <a:extLst>
              <a:ext uri="{FF2B5EF4-FFF2-40B4-BE49-F238E27FC236}">
                <a16:creationId xmlns:a16="http://schemas.microsoft.com/office/drawing/2014/main" id="{59B9E211-F0C8-E908-6EED-E4FEF79ED1ED}"/>
              </a:ext>
            </a:extLst>
          </p:cNvPr>
          <p:cNvGrpSpPr/>
          <p:nvPr userDrawn="1"/>
        </p:nvGrpSpPr>
        <p:grpSpPr>
          <a:xfrm>
            <a:off x="7233270" y="2413546"/>
            <a:ext cx="703793" cy="776"/>
            <a:chOff x="7386370" y="1393350"/>
            <a:chExt cx="2038408" cy="776"/>
          </a:xfrm>
        </p:grpSpPr>
        <p:cxnSp>
          <p:nvCxnSpPr>
            <p:cNvPr id="30" name="Gerade Verbindung 29">
              <a:extLst>
                <a:ext uri="{FF2B5EF4-FFF2-40B4-BE49-F238E27FC236}">
                  <a16:creationId xmlns:a16="http://schemas.microsoft.com/office/drawing/2014/main" id="{BD878191-B91C-34F5-355A-C4DC17D0C235}"/>
                </a:ext>
              </a:extLst>
            </p:cNvPr>
            <p:cNvCxnSpPr>
              <a:cxnSpLocks/>
            </p:cNvCxnSpPr>
            <p:nvPr userDrawn="1"/>
          </p:nvCxnSpPr>
          <p:spPr>
            <a:xfrm>
              <a:off x="7386370" y="1393350"/>
              <a:ext cx="578664" cy="4"/>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CD5ADDDE-A949-745E-D09A-63BA5D6D15D3}"/>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32" name="Gerade Verbindung 31">
              <a:extLst>
                <a:ext uri="{FF2B5EF4-FFF2-40B4-BE49-F238E27FC236}">
                  <a16:creationId xmlns:a16="http://schemas.microsoft.com/office/drawing/2014/main" id="{89FCF061-6859-49DF-B833-AB94E65EA461}"/>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33" name="Textfeld 32">
            <a:extLst>
              <a:ext uri="{FF2B5EF4-FFF2-40B4-BE49-F238E27FC236}">
                <a16:creationId xmlns:a16="http://schemas.microsoft.com/office/drawing/2014/main" id="{7979E4F6-D09E-0F0E-2B59-E810FAA4D3A2}"/>
              </a:ext>
            </a:extLst>
          </p:cNvPr>
          <p:cNvSpPr txBox="1"/>
          <p:nvPr userDrawn="1"/>
        </p:nvSpPr>
        <p:spPr>
          <a:xfrm>
            <a:off x="7233269" y="2604954"/>
            <a:ext cx="4224877" cy="3279966"/>
          </a:xfrm>
          <a:prstGeom prst="rect">
            <a:avLst/>
          </a:prstGeom>
          <a:noFill/>
        </p:spPr>
        <p:txBody>
          <a:bodyPr wrap="square" lIns="0" tIns="0" rIns="0" bIns="0" rtlCol="0">
            <a:noAutofit/>
          </a:bodyPr>
          <a:lstStyle/>
          <a:p>
            <a:pPr marL="165100" marR="0" lvl="1" indent="-165100" algn="l" defTabSz="914400" rtl="0" eaLnBrk="1" fontAlgn="auto" latinLnBrk="0" hangingPunct="1">
              <a:lnSpc>
                <a:spcPct val="90000"/>
              </a:lnSpc>
              <a:spcBef>
                <a:spcPts val="500"/>
              </a:spcBef>
              <a:spcAft>
                <a:spcPts val="0"/>
              </a:spcAft>
              <a:buClrTx/>
              <a:buSzPct val="100000"/>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Die verbesserte Schotenfestigkeit ergibt sich durch die geringere </a:t>
            </a:r>
            <a:r>
              <a:rPr lang="de-DE" sz="1400" dirty="0" err="1">
                <a:solidFill>
                  <a:srgbClr val="191919"/>
                </a:solidFill>
                <a:effectLst/>
                <a:latin typeface="+mn-lt"/>
              </a:rPr>
              <a:t>Lignineinlagerung</a:t>
            </a:r>
            <a:r>
              <a:rPr lang="de-DE" sz="1400" dirty="0">
                <a:solidFill>
                  <a:srgbClr val="191919"/>
                </a:solidFill>
                <a:effectLst/>
                <a:latin typeface="+mn-lt"/>
              </a:rPr>
              <a:t> während der </a:t>
            </a:r>
            <a:r>
              <a:rPr lang="de-DE" sz="1400" dirty="0" err="1">
                <a:solidFill>
                  <a:srgbClr val="191919"/>
                </a:solidFill>
                <a:effectLst/>
                <a:latin typeface="+mn-lt"/>
              </a:rPr>
              <a:t>Abreife</a:t>
            </a:r>
            <a:r>
              <a:rPr lang="de-DE" sz="1400" dirty="0">
                <a:solidFill>
                  <a:srgbClr val="191919"/>
                </a:solidFill>
                <a:effectLst/>
                <a:latin typeface="+mn-lt"/>
              </a:rPr>
              <a:t> in der Naht der Schote (</a:t>
            </a:r>
            <a:r>
              <a:rPr lang="de-DE" sz="1400" dirty="0" err="1">
                <a:solidFill>
                  <a:srgbClr val="191919"/>
                </a:solidFill>
                <a:effectLst/>
                <a:latin typeface="+mn-lt"/>
              </a:rPr>
              <a:t>Aufplatzzone</a:t>
            </a:r>
            <a:r>
              <a:rPr lang="de-DE" sz="1400" dirty="0">
                <a:solidFill>
                  <a:srgbClr val="191919"/>
                </a:solidFill>
                <a:effectLst/>
                <a:latin typeface="+mn-lt"/>
              </a:rPr>
              <a:t>). Die Schote bleibt elastischer. Ein vorzeitiges Schotenplatzen z. B. durch Wind, Hagel, Hitze oder durch den Erntevorgang wird so verhindert.</a:t>
            </a:r>
          </a:p>
          <a:p>
            <a:pPr marL="165100" marR="0" lvl="1" indent="-165100" algn="l" defTabSz="914400" rtl="0" eaLnBrk="1" fontAlgn="auto" latinLnBrk="0" hangingPunct="1">
              <a:lnSpc>
                <a:spcPct val="90000"/>
              </a:lnSpc>
              <a:spcBef>
                <a:spcPts val="500"/>
              </a:spcBef>
              <a:spcAft>
                <a:spcPts val="0"/>
              </a:spcAft>
              <a:buClrTx/>
              <a:buSzPct val="100000"/>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Die Behandlung mit </a:t>
            </a:r>
            <a:r>
              <a:rPr lang="de-DE" sz="1400" dirty="0" err="1">
                <a:solidFill>
                  <a:srgbClr val="191919"/>
                </a:solidFill>
                <a:effectLst/>
                <a:latin typeface="+mn-lt"/>
              </a:rPr>
              <a:t>boncrop</a:t>
            </a:r>
            <a:r>
              <a:rPr lang="de-DE" sz="1400" dirty="0">
                <a:solidFill>
                  <a:srgbClr val="191919"/>
                </a:solidFill>
                <a:effectLst/>
                <a:latin typeface="+mn-lt"/>
              </a:rPr>
              <a:t> </a:t>
            </a:r>
            <a:r>
              <a:rPr lang="de-DE" sz="1400" dirty="0" err="1">
                <a:solidFill>
                  <a:srgbClr val="191919"/>
                </a:solidFill>
                <a:effectLst/>
                <a:latin typeface="+mn-lt"/>
              </a:rPr>
              <a:t>flow</a:t>
            </a:r>
            <a:r>
              <a:rPr lang="de-DE" sz="1400" dirty="0">
                <a:solidFill>
                  <a:srgbClr val="191919"/>
                </a:solidFill>
                <a:effectLst/>
                <a:latin typeface="+mn-lt"/>
              </a:rPr>
              <a:t> erfolgt im </a:t>
            </a:r>
            <a:r>
              <a:rPr lang="de-DE" sz="1400" dirty="0" err="1">
                <a:solidFill>
                  <a:srgbClr val="191919"/>
                </a:solidFill>
                <a:effectLst/>
                <a:latin typeface="+mn-lt"/>
              </a:rPr>
              <a:t>Frühjahr</a:t>
            </a:r>
            <a:r>
              <a:rPr lang="de-DE" sz="1400" dirty="0">
                <a:solidFill>
                  <a:srgbClr val="191919"/>
                </a:solidFill>
                <a:effectLst/>
                <a:latin typeface="+mn-lt"/>
              </a:rPr>
              <a:t> ab BBCH-Stadium 33.</a:t>
            </a:r>
          </a:p>
          <a:p>
            <a:pPr marL="165100" marR="0" lvl="1" indent="-165100" algn="l" defTabSz="914400" rtl="0" eaLnBrk="1" fontAlgn="auto" latinLnBrk="0" hangingPunct="1">
              <a:lnSpc>
                <a:spcPct val="90000"/>
              </a:lnSpc>
              <a:spcBef>
                <a:spcPts val="500"/>
              </a:spcBef>
              <a:spcAft>
                <a:spcPts val="0"/>
              </a:spcAft>
              <a:buClrTx/>
              <a:buSzPct val="100000"/>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Vergleicht man die Behandlung mit dem Standard-Fungizid </a:t>
            </a:r>
            <a:r>
              <a:rPr lang="de-DE" sz="1400" dirty="0" err="1">
                <a:solidFill>
                  <a:srgbClr val="191919"/>
                </a:solidFill>
                <a:effectLst/>
                <a:latin typeface="+mn-lt"/>
              </a:rPr>
              <a:t>Orius</a:t>
            </a:r>
            <a:r>
              <a:rPr lang="de-DE" sz="1400" dirty="0">
                <a:solidFill>
                  <a:srgbClr val="191919"/>
                </a:solidFill>
                <a:effectLst/>
                <a:latin typeface="+mn-lt"/>
              </a:rPr>
              <a:t> (roter Ergebnisbalken) mit der </a:t>
            </a:r>
            <a:r>
              <a:rPr lang="de-DE" sz="1400" dirty="0" err="1">
                <a:solidFill>
                  <a:srgbClr val="191919"/>
                </a:solidFill>
                <a:effectLst/>
                <a:latin typeface="+mn-lt"/>
              </a:rPr>
              <a:t>boncrop</a:t>
            </a:r>
            <a:r>
              <a:rPr lang="de-DE" sz="1400" dirty="0">
                <a:solidFill>
                  <a:srgbClr val="191919"/>
                </a:solidFill>
                <a:effectLst/>
                <a:latin typeface="+mn-lt"/>
              </a:rPr>
              <a:t> </a:t>
            </a:r>
            <a:r>
              <a:rPr lang="de-DE" sz="1400" dirty="0" err="1">
                <a:solidFill>
                  <a:srgbClr val="191919"/>
                </a:solidFill>
                <a:effectLst/>
                <a:latin typeface="+mn-lt"/>
              </a:rPr>
              <a:t>flow</a:t>
            </a:r>
            <a:r>
              <a:rPr lang="de-DE" sz="1400" dirty="0">
                <a:solidFill>
                  <a:srgbClr val="191919"/>
                </a:solidFill>
                <a:effectLst/>
                <a:latin typeface="+mn-lt"/>
              </a:rPr>
              <a:t> Variante, lässt sich erkennen, dass </a:t>
            </a:r>
            <a:r>
              <a:rPr lang="de-DE" sz="1400" dirty="0" err="1">
                <a:solidFill>
                  <a:srgbClr val="191919"/>
                </a:solidFill>
                <a:effectLst/>
                <a:latin typeface="+mn-lt"/>
              </a:rPr>
              <a:t>boncrop</a:t>
            </a:r>
            <a:r>
              <a:rPr lang="de-DE" sz="1400" dirty="0">
                <a:solidFill>
                  <a:srgbClr val="191919"/>
                </a:solidFill>
                <a:effectLst/>
                <a:latin typeface="+mn-lt"/>
              </a:rPr>
              <a:t> </a:t>
            </a:r>
            <a:r>
              <a:rPr lang="de-DE" sz="1400" dirty="0" err="1">
                <a:solidFill>
                  <a:srgbClr val="191919"/>
                </a:solidFill>
                <a:effectLst/>
                <a:latin typeface="+mn-lt"/>
              </a:rPr>
              <a:t>flow</a:t>
            </a:r>
            <a:r>
              <a:rPr lang="de-DE" sz="1400" dirty="0">
                <a:solidFill>
                  <a:srgbClr val="191919"/>
                </a:solidFill>
                <a:effectLst/>
                <a:latin typeface="+mn-lt"/>
              </a:rPr>
              <a:t> auch den Stress durch die Pflanzenschutzmaßnahme mildern kann.</a:t>
            </a:r>
            <a:endParaRPr lang="de-DE" dirty="0">
              <a:solidFill>
                <a:srgbClr val="191919"/>
              </a:solidFill>
              <a:latin typeface="+mn-lt"/>
            </a:endParaRPr>
          </a:p>
        </p:txBody>
      </p:sp>
      <p:sp>
        <p:nvSpPr>
          <p:cNvPr id="34" name="Textfeld 33">
            <a:extLst>
              <a:ext uri="{FF2B5EF4-FFF2-40B4-BE49-F238E27FC236}">
                <a16:creationId xmlns:a16="http://schemas.microsoft.com/office/drawing/2014/main" id="{4773B235-93C9-2B0E-0CE6-7AED7B286678}"/>
              </a:ext>
            </a:extLst>
          </p:cNvPr>
          <p:cNvSpPr txBox="1"/>
          <p:nvPr userDrawn="1"/>
        </p:nvSpPr>
        <p:spPr>
          <a:xfrm>
            <a:off x="7215102" y="2081579"/>
            <a:ext cx="1029321" cy="331967"/>
          </a:xfrm>
          <a:prstGeom prst="rect">
            <a:avLst/>
          </a:prstGeom>
          <a:noFill/>
        </p:spPr>
        <p:txBody>
          <a:bodyPr wrap="square" lIns="0" tIns="0" rIns="0" bIns="0" rtlCol="0">
            <a:noAutofit/>
          </a:bodyPr>
          <a:lstStyle/>
          <a:p>
            <a:r>
              <a:rPr lang="de-DE" sz="2000" dirty="0">
                <a:solidFill>
                  <a:srgbClr val="005E8D"/>
                </a:solidFill>
              </a:rPr>
              <a:t>Ergebnis</a:t>
            </a:r>
          </a:p>
        </p:txBody>
      </p:sp>
    </p:spTree>
    <p:extLst>
      <p:ext uri="{BB962C8B-B14F-4D97-AF65-F5344CB8AC3E}">
        <p14:creationId xmlns:p14="http://schemas.microsoft.com/office/powerpoint/2010/main" val="3304745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Feldversuch">
    <p:spTree>
      <p:nvGrpSpPr>
        <p:cNvPr id="1" name=""/>
        <p:cNvGrpSpPr/>
        <p:nvPr/>
      </p:nvGrpSpPr>
      <p:grpSpPr>
        <a:xfrm>
          <a:off x="0" y="0"/>
          <a:ext cx="0" cy="0"/>
          <a:chOff x="0" y="0"/>
          <a:chExt cx="0" cy="0"/>
        </a:xfrm>
      </p:grpSpPr>
      <p:graphicFrame>
        <p:nvGraphicFramePr>
          <p:cNvPr id="18" name="Diagramm 17">
            <a:extLst>
              <a:ext uri="{FF2B5EF4-FFF2-40B4-BE49-F238E27FC236}">
                <a16:creationId xmlns:a16="http://schemas.microsoft.com/office/drawing/2014/main" id="{EF688DB0-D00F-2C4D-B126-B3631B2C1888}"/>
              </a:ext>
            </a:extLst>
          </p:cNvPr>
          <p:cNvGraphicFramePr>
            <a:graphicFrameLocks noChangeAspect="1"/>
          </p:cNvGraphicFramePr>
          <p:nvPr userDrawn="1">
            <p:extLst>
              <p:ext uri="{D42A27DB-BD31-4B8C-83A1-F6EECF244321}">
                <p14:modId xmlns:p14="http://schemas.microsoft.com/office/powerpoint/2010/main" val="3804783214"/>
              </p:ext>
            </p:extLst>
          </p:nvPr>
        </p:nvGraphicFramePr>
        <p:xfrm>
          <a:off x="2512644" y="2320924"/>
          <a:ext cx="7261970" cy="3564000"/>
        </p:xfrm>
        <a:graphic>
          <a:graphicData uri="http://schemas.openxmlformats.org/drawingml/2006/chart">
            <c:chart xmlns:c="http://schemas.openxmlformats.org/drawingml/2006/chart" xmlns:r="http://schemas.openxmlformats.org/officeDocument/2006/relationships" r:id="rId2"/>
          </a:graphicData>
        </a:graphic>
      </p:graphicFrame>
      <p:grpSp>
        <p:nvGrpSpPr>
          <p:cNvPr id="20" name="Gruppieren 19">
            <a:extLst>
              <a:ext uri="{FF2B5EF4-FFF2-40B4-BE49-F238E27FC236}">
                <a16:creationId xmlns:a16="http://schemas.microsoft.com/office/drawing/2014/main" id="{AC680BDF-DCA0-70CD-E6BA-8300BB265276}"/>
              </a:ext>
            </a:extLst>
          </p:cNvPr>
          <p:cNvGrpSpPr/>
          <p:nvPr userDrawn="1"/>
        </p:nvGrpSpPr>
        <p:grpSpPr>
          <a:xfrm>
            <a:off x="936006" y="1933438"/>
            <a:ext cx="1440000" cy="772"/>
            <a:chOff x="5254081" y="1393354"/>
            <a:chExt cx="4170697" cy="772"/>
          </a:xfrm>
        </p:grpSpPr>
        <p:cxnSp>
          <p:nvCxnSpPr>
            <p:cNvPr id="21" name="Gerade Verbindung 20">
              <a:extLst>
                <a:ext uri="{FF2B5EF4-FFF2-40B4-BE49-F238E27FC236}">
                  <a16:creationId xmlns:a16="http://schemas.microsoft.com/office/drawing/2014/main" id="{D98B4F59-1807-82E6-531B-52350C62E560}"/>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2AAC2033-F651-E27D-A85F-AD58A1BAA2FC}"/>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88B15E2B-8F79-F961-08EF-9AD2D2F48B1C}"/>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27" name="Textfeld 26">
            <a:extLst>
              <a:ext uri="{FF2B5EF4-FFF2-40B4-BE49-F238E27FC236}">
                <a16:creationId xmlns:a16="http://schemas.microsoft.com/office/drawing/2014/main" id="{D8D04D84-F509-D96A-56A5-A05117022E4C}"/>
              </a:ext>
            </a:extLst>
          </p:cNvPr>
          <p:cNvSpPr txBox="1"/>
          <p:nvPr userDrawn="1"/>
        </p:nvSpPr>
        <p:spPr>
          <a:xfrm>
            <a:off x="848774" y="1551788"/>
            <a:ext cx="6679920" cy="400110"/>
          </a:xfrm>
          <a:prstGeom prst="rect">
            <a:avLst/>
          </a:prstGeom>
          <a:noFill/>
        </p:spPr>
        <p:txBody>
          <a:bodyPr wrap="square" rtlCol="0">
            <a:spAutoFit/>
          </a:bodyPr>
          <a:lstStyle/>
          <a:p>
            <a:r>
              <a:rPr lang="de-DE" sz="2000" dirty="0">
                <a:solidFill>
                  <a:srgbClr val="005E8D"/>
                </a:solidFill>
              </a:rPr>
              <a:t>boncrop flow Feldversuche und Praxisdemos 2022</a:t>
            </a:r>
          </a:p>
        </p:txBody>
      </p:sp>
      <p:sp>
        <p:nvSpPr>
          <p:cNvPr id="2" name="Textfeld 1">
            <a:extLst>
              <a:ext uri="{FF2B5EF4-FFF2-40B4-BE49-F238E27FC236}">
                <a16:creationId xmlns:a16="http://schemas.microsoft.com/office/drawing/2014/main" id="{9A22D34D-2A15-0D18-464A-AD387B002F1B}"/>
              </a:ext>
            </a:extLst>
          </p:cNvPr>
          <p:cNvSpPr txBox="1"/>
          <p:nvPr userDrawn="1"/>
        </p:nvSpPr>
        <p:spPr>
          <a:xfrm>
            <a:off x="9562745" y="5942150"/>
            <a:ext cx="1627974" cy="230832"/>
          </a:xfrm>
          <a:prstGeom prst="rect">
            <a:avLst/>
          </a:prstGeom>
          <a:noFill/>
        </p:spPr>
        <p:txBody>
          <a:bodyPr wrap="square" rtlCol="0">
            <a:spAutoFit/>
          </a:bodyPr>
          <a:lstStyle/>
          <a:p>
            <a:r>
              <a:rPr lang="de-DE" sz="900" dirty="0">
                <a:solidFill>
                  <a:schemeClr val="bg2">
                    <a:lumMod val="50000"/>
                  </a:schemeClr>
                </a:solidFill>
              </a:rPr>
              <a:t>Quelle: </a:t>
            </a:r>
            <a:r>
              <a:rPr lang="de-DE" sz="900" dirty="0" err="1">
                <a:solidFill>
                  <a:schemeClr val="bg2">
                    <a:lumMod val="50000"/>
                  </a:schemeClr>
                </a:solidFill>
              </a:rPr>
              <a:t>plantus</a:t>
            </a:r>
            <a:r>
              <a:rPr lang="de-DE" sz="900" dirty="0">
                <a:solidFill>
                  <a:schemeClr val="bg2">
                    <a:lumMod val="50000"/>
                  </a:schemeClr>
                </a:solidFill>
              </a:rPr>
              <a:t>-GbR, 2022</a:t>
            </a:r>
          </a:p>
        </p:txBody>
      </p:sp>
    </p:spTree>
    <p:extLst>
      <p:ext uri="{BB962C8B-B14F-4D97-AF65-F5344CB8AC3E}">
        <p14:creationId xmlns:p14="http://schemas.microsoft.com/office/powerpoint/2010/main" val="3411894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Feldversuch">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AC680BDF-DCA0-70CD-E6BA-8300BB265276}"/>
              </a:ext>
            </a:extLst>
          </p:cNvPr>
          <p:cNvGrpSpPr/>
          <p:nvPr userDrawn="1"/>
        </p:nvGrpSpPr>
        <p:grpSpPr>
          <a:xfrm>
            <a:off x="936006" y="1933438"/>
            <a:ext cx="1440000" cy="772"/>
            <a:chOff x="5254081" y="1393354"/>
            <a:chExt cx="4170697" cy="772"/>
          </a:xfrm>
        </p:grpSpPr>
        <p:cxnSp>
          <p:nvCxnSpPr>
            <p:cNvPr id="21" name="Gerade Verbindung 20">
              <a:extLst>
                <a:ext uri="{FF2B5EF4-FFF2-40B4-BE49-F238E27FC236}">
                  <a16:creationId xmlns:a16="http://schemas.microsoft.com/office/drawing/2014/main" id="{D98B4F59-1807-82E6-531B-52350C62E560}"/>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2AAC2033-F651-E27D-A85F-AD58A1BAA2FC}"/>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88B15E2B-8F79-F961-08EF-9AD2D2F48B1C}"/>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27" name="Textfeld 26">
            <a:extLst>
              <a:ext uri="{FF2B5EF4-FFF2-40B4-BE49-F238E27FC236}">
                <a16:creationId xmlns:a16="http://schemas.microsoft.com/office/drawing/2014/main" id="{D8D04D84-F509-D96A-56A5-A05117022E4C}"/>
              </a:ext>
            </a:extLst>
          </p:cNvPr>
          <p:cNvSpPr txBox="1"/>
          <p:nvPr userDrawn="1"/>
        </p:nvSpPr>
        <p:spPr>
          <a:xfrm>
            <a:off x="848774" y="1551788"/>
            <a:ext cx="6679920" cy="400110"/>
          </a:xfrm>
          <a:prstGeom prst="rect">
            <a:avLst/>
          </a:prstGeom>
          <a:noFill/>
        </p:spPr>
        <p:txBody>
          <a:bodyPr wrap="square" rtlCol="0">
            <a:spAutoFit/>
          </a:bodyPr>
          <a:lstStyle/>
          <a:p>
            <a:r>
              <a:rPr lang="de-DE" sz="2000" dirty="0">
                <a:solidFill>
                  <a:srgbClr val="005E8D"/>
                </a:solidFill>
              </a:rPr>
              <a:t>boncrop flow Exaktversuche und Praxisdemos 2022</a:t>
            </a:r>
          </a:p>
        </p:txBody>
      </p:sp>
    </p:spTree>
    <p:extLst>
      <p:ext uri="{BB962C8B-B14F-4D97-AF65-F5344CB8AC3E}">
        <p14:creationId xmlns:p14="http://schemas.microsoft.com/office/powerpoint/2010/main" val="25197873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Feldversuch">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AC680BDF-DCA0-70CD-E6BA-8300BB265276}"/>
              </a:ext>
            </a:extLst>
          </p:cNvPr>
          <p:cNvGrpSpPr/>
          <p:nvPr userDrawn="1"/>
        </p:nvGrpSpPr>
        <p:grpSpPr>
          <a:xfrm>
            <a:off x="936006" y="1933438"/>
            <a:ext cx="1440000" cy="772"/>
            <a:chOff x="5254081" y="1393354"/>
            <a:chExt cx="4170697" cy="772"/>
          </a:xfrm>
        </p:grpSpPr>
        <p:cxnSp>
          <p:nvCxnSpPr>
            <p:cNvPr id="21" name="Gerade Verbindung 20">
              <a:extLst>
                <a:ext uri="{FF2B5EF4-FFF2-40B4-BE49-F238E27FC236}">
                  <a16:creationId xmlns:a16="http://schemas.microsoft.com/office/drawing/2014/main" id="{D98B4F59-1807-82E6-531B-52350C62E560}"/>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2AAC2033-F651-E27D-A85F-AD58A1BAA2FC}"/>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88B15E2B-8F79-F961-08EF-9AD2D2F48B1C}"/>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27" name="Textfeld 26">
            <a:extLst>
              <a:ext uri="{FF2B5EF4-FFF2-40B4-BE49-F238E27FC236}">
                <a16:creationId xmlns:a16="http://schemas.microsoft.com/office/drawing/2014/main" id="{D8D04D84-F509-D96A-56A5-A05117022E4C}"/>
              </a:ext>
            </a:extLst>
          </p:cNvPr>
          <p:cNvSpPr txBox="1"/>
          <p:nvPr userDrawn="1"/>
        </p:nvSpPr>
        <p:spPr>
          <a:xfrm>
            <a:off x="848774" y="1551788"/>
            <a:ext cx="6679920" cy="400110"/>
          </a:xfrm>
          <a:prstGeom prst="rect">
            <a:avLst/>
          </a:prstGeom>
          <a:noFill/>
        </p:spPr>
        <p:txBody>
          <a:bodyPr wrap="square" rtlCol="0">
            <a:spAutoFit/>
          </a:bodyPr>
          <a:lstStyle/>
          <a:p>
            <a:r>
              <a:rPr lang="de-DE" sz="2000" dirty="0">
                <a:solidFill>
                  <a:srgbClr val="005E8D"/>
                </a:solidFill>
              </a:rPr>
              <a:t>boncrop flow Exaktversuche und Praxisdemos 2023</a:t>
            </a:r>
          </a:p>
        </p:txBody>
      </p:sp>
    </p:spTree>
    <p:extLst>
      <p:ext uri="{BB962C8B-B14F-4D97-AF65-F5344CB8AC3E}">
        <p14:creationId xmlns:p14="http://schemas.microsoft.com/office/powerpoint/2010/main" val="38943461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CD3FAB7F-9050-1A6B-5D1E-11FA01E34773}"/>
              </a:ext>
            </a:extLst>
          </p:cNvPr>
          <p:cNvSpPr txBox="1"/>
          <p:nvPr userDrawn="1"/>
        </p:nvSpPr>
        <p:spPr>
          <a:xfrm>
            <a:off x="1875928" y="2233678"/>
            <a:ext cx="4601072" cy="3954929"/>
          </a:xfrm>
          <a:prstGeom prst="rect">
            <a:avLst/>
          </a:prstGeom>
          <a:noFill/>
        </p:spPr>
        <p:txBody>
          <a:bodyPr wrap="square">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lang="de-DE" sz="1400" dirty="0" err="1">
                <a:solidFill>
                  <a:srgbClr val="4E965A"/>
                </a:solidFill>
                <a:effectLst/>
                <a:latin typeface="Helvetica" pitchFamily="2" charset="0"/>
              </a:rPr>
              <a:t>boncrop</a:t>
            </a:r>
            <a:r>
              <a:rPr lang="de-DE" sz="1400" dirty="0">
                <a:solidFill>
                  <a:srgbClr val="4E965A"/>
                </a:solidFill>
                <a:effectLst/>
                <a:latin typeface="Helvetica" pitchFamily="2" charset="0"/>
              </a:rPr>
              <a:t> </a:t>
            </a:r>
            <a:r>
              <a:rPr lang="de-DE" sz="1400" dirty="0" err="1">
                <a:solidFill>
                  <a:srgbClr val="4E965A"/>
                </a:solidFill>
                <a:effectLst/>
                <a:latin typeface="Helvetica" pitchFamily="2" charset="0"/>
              </a:rPr>
              <a:t>flow</a:t>
            </a:r>
            <a:r>
              <a:rPr lang="de-DE" sz="1400" dirty="0">
                <a:solidFill>
                  <a:srgbClr val="4E965A"/>
                </a:solidFill>
                <a:effectLst/>
                <a:latin typeface="Helvetica" pitchFamily="2" charset="0"/>
              </a:rPr>
              <a:t> und der Raps</a:t>
            </a:r>
            <a:r>
              <a:rPr lang="de-DE" sz="1400" dirty="0">
                <a:solidFill>
                  <a:srgbClr val="4E965A"/>
                </a:solidFill>
                <a:effectLst/>
                <a:latin typeface="+mn-lt"/>
              </a:rPr>
              <a:t> </a:t>
            </a:r>
          </a:p>
          <a:p>
            <a:pPr algn="just">
              <a:spcBef>
                <a:spcPts val="200"/>
              </a:spcBef>
              <a:spcAft>
                <a:spcPts val="200"/>
              </a:spcAft>
            </a:pPr>
            <a:endParaRPr lang="de-DE" sz="1400" dirty="0">
              <a:solidFill>
                <a:srgbClr val="0FA63E"/>
              </a:solidFill>
              <a:effectLst/>
              <a:latin typeface="+mn-lt"/>
            </a:endParaRP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Legt bis zu 70 % seines Ertrages vor dem Winter fest</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„10-10-10-Regel“ hilft bei der Bestandseinschätzung: 10 Blätter an der Pflanze, 10 cm Pflanzenhöhe und 10 mm Wurzelhalsdurchmesser.</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Muss in den wachsenden Bestand eingebracht werden </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Verbessert die Schotenplatzfestigkeit und das Wurzel-wachstum</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Steigert die Toleranz gegenüber Kälte </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Unterstützt Stoffwechsel, Photosynthese, Wurzeln, Nährstoff- und Wasseraufnahme sowie Stresstoleranz </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Höhere Flexibilität des Erntetermins und Minderung von Ertragsverlusten</a:t>
            </a:r>
          </a:p>
        </p:txBody>
      </p:sp>
      <p:grpSp>
        <p:nvGrpSpPr>
          <p:cNvPr id="10" name="Gruppieren 9">
            <a:extLst>
              <a:ext uri="{FF2B5EF4-FFF2-40B4-BE49-F238E27FC236}">
                <a16:creationId xmlns:a16="http://schemas.microsoft.com/office/drawing/2014/main" id="{EDAAECD4-D6F3-CB9F-6A8E-12F2EC93DFDC}"/>
              </a:ext>
            </a:extLst>
          </p:cNvPr>
          <p:cNvGrpSpPr/>
          <p:nvPr userDrawn="1"/>
        </p:nvGrpSpPr>
        <p:grpSpPr>
          <a:xfrm rot="10800000">
            <a:off x="2572258" y="1977888"/>
            <a:ext cx="549458" cy="772"/>
            <a:chOff x="7770320" y="1393354"/>
            <a:chExt cx="1591402" cy="772"/>
          </a:xfrm>
        </p:grpSpPr>
        <p:cxnSp>
          <p:nvCxnSpPr>
            <p:cNvPr id="11" name="Gerade Verbindung 10">
              <a:extLst>
                <a:ext uri="{FF2B5EF4-FFF2-40B4-BE49-F238E27FC236}">
                  <a16:creationId xmlns:a16="http://schemas.microsoft.com/office/drawing/2014/main" id="{71087CC8-B33F-1467-BD96-14BDAD68718C}"/>
                </a:ext>
              </a:extLst>
            </p:cNvPr>
            <p:cNvCxnSpPr>
              <a:cxnSpLocks/>
            </p:cNvCxnSpPr>
            <p:nvPr userDrawn="1"/>
          </p:nvCxnSpPr>
          <p:spPr>
            <a:xfrm>
              <a:off x="7770320" y="1393354"/>
              <a:ext cx="29980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0413302E-2D23-F87A-84D3-6465CE70CDDE}"/>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2B8610C0-2819-209F-CB3D-7920C93CB8D3}"/>
                </a:ext>
              </a:extLst>
            </p:cNvPr>
            <p:cNvCxnSpPr>
              <a:cxnSpLocks/>
            </p:cNvCxnSpPr>
            <p:nvPr userDrawn="1"/>
          </p:nvCxnSpPr>
          <p:spPr>
            <a:xfrm>
              <a:off x="8699434" y="1394126"/>
              <a:ext cx="662288"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pic>
        <p:nvPicPr>
          <p:cNvPr id="14" name="Grafik 13">
            <a:extLst>
              <a:ext uri="{FF2B5EF4-FFF2-40B4-BE49-F238E27FC236}">
                <a16:creationId xmlns:a16="http://schemas.microsoft.com/office/drawing/2014/main" id="{E479ABCC-F020-F742-F0FA-0838A03AEA8F}"/>
              </a:ext>
            </a:extLst>
          </p:cNvPr>
          <p:cNvPicPr>
            <a:picLocks noChangeAspect="1"/>
          </p:cNvPicPr>
          <p:nvPr userDrawn="1"/>
        </p:nvPicPr>
        <p:blipFill>
          <a:blip r:embed="rId3">
            <a:alphaModFix amt="80000"/>
          </a:blip>
          <a:stretch>
            <a:fillRect/>
          </a:stretch>
        </p:blipFill>
        <p:spPr>
          <a:xfrm>
            <a:off x="1825114" y="1471833"/>
            <a:ext cx="612000" cy="612000"/>
          </a:xfrm>
          <a:prstGeom prst="rect">
            <a:avLst/>
          </a:prstGeom>
        </p:spPr>
      </p:pic>
      <p:sp>
        <p:nvSpPr>
          <p:cNvPr id="15" name="Textfeld 14">
            <a:extLst>
              <a:ext uri="{FF2B5EF4-FFF2-40B4-BE49-F238E27FC236}">
                <a16:creationId xmlns:a16="http://schemas.microsoft.com/office/drawing/2014/main" id="{EDC91ECC-7EE7-964C-59B5-2D819F01147D}"/>
              </a:ext>
            </a:extLst>
          </p:cNvPr>
          <p:cNvSpPr txBox="1"/>
          <p:nvPr userDrawn="1"/>
        </p:nvSpPr>
        <p:spPr>
          <a:xfrm>
            <a:off x="2445251" y="1577778"/>
            <a:ext cx="990602" cy="400110"/>
          </a:xfrm>
          <a:prstGeom prst="rect">
            <a:avLst/>
          </a:prstGeom>
          <a:noFill/>
        </p:spPr>
        <p:txBody>
          <a:bodyPr wrap="square" rtlCol="0">
            <a:spAutoFit/>
          </a:bodyPr>
          <a:lstStyle/>
          <a:p>
            <a:r>
              <a:rPr lang="de-DE" sz="2000" dirty="0">
                <a:solidFill>
                  <a:srgbClr val="005E8D"/>
                </a:solidFill>
              </a:rPr>
              <a:t>FAZIT</a:t>
            </a:r>
          </a:p>
        </p:txBody>
      </p:sp>
      <p:pic>
        <p:nvPicPr>
          <p:cNvPr id="21" name="Grafik 20" descr="Ein Bild, das Gemüse, Pflanze, Blume enthält.&#10;&#10;Automatisch generierte Beschreibung">
            <a:extLst>
              <a:ext uri="{FF2B5EF4-FFF2-40B4-BE49-F238E27FC236}">
                <a16:creationId xmlns:a16="http://schemas.microsoft.com/office/drawing/2014/main" id="{1D617F31-4A62-3A8E-762C-D8599543FD76}"/>
              </a:ext>
            </a:extLst>
          </p:cNvPr>
          <p:cNvPicPr>
            <a:picLocks noChangeAspect="1"/>
          </p:cNvPicPr>
          <p:nvPr userDrawn="1"/>
        </p:nvPicPr>
        <p:blipFill>
          <a:blip r:embed="rId4"/>
          <a:stretch>
            <a:fillRect/>
          </a:stretch>
        </p:blipFill>
        <p:spPr>
          <a:xfrm>
            <a:off x="9619743" y="1269582"/>
            <a:ext cx="2160000" cy="4680000"/>
          </a:xfrm>
          <a:prstGeom prst="rect">
            <a:avLst/>
          </a:prstGeom>
        </p:spPr>
      </p:pic>
    </p:spTree>
    <p:extLst>
      <p:ext uri="{BB962C8B-B14F-4D97-AF65-F5344CB8AC3E}">
        <p14:creationId xmlns:p14="http://schemas.microsoft.com/office/powerpoint/2010/main" val="2375632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8978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ED52D7F-6F04-8C7C-3F48-2CEFC056AF89}"/>
              </a:ext>
            </a:extLst>
          </p:cNvPr>
          <p:cNvSpPr/>
          <p:nvPr userDrawn="1"/>
        </p:nvSpPr>
        <p:spPr>
          <a:xfrm>
            <a:off x="0" y="0"/>
            <a:ext cx="12183383" cy="12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E692E94B-825B-E7A8-0003-6A66748B639C}"/>
              </a:ext>
            </a:extLst>
          </p:cNvPr>
          <p:cNvGrpSpPr/>
          <p:nvPr userDrawn="1"/>
        </p:nvGrpSpPr>
        <p:grpSpPr>
          <a:xfrm>
            <a:off x="1852698" y="2604846"/>
            <a:ext cx="8486604" cy="1663200"/>
            <a:chOff x="849868" y="1920586"/>
            <a:chExt cx="8486604" cy="1663200"/>
          </a:xfrm>
        </p:grpSpPr>
        <p:pic>
          <p:nvPicPr>
            <p:cNvPr id="11" name="Grafik 10">
              <a:extLst>
                <a:ext uri="{FF2B5EF4-FFF2-40B4-BE49-F238E27FC236}">
                  <a16:creationId xmlns:a16="http://schemas.microsoft.com/office/drawing/2014/main" id="{89C0AE4F-60DE-AD5E-25E1-31A834E9207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992580" y="2009641"/>
              <a:ext cx="6343892" cy="1496201"/>
            </a:xfrm>
            <a:prstGeom prst="rect">
              <a:avLst/>
            </a:prstGeom>
          </p:spPr>
        </p:pic>
        <p:pic>
          <p:nvPicPr>
            <p:cNvPr id="12" name="Grafik 11">
              <a:extLst>
                <a:ext uri="{FF2B5EF4-FFF2-40B4-BE49-F238E27FC236}">
                  <a16:creationId xmlns:a16="http://schemas.microsoft.com/office/drawing/2014/main" id="{B9DB202F-4D98-C469-D3E1-36B0684C4DAF}"/>
                </a:ext>
              </a:extLst>
            </p:cNvPr>
            <p:cNvPicPr>
              <a:picLocks noChangeAspect="1"/>
            </p:cNvPicPr>
            <p:nvPr userDrawn="1"/>
          </p:nvPicPr>
          <p:blipFill>
            <a:blip r:embed="rId3"/>
            <a:stretch>
              <a:fillRect/>
            </a:stretch>
          </p:blipFill>
          <p:spPr>
            <a:xfrm>
              <a:off x="849868" y="1920586"/>
              <a:ext cx="1663200" cy="1663200"/>
            </a:xfrm>
            <a:prstGeom prst="rect">
              <a:avLst/>
            </a:prstGeom>
          </p:spPr>
        </p:pic>
      </p:grpSp>
    </p:spTree>
    <p:extLst>
      <p:ext uri="{BB962C8B-B14F-4D97-AF65-F5344CB8AC3E}">
        <p14:creationId xmlns:p14="http://schemas.microsoft.com/office/powerpoint/2010/main" val="7397932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rodukttechnische Informationen">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4B9DC83-30B0-F7E2-8B44-03AF5705A56D}"/>
              </a:ext>
            </a:extLst>
          </p:cNvPr>
          <p:cNvSpPr txBox="1"/>
          <p:nvPr userDrawn="1"/>
        </p:nvSpPr>
        <p:spPr>
          <a:xfrm>
            <a:off x="2651175" y="3013272"/>
            <a:ext cx="2633425" cy="2308324"/>
          </a:xfrm>
          <a:prstGeom prst="rect">
            <a:avLst/>
          </a:prstGeom>
          <a:noFill/>
        </p:spPr>
        <p:txBody>
          <a:bodyPr wrap="square" rtlCol="0">
            <a:spAutoFit/>
          </a:bodyPr>
          <a:lstStyle/>
          <a:p>
            <a:pPr lvl="0"/>
            <a:r>
              <a:rPr lang="de-DE" sz="1400" dirty="0">
                <a:solidFill>
                  <a:srgbClr val="191919"/>
                </a:solidFill>
                <a:latin typeface="+mn-lt"/>
              </a:rPr>
              <a:t>Die Abpackung</a:t>
            </a:r>
          </a:p>
          <a:p>
            <a:pPr lvl="0"/>
            <a:endParaRPr lang="de-DE" sz="1400" dirty="0">
              <a:solidFill>
                <a:srgbClr val="191919"/>
              </a:solidFill>
              <a:latin typeface="+mn-lt"/>
            </a:endParaRPr>
          </a:p>
          <a:p>
            <a:pPr marL="357188" lvl="1" indent="-133350">
              <a:buFontTx/>
              <a:buBlip>
                <a:blip>
                  <a:extLst>
                    <a:ext uri="{96DAC541-7B7A-43D3-8B79-37D633B846F1}">
                      <asvg:svgBlip xmlns:asvg="http://schemas.microsoft.com/office/drawing/2016/SVG/main" r:embed="rId2"/>
                    </a:ext>
                  </a:extLst>
                </a:blip>
              </a:buBlip>
              <a:tabLst/>
            </a:pPr>
            <a:r>
              <a:rPr lang="de-DE" sz="1400" dirty="0">
                <a:solidFill>
                  <a:srgbClr val="191919"/>
                </a:solidFill>
                <a:latin typeface="+mn-lt"/>
              </a:rPr>
              <a:t>10 l Kanister</a:t>
            </a:r>
          </a:p>
          <a:p>
            <a:pPr marL="357188" lvl="1" indent="-133350">
              <a:buFontTx/>
              <a:buBlip>
                <a:blip>
                  <a:extLst>
                    <a:ext uri="{96DAC541-7B7A-43D3-8B79-37D633B846F1}">
                      <asvg:svgBlip xmlns:asvg="http://schemas.microsoft.com/office/drawing/2016/SVG/main" r:embed="rId2"/>
                    </a:ext>
                  </a:extLst>
                </a:blip>
              </a:buBlip>
              <a:tabLst/>
            </a:pPr>
            <a:r>
              <a:rPr lang="de-DE" sz="1400" dirty="0">
                <a:solidFill>
                  <a:srgbClr val="191919"/>
                </a:solidFill>
                <a:latin typeface="+mn-lt"/>
              </a:rPr>
              <a:t>2 Kanister (20 l) pro Karton</a:t>
            </a:r>
            <a:br>
              <a:rPr lang="de-DE" sz="1400" dirty="0">
                <a:solidFill>
                  <a:srgbClr val="191919"/>
                </a:solidFill>
                <a:latin typeface="+mn-lt"/>
              </a:rPr>
            </a:br>
            <a:br>
              <a:rPr lang="de-DE" sz="1400" dirty="0">
                <a:solidFill>
                  <a:srgbClr val="191919"/>
                </a:solidFill>
                <a:latin typeface="+mn-lt"/>
              </a:rPr>
            </a:br>
            <a:br>
              <a:rPr lang="de-DE" sz="1400" dirty="0">
                <a:solidFill>
                  <a:srgbClr val="191919"/>
                </a:solidFill>
                <a:latin typeface="+mn-lt"/>
              </a:rPr>
            </a:br>
            <a:br>
              <a:rPr lang="de-DE" sz="1400" dirty="0">
                <a:solidFill>
                  <a:srgbClr val="191919"/>
                </a:solidFill>
                <a:latin typeface="+mn-lt"/>
              </a:rPr>
            </a:br>
            <a:r>
              <a:rPr lang="de-DE" sz="1400" dirty="0">
                <a:solidFill>
                  <a:srgbClr val="191919"/>
                </a:solidFill>
                <a:latin typeface="+mn-lt"/>
              </a:rPr>
              <a:t>Artikelnummer: </a:t>
            </a:r>
            <a:br>
              <a:rPr lang="de-DE" sz="1400" dirty="0">
                <a:solidFill>
                  <a:srgbClr val="191919"/>
                </a:solidFill>
                <a:latin typeface="+mn-lt"/>
              </a:rPr>
            </a:br>
            <a:r>
              <a:rPr lang="de-DE" sz="1400" dirty="0">
                <a:solidFill>
                  <a:srgbClr val="191919"/>
                </a:solidFill>
                <a:latin typeface="+mn-lt"/>
              </a:rPr>
              <a:t>234953 - 0000</a:t>
            </a:r>
            <a:endParaRPr lang="de-DE" sz="1400" dirty="0">
              <a:solidFill>
                <a:srgbClr val="191919"/>
              </a:solidFill>
              <a:effectLst/>
              <a:latin typeface="+mn-lt"/>
            </a:endParaRPr>
          </a:p>
          <a:p>
            <a:endParaRPr lang="de-DE" dirty="0">
              <a:latin typeface="+mn-lt"/>
            </a:endParaRPr>
          </a:p>
        </p:txBody>
      </p:sp>
      <p:sp>
        <p:nvSpPr>
          <p:cNvPr id="4" name="Textfeld 3">
            <a:extLst>
              <a:ext uri="{FF2B5EF4-FFF2-40B4-BE49-F238E27FC236}">
                <a16:creationId xmlns:a16="http://schemas.microsoft.com/office/drawing/2014/main" id="{9735B87A-3784-9732-4248-00D6DE756C4D}"/>
              </a:ext>
            </a:extLst>
          </p:cNvPr>
          <p:cNvSpPr txBox="1"/>
          <p:nvPr userDrawn="1"/>
        </p:nvSpPr>
        <p:spPr>
          <a:xfrm>
            <a:off x="7582800" y="3013272"/>
            <a:ext cx="3642610" cy="1877437"/>
          </a:xfrm>
          <a:prstGeom prst="rect">
            <a:avLst/>
          </a:prstGeom>
          <a:noFill/>
        </p:spPr>
        <p:txBody>
          <a:bodyPr wrap="square" rtlCol="0">
            <a:spAutoFit/>
          </a:bodyPr>
          <a:lstStyle/>
          <a:p>
            <a:pPr lvl="0"/>
            <a:r>
              <a:rPr lang="de-DE" sz="1400" dirty="0">
                <a:solidFill>
                  <a:srgbClr val="191919"/>
                </a:solidFill>
              </a:rPr>
              <a:t>Die Empfohlene Aufwandsmenge</a:t>
            </a:r>
          </a:p>
          <a:p>
            <a:pPr lvl="0"/>
            <a:endParaRPr lang="de-DE" sz="1400" dirty="0">
              <a:solidFill>
                <a:srgbClr val="191919"/>
              </a:solidFill>
            </a:endParaRPr>
          </a:p>
          <a:p>
            <a:pPr marL="357188" marR="0" lvl="1" indent="-179388"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2"/>
                    </a:ext>
                  </a:extLst>
                </a:blip>
              </a:buBlip>
              <a:tabLst/>
              <a:defRPr/>
            </a:pPr>
            <a:r>
              <a:rPr lang="de-DE" sz="1400" dirty="0">
                <a:solidFill>
                  <a:srgbClr val="191919"/>
                </a:solidFill>
              </a:rPr>
              <a:t>2 Behandlungen </a:t>
            </a:r>
            <a:r>
              <a:rPr lang="de-DE" sz="1400" dirty="0">
                <a:solidFill>
                  <a:srgbClr val="191919"/>
                </a:solidFill>
                <a:effectLst/>
                <a:latin typeface="+mn-lt"/>
              </a:rPr>
              <a:t>à</a:t>
            </a:r>
            <a:r>
              <a:rPr lang="de-DE" sz="1400" dirty="0">
                <a:solidFill>
                  <a:srgbClr val="191919"/>
                </a:solidFill>
              </a:rPr>
              <a:t> 2 l/ha</a:t>
            </a:r>
          </a:p>
          <a:p>
            <a:pPr marL="357188" lvl="1" indent="-179388">
              <a:buFontTx/>
              <a:buBlip>
                <a:blip>
                  <a:extLst>
                    <a:ext uri="{96DAC541-7B7A-43D3-8B79-37D633B846F1}">
                      <asvg:svgBlip xmlns:asvg="http://schemas.microsoft.com/office/drawing/2016/SVG/main" r:embed="rId2"/>
                    </a:ext>
                  </a:extLst>
                </a:blip>
              </a:buBlip>
              <a:tabLst/>
            </a:pPr>
            <a:r>
              <a:rPr lang="de-DE" sz="1400" dirty="0">
                <a:solidFill>
                  <a:srgbClr val="191919"/>
                </a:solidFill>
              </a:rPr>
              <a:t>Ab BBCH 30 bis BBCH 40</a:t>
            </a:r>
            <a:br>
              <a:rPr lang="de-DE" sz="1400" dirty="0">
                <a:solidFill>
                  <a:srgbClr val="191919"/>
                </a:solidFill>
              </a:rPr>
            </a:br>
            <a:r>
              <a:rPr lang="de-DE" sz="1400" dirty="0">
                <a:solidFill>
                  <a:srgbClr val="191919"/>
                </a:solidFill>
              </a:rPr>
              <a:t>Nach 7 bis 21 Tagen wiederholen</a:t>
            </a:r>
          </a:p>
          <a:p>
            <a:pPr marL="357188" lvl="1" indent="-179388">
              <a:buFontTx/>
              <a:buBlip>
                <a:blip>
                  <a:extLst>
                    <a:ext uri="{96DAC541-7B7A-43D3-8B79-37D633B846F1}">
                      <asvg:svgBlip xmlns:asvg="http://schemas.microsoft.com/office/drawing/2016/SVG/main" r:embed="rId2"/>
                    </a:ext>
                  </a:extLst>
                </a:blip>
              </a:buBlip>
              <a:tabLst/>
            </a:pPr>
            <a:r>
              <a:rPr lang="de-DE" sz="1400" dirty="0">
                <a:solidFill>
                  <a:srgbClr val="191919"/>
                </a:solidFill>
              </a:rPr>
              <a:t>Blattspritzung</a:t>
            </a:r>
          </a:p>
          <a:p>
            <a:pPr marL="357188" lvl="1" indent="-179388">
              <a:buFontTx/>
              <a:buBlip>
                <a:blip>
                  <a:extLst>
                    <a:ext uri="{96DAC541-7B7A-43D3-8B79-37D633B846F1}">
                      <asvg:svgBlip xmlns:asvg="http://schemas.microsoft.com/office/drawing/2016/SVG/main" r:embed="rId2"/>
                    </a:ext>
                  </a:extLst>
                </a:blip>
              </a:buBlip>
              <a:tabLst/>
            </a:pPr>
            <a:r>
              <a:rPr lang="de-DE" sz="1400" dirty="0">
                <a:solidFill>
                  <a:srgbClr val="191919"/>
                </a:solidFill>
              </a:rPr>
              <a:t>Wasseraufwandsmenge 200-500 l/ha</a:t>
            </a:r>
          </a:p>
          <a:p>
            <a:endParaRPr lang="de-DE" dirty="0"/>
          </a:p>
        </p:txBody>
      </p:sp>
      <p:sp>
        <p:nvSpPr>
          <p:cNvPr id="5" name="Textfeld 4">
            <a:extLst>
              <a:ext uri="{FF2B5EF4-FFF2-40B4-BE49-F238E27FC236}">
                <a16:creationId xmlns:a16="http://schemas.microsoft.com/office/drawing/2014/main" id="{ABF0540A-3507-03F0-6B03-D977F3ECE37C}"/>
              </a:ext>
            </a:extLst>
          </p:cNvPr>
          <p:cNvSpPr txBox="1"/>
          <p:nvPr userDrawn="1"/>
        </p:nvSpPr>
        <p:spPr>
          <a:xfrm>
            <a:off x="838200" y="1533328"/>
            <a:ext cx="5967334" cy="400110"/>
          </a:xfrm>
          <a:prstGeom prst="rect">
            <a:avLst/>
          </a:prstGeom>
          <a:noFill/>
        </p:spPr>
        <p:txBody>
          <a:bodyPr wrap="square" rtlCol="0">
            <a:spAutoFit/>
          </a:bodyPr>
          <a:lstStyle/>
          <a:p>
            <a:r>
              <a:rPr lang="de-DE" sz="2000" dirty="0">
                <a:solidFill>
                  <a:srgbClr val="005E8D"/>
                </a:solidFill>
              </a:rPr>
              <a:t>Produkttechnische Informationen</a:t>
            </a:r>
          </a:p>
        </p:txBody>
      </p:sp>
      <p:grpSp>
        <p:nvGrpSpPr>
          <p:cNvPr id="6" name="Gruppieren 5">
            <a:extLst>
              <a:ext uri="{FF2B5EF4-FFF2-40B4-BE49-F238E27FC236}">
                <a16:creationId xmlns:a16="http://schemas.microsoft.com/office/drawing/2014/main" id="{2B1DAE47-0612-96BD-44C7-E993157B8260}"/>
              </a:ext>
            </a:extLst>
          </p:cNvPr>
          <p:cNvGrpSpPr/>
          <p:nvPr userDrawn="1"/>
        </p:nvGrpSpPr>
        <p:grpSpPr>
          <a:xfrm>
            <a:off x="950625" y="1925943"/>
            <a:ext cx="1440000" cy="772"/>
            <a:chOff x="5254081" y="1393354"/>
            <a:chExt cx="4170697" cy="772"/>
          </a:xfrm>
        </p:grpSpPr>
        <p:cxnSp>
          <p:nvCxnSpPr>
            <p:cNvPr id="7" name="Gerade Verbindung 6">
              <a:extLst>
                <a:ext uri="{FF2B5EF4-FFF2-40B4-BE49-F238E27FC236}">
                  <a16:creationId xmlns:a16="http://schemas.microsoft.com/office/drawing/2014/main" id="{55ACACBA-248F-55EE-3029-71D425B2B4F0}"/>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EFB86143-70BE-D895-501E-FCBDE751EB43}"/>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2C063AD4-7044-498D-8268-831DCDFFBE72}"/>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pic>
        <p:nvPicPr>
          <p:cNvPr id="10" name="Grafik 9">
            <a:extLst>
              <a:ext uri="{FF2B5EF4-FFF2-40B4-BE49-F238E27FC236}">
                <a16:creationId xmlns:a16="http://schemas.microsoft.com/office/drawing/2014/main" id="{E105A9C6-87DA-1F4F-BDD5-2A4F5ABEAB17}"/>
              </a:ext>
            </a:extLst>
          </p:cNvPr>
          <p:cNvPicPr>
            <a:picLocks noChangeAspect="1"/>
          </p:cNvPicPr>
          <p:nvPr userDrawn="1"/>
        </p:nvPicPr>
        <p:blipFill>
          <a:blip r:embed="rId3"/>
          <a:stretch>
            <a:fillRect/>
          </a:stretch>
        </p:blipFill>
        <p:spPr>
          <a:xfrm>
            <a:off x="5968896" y="3822996"/>
            <a:ext cx="1333500" cy="1498600"/>
          </a:xfrm>
          <a:prstGeom prst="rect">
            <a:avLst/>
          </a:prstGeom>
        </p:spPr>
      </p:pic>
      <p:pic>
        <p:nvPicPr>
          <p:cNvPr id="11" name="Grafik 10">
            <a:extLst>
              <a:ext uri="{FF2B5EF4-FFF2-40B4-BE49-F238E27FC236}">
                <a16:creationId xmlns:a16="http://schemas.microsoft.com/office/drawing/2014/main" id="{51013B45-077B-FDD5-0F07-40637320DB49}"/>
              </a:ext>
            </a:extLst>
          </p:cNvPr>
          <p:cNvPicPr>
            <a:picLocks noChangeAspect="1"/>
          </p:cNvPicPr>
          <p:nvPr userDrawn="1"/>
        </p:nvPicPr>
        <p:blipFill>
          <a:blip r:embed="rId4"/>
          <a:stretch>
            <a:fillRect/>
          </a:stretch>
        </p:blipFill>
        <p:spPr>
          <a:xfrm>
            <a:off x="838200" y="3013272"/>
            <a:ext cx="1625600" cy="2311400"/>
          </a:xfrm>
          <a:prstGeom prst="rect">
            <a:avLst/>
          </a:prstGeom>
        </p:spPr>
      </p:pic>
    </p:spTree>
    <p:extLst>
      <p:ext uri="{BB962C8B-B14F-4D97-AF65-F5344CB8AC3E}">
        <p14:creationId xmlns:p14="http://schemas.microsoft.com/office/powerpoint/2010/main" val="30909374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Vorteile und Nutzen">
    <p:spTree>
      <p:nvGrpSpPr>
        <p:cNvPr id="1" name=""/>
        <p:cNvGrpSpPr/>
        <p:nvPr/>
      </p:nvGrpSpPr>
      <p:grpSpPr>
        <a:xfrm>
          <a:off x="0" y="0"/>
          <a:ext cx="0" cy="0"/>
          <a:chOff x="0" y="0"/>
          <a:chExt cx="0" cy="0"/>
        </a:xfrm>
      </p:grpSpPr>
      <p:pic>
        <p:nvPicPr>
          <p:cNvPr id="3" name="Grafik 2" descr="Ein Bild, das Pflanze, Blatt enthält.&#10;&#10;Automatisch generierte Beschreibung mit mittlerer Zuverlässigkeit">
            <a:extLst>
              <a:ext uri="{FF2B5EF4-FFF2-40B4-BE49-F238E27FC236}">
                <a16:creationId xmlns:a16="http://schemas.microsoft.com/office/drawing/2014/main" id="{6FC01089-9EEF-CC65-27DD-91B404E87E87}"/>
              </a:ext>
            </a:extLst>
          </p:cNvPr>
          <p:cNvPicPr>
            <a:picLocks noChangeAspect="1"/>
          </p:cNvPicPr>
          <p:nvPr userDrawn="1"/>
        </p:nvPicPr>
        <p:blipFill>
          <a:blip r:embed="rId2"/>
          <a:stretch>
            <a:fillRect/>
          </a:stretch>
        </p:blipFill>
        <p:spPr>
          <a:xfrm>
            <a:off x="9704578" y="1816099"/>
            <a:ext cx="2487422" cy="4258129"/>
          </a:xfrm>
          <a:prstGeom prst="rect">
            <a:avLst/>
          </a:prstGeom>
        </p:spPr>
      </p:pic>
      <p:sp>
        <p:nvSpPr>
          <p:cNvPr id="18" name="Textfeld 17">
            <a:extLst>
              <a:ext uri="{FF2B5EF4-FFF2-40B4-BE49-F238E27FC236}">
                <a16:creationId xmlns:a16="http://schemas.microsoft.com/office/drawing/2014/main" id="{111BE5DD-0C99-B561-B8D8-62C52F3F99C3}"/>
              </a:ext>
            </a:extLst>
          </p:cNvPr>
          <p:cNvSpPr txBox="1"/>
          <p:nvPr userDrawn="1"/>
        </p:nvSpPr>
        <p:spPr>
          <a:xfrm>
            <a:off x="838200" y="1322791"/>
            <a:ext cx="5967334" cy="400110"/>
          </a:xfrm>
          <a:prstGeom prst="rect">
            <a:avLst/>
          </a:prstGeom>
          <a:noFill/>
        </p:spPr>
        <p:txBody>
          <a:bodyPr wrap="square" rtlCol="0">
            <a:spAutoFit/>
          </a:bodyPr>
          <a:lstStyle/>
          <a:p>
            <a:r>
              <a:rPr lang="de-DE" sz="2000" dirty="0">
                <a:solidFill>
                  <a:srgbClr val="005E8D"/>
                </a:solidFill>
              </a:rPr>
              <a:t>Vorteile und Nutzen</a:t>
            </a:r>
          </a:p>
        </p:txBody>
      </p:sp>
      <p:grpSp>
        <p:nvGrpSpPr>
          <p:cNvPr id="19" name="Gruppieren 18">
            <a:extLst>
              <a:ext uri="{FF2B5EF4-FFF2-40B4-BE49-F238E27FC236}">
                <a16:creationId xmlns:a16="http://schemas.microsoft.com/office/drawing/2014/main" id="{5C080E96-890E-96FC-7675-496E59F1D648}"/>
              </a:ext>
            </a:extLst>
          </p:cNvPr>
          <p:cNvGrpSpPr/>
          <p:nvPr userDrawn="1"/>
        </p:nvGrpSpPr>
        <p:grpSpPr>
          <a:xfrm>
            <a:off x="950625" y="1715406"/>
            <a:ext cx="1440000" cy="772"/>
            <a:chOff x="5254081" y="1393354"/>
            <a:chExt cx="4170697" cy="772"/>
          </a:xfrm>
        </p:grpSpPr>
        <p:cxnSp>
          <p:nvCxnSpPr>
            <p:cNvPr id="20" name="Gerade Verbindung 19">
              <a:extLst>
                <a:ext uri="{FF2B5EF4-FFF2-40B4-BE49-F238E27FC236}">
                  <a16:creationId xmlns:a16="http://schemas.microsoft.com/office/drawing/2014/main" id="{08F90EB2-F207-7357-9F0B-931F103A76B9}"/>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04A21CF4-4254-CEA0-54CF-872F65DE2EFA}"/>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B2A056A8-D0CA-C008-633E-030634B7BBD0}"/>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23" name="Abgerundetes Rechteck 22">
            <a:extLst>
              <a:ext uri="{FF2B5EF4-FFF2-40B4-BE49-F238E27FC236}">
                <a16:creationId xmlns:a16="http://schemas.microsoft.com/office/drawing/2014/main" id="{CC781B55-5111-B349-EE9B-E209A5C5534A}"/>
              </a:ext>
            </a:extLst>
          </p:cNvPr>
          <p:cNvSpPr/>
          <p:nvPr userDrawn="1"/>
        </p:nvSpPr>
        <p:spPr>
          <a:xfrm>
            <a:off x="838199" y="1995714"/>
            <a:ext cx="9000000" cy="4078515"/>
          </a:xfrm>
          <a:prstGeom prst="roundRect">
            <a:avLst/>
          </a:prstGeom>
          <a:solidFill>
            <a:srgbClr val="0085B7">
              <a:alpha val="10233"/>
            </a:srgbClr>
          </a:solidFill>
          <a:ln w="25400">
            <a:solidFill>
              <a:srgbClr val="0085B7"/>
            </a:solidFill>
            <a:round/>
          </a:ln>
        </p:spPr>
        <p:style>
          <a:lnRef idx="2">
            <a:schemeClr val="accent1">
              <a:shade val="15000"/>
            </a:schemeClr>
          </a:lnRef>
          <a:fillRef idx="1">
            <a:schemeClr val="accent1"/>
          </a:fillRef>
          <a:effectRef idx="0">
            <a:schemeClr val="accent1"/>
          </a:effectRef>
          <a:fontRef idx="minor">
            <a:schemeClr val="lt1"/>
          </a:fontRef>
        </p:style>
        <p:txBody>
          <a:bodyPr lIns="108000" tIns="36000" rIns="108000" bIns="36000" numCol="2" spcCol="360000" rtlCol="0" anchor="ctr"/>
          <a:lstStyle/>
          <a:p>
            <a:pPr marL="179388" indent="-173038">
              <a:lnSpc>
                <a:spcPct val="100000"/>
              </a:lnSpc>
              <a:buFontTx/>
              <a:buNone/>
              <a:tabLst/>
            </a:pPr>
            <a:endParaRPr lang="de-DE" sz="1400" dirty="0">
              <a:solidFill>
                <a:srgbClr val="005E8D"/>
              </a:solidFill>
              <a:effectLst/>
              <a:latin typeface="+mn-lt"/>
            </a:endParaRPr>
          </a:p>
        </p:txBody>
      </p:sp>
      <p:sp>
        <p:nvSpPr>
          <p:cNvPr id="24" name="Textfeld 23">
            <a:extLst>
              <a:ext uri="{FF2B5EF4-FFF2-40B4-BE49-F238E27FC236}">
                <a16:creationId xmlns:a16="http://schemas.microsoft.com/office/drawing/2014/main" id="{BFC09A6B-715A-DC6F-5121-1DD49A11E1A2}"/>
              </a:ext>
            </a:extLst>
          </p:cNvPr>
          <p:cNvSpPr txBox="1"/>
          <p:nvPr userDrawn="1"/>
        </p:nvSpPr>
        <p:spPr>
          <a:xfrm>
            <a:off x="1144551" y="2212545"/>
            <a:ext cx="3311333" cy="3539430"/>
          </a:xfrm>
          <a:prstGeom prst="rect">
            <a:avLst/>
          </a:prstGeom>
          <a:noFill/>
        </p:spPr>
        <p:txBody>
          <a:bodyPr wrap="square" rtlCol="0">
            <a:spAutoFit/>
          </a:bodyPr>
          <a:lstStyle/>
          <a:p>
            <a:pPr marL="179388" indent="-173038">
              <a:lnSpc>
                <a:spcPct val="100000"/>
              </a:lnSpc>
              <a:buFontTx/>
              <a:buNone/>
              <a:tabLst/>
            </a:pPr>
            <a:r>
              <a:rPr lang="de-DE" sz="1400" spc="15" dirty="0">
                <a:solidFill>
                  <a:srgbClr val="191919"/>
                </a:solidFill>
                <a:effectLst/>
                <a:latin typeface="+mn-lt"/>
                <a:ea typeface="Calibri" panose="020F0502020204030204" pitchFamily="34" charset="0"/>
                <a:cs typeface="Minion Pro" panose="02040503050306020203" pitchFamily="18" charset="0"/>
              </a:rPr>
              <a:t>Die Vorteile</a:t>
            </a:r>
          </a:p>
          <a:p>
            <a:pPr marL="179388" indent="-173038">
              <a:lnSpc>
                <a:spcPct val="100000"/>
              </a:lnSpc>
              <a:buFontTx/>
              <a:buNone/>
              <a:tabLst/>
            </a:pPr>
            <a:endParaRPr lang="de-DE" sz="1400" spc="15" dirty="0">
              <a:solidFill>
                <a:srgbClr val="191919"/>
              </a:solidFill>
              <a:effectLst/>
              <a:latin typeface="+mn-lt"/>
              <a:ea typeface="Calibri" panose="020F0502020204030204" pitchFamily="34" charset="0"/>
              <a:cs typeface="Minion Pro" panose="02040503050306020203" pitchFamily="18" charset="0"/>
            </a:endParaRP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Deutlich besseres Wurzelwachstum </a:t>
            </a:r>
            <a:br>
              <a:rPr lang="de-DE" sz="1400" dirty="0">
                <a:solidFill>
                  <a:srgbClr val="191919"/>
                </a:solidFill>
                <a:effectLst/>
                <a:latin typeface="+mn-lt"/>
              </a:rPr>
            </a:br>
            <a:endParaRPr lang="de-DE" sz="1400" dirty="0">
              <a:solidFill>
                <a:srgbClr val="191919"/>
              </a:solidFill>
              <a:effectLst/>
              <a:latin typeface="+mn-lt"/>
            </a:endParaRP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Bessere Stresstoleranz </a:t>
            </a:r>
            <a:br>
              <a:rPr lang="de-DE" sz="1400" dirty="0">
                <a:solidFill>
                  <a:srgbClr val="191919"/>
                </a:solidFill>
                <a:effectLst/>
                <a:latin typeface="+mn-lt"/>
              </a:rPr>
            </a:br>
            <a:br>
              <a:rPr lang="de-DE" sz="1400" dirty="0">
                <a:solidFill>
                  <a:srgbClr val="191919"/>
                </a:solidFill>
                <a:effectLst/>
                <a:latin typeface="+mn-lt"/>
              </a:rPr>
            </a:br>
            <a:endParaRPr lang="de-DE" sz="1400" dirty="0">
              <a:solidFill>
                <a:srgbClr val="191919"/>
              </a:solidFill>
              <a:effectLst/>
              <a:latin typeface="+mn-lt"/>
            </a:endParaRP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Kombination von besserer Stresstoleranz mit höherer Photosynthese-Leistung</a:t>
            </a:r>
            <a:br>
              <a:rPr lang="de-DE" sz="1400" dirty="0">
                <a:solidFill>
                  <a:srgbClr val="191919"/>
                </a:solidFill>
                <a:effectLst/>
                <a:latin typeface="+mn-lt"/>
              </a:rPr>
            </a:br>
            <a:endParaRPr lang="de-DE" sz="1400" dirty="0">
              <a:solidFill>
                <a:srgbClr val="191919"/>
              </a:solidFill>
              <a:effectLst/>
              <a:latin typeface="+mn-lt"/>
            </a:endParaRP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Hohe Pflanzenvitalität und leistungsstärkerer Stoffwechsel</a:t>
            </a:r>
            <a:br>
              <a:rPr lang="de-DE" sz="1400" dirty="0">
                <a:solidFill>
                  <a:srgbClr val="191919"/>
                </a:solidFill>
                <a:effectLst/>
                <a:latin typeface="+mn-lt"/>
              </a:rPr>
            </a:br>
            <a:endParaRPr lang="de-DE" sz="1400" dirty="0">
              <a:solidFill>
                <a:srgbClr val="191919"/>
              </a:solidFill>
              <a:effectLst/>
              <a:latin typeface="+mn-lt"/>
            </a:endParaRP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Gleichmäßigeres Wachstum </a:t>
            </a:r>
            <a:br>
              <a:rPr lang="de-DE" sz="1400" dirty="0">
                <a:solidFill>
                  <a:srgbClr val="191919"/>
                </a:solidFill>
                <a:effectLst/>
                <a:latin typeface="+mn-lt"/>
              </a:rPr>
            </a:br>
            <a:endParaRPr lang="de-DE" sz="1400" dirty="0">
              <a:solidFill>
                <a:srgbClr val="191919"/>
              </a:solidFill>
              <a:effectLst/>
              <a:latin typeface="+mn-lt"/>
            </a:endParaRP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Gleichmäßigere Sortierung </a:t>
            </a:r>
          </a:p>
        </p:txBody>
      </p:sp>
      <p:sp>
        <p:nvSpPr>
          <p:cNvPr id="25" name="Textfeld 24">
            <a:extLst>
              <a:ext uri="{FF2B5EF4-FFF2-40B4-BE49-F238E27FC236}">
                <a16:creationId xmlns:a16="http://schemas.microsoft.com/office/drawing/2014/main" id="{3F341C34-84E2-0A3E-B6E0-78AB1F24A216}"/>
              </a:ext>
            </a:extLst>
          </p:cNvPr>
          <p:cNvSpPr txBox="1"/>
          <p:nvPr userDrawn="1"/>
        </p:nvSpPr>
        <p:spPr>
          <a:xfrm>
            <a:off x="4455885" y="2212545"/>
            <a:ext cx="5268686" cy="3754874"/>
          </a:xfrm>
          <a:prstGeom prst="rect">
            <a:avLst/>
          </a:prstGeom>
          <a:noFill/>
        </p:spPr>
        <p:txBody>
          <a:bodyPr wrap="square" rtlCol="0">
            <a:spAutoFit/>
          </a:bodyPr>
          <a:lstStyle/>
          <a:p>
            <a:pPr marL="179388" indent="-173038">
              <a:lnSpc>
                <a:spcPct val="100000"/>
              </a:lnSpc>
              <a:buFontTx/>
              <a:buNone/>
              <a:tabLst/>
            </a:pPr>
            <a:r>
              <a:rPr lang="de-DE" sz="1400" dirty="0">
                <a:solidFill>
                  <a:srgbClr val="191919"/>
                </a:solidFill>
                <a:effectLst/>
                <a:latin typeface="+mn-lt"/>
              </a:rPr>
              <a:t>Der Nutzen</a:t>
            </a:r>
          </a:p>
          <a:p>
            <a:pPr marL="179388" indent="-173038">
              <a:lnSpc>
                <a:spcPct val="100000"/>
              </a:lnSpc>
              <a:buFontTx/>
              <a:buNone/>
              <a:tabLst/>
            </a:pPr>
            <a:endParaRPr lang="de-DE" sz="1400" dirty="0">
              <a:solidFill>
                <a:srgbClr val="191919"/>
              </a:solidFill>
              <a:effectLst/>
              <a:latin typeface="+mn-lt"/>
            </a:endParaRP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Unter anderem besserer Ansatz bei hohen Erträgen</a:t>
            </a:r>
            <a:br>
              <a:rPr lang="de-DE" sz="1400" dirty="0">
                <a:solidFill>
                  <a:srgbClr val="191919"/>
                </a:solidFill>
                <a:effectLst/>
                <a:latin typeface="+mn-lt"/>
              </a:rPr>
            </a:br>
            <a:endParaRPr lang="de-DE" sz="1400" dirty="0">
              <a:solidFill>
                <a:srgbClr val="191919"/>
              </a:solidFill>
              <a:effectLst/>
              <a:latin typeface="+mn-lt"/>
            </a:endParaRP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Kommt besser mit Trockenstress klar und kann so bei temporärem Wassermangel das Beregnungsmanagement erleichtern</a:t>
            </a:r>
            <a:br>
              <a:rPr lang="de-DE" sz="1400" dirty="0">
                <a:solidFill>
                  <a:srgbClr val="191919"/>
                </a:solidFill>
                <a:effectLst/>
                <a:latin typeface="+mn-lt"/>
              </a:rPr>
            </a:br>
            <a:endParaRPr lang="de-DE" sz="1400" dirty="0">
              <a:solidFill>
                <a:srgbClr val="191919"/>
              </a:solidFill>
              <a:effectLst/>
              <a:latin typeface="+mn-lt"/>
            </a:endParaRP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Generiert mehr Stärke</a:t>
            </a:r>
            <a:br>
              <a:rPr lang="de-DE" sz="1400" dirty="0">
                <a:solidFill>
                  <a:srgbClr val="191919"/>
                </a:solidFill>
                <a:effectLst/>
                <a:latin typeface="+mn-lt"/>
              </a:rPr>
            </a:br>
            <a:br>
              <a:rPr lang="de-DE" sz="1400" dirty="0">
                <a:solidFill>
                  <a:srgbClr val="191919"/>
                </a:solidFill>
                <a:effectLst/>
                <a:latin typeface="+mn-lt"/>
              </a:rPr>
            </a:br>
            <a:endParaRPr lang="de-DE" sz="1400" dirty="0">
              <a:solidFill>
                <a:srgbClr val="191919"/>
              </a:solidFill>
              <a:effectLst/>
              <a:latin typeface="+mn-lt"/>
            </a:endParaRP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Gleichmäßigeres Wachstum der Pflanzen</a:t>
            </a:r>
            <a:br>
              <a:rPr lang="de-DE" sz="1400" dirty="0">
                <a:solidFill>
                  <a:srgbClr val="191919"/>
                </a:solidFill>
                <a:effectLst/>
                <a:latin typeface="+mn-lt"/>
              </a:rPr>
            </a:br>
            <a:br>
              <a:rPr lang="de-DE" sz="1400" dirty="0">
                <a:solidFill>
                  <a:srgbClr val="191919"/>
                </a:solidFill>
                <a:effectLst/>
                <a:latin typeface="+mn-lt"/>
              </a:rPr>
            </a:br>
            <a:endParaRPr lang="de-DE" sz="1400" dirty="0">
              <a:solidFill>
                <a:srgbClr val="191919"/>
              </a:solidFill>
              <a:effectLst/>
              <a:latin typeface="+mn-lt"/>
            </a:endParaRP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Gleichmäßigere Sortierung</a:t>
            </a:r>
            <a:br>
              <a:rPr lang="de-DE" sz="1400" dirty="0">
                <a:solidFill>
                  <a:srgbClr val="191919"/>
                </a:solidFill>
                <a:effectLst/>
                <a:latin typeface="+mn-lt"/>
              </a:rPr>
            </a:br>
            <a:endParaRPr lang="de-DE" sz="1400" dirty="0">
              <a:solidFill>
                <a:srgbClr val="191919"/>
              </a:solidFill>
              <a:effectLst/>
              <a:latin typeface="+mn-lt"/>
            </a:endParaRPr>
          </a:p>
          <a:p>
            <a:pPr marL="133350" marR="0" lvl="0" indent="-111125"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3"/>
                    </a:ext>
                  </a:extLst>
                </a:blip>
              </a:buBlip>
              <a:tabLst/>
              <a:defRPr/>
            </a:pPr>
            <a:r>
              <a:rPr lang="de-DE" sz="1400" dirty="0">
                <a:solidFill>
                  <a:srgbClr val="191919"/>
                </a:solidFill>
                <a:effectLst/>
                <a:latin typeface="+mn-lt"/>
              </a:rPr>
              <a:t>Mehr marktfähige Ware (wichtig ist bei Speiseware die Sortierung zwischen 35 und 65 mm, bei Industrieware alles ab 35 mm)</a:t>
            </a:r>
          </a:p>
        </p:txBody>
      </p:sp>
    </p:spTree>
    <p:extLst>
      <p:ext uri="{BB962C8B-B14F-4D97-AF65-F5344CB8AC3E}">
        <p14:creationId xmlns:p14="http://schemas.microsoft.com/office/powerpoint/2010/main" val="29705236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Wachstumsphasen">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7B9E83D6-63E6-12F6-42C3-C55F6D12EAAF}"/>
              </a:ext>
            </a:extLst>
          </p:cNvPr>
          <p:cNvGrpSpPr/>
          <p:nvPr userDrawn="1"/>
        </p:nvGrpSpPr>
        <p:grpSpPr>
          <a:xfrm>
            <a:off x="8645787" y="2280510"/>
            <a:ext cx="1440000" cy="772"/>
            <a:chOff x="5254081" y="1393354"/>
            <a:chExt cx="4170697" cy="772"/>
          </a:xfrm>
        </p:grpSpPr>
        <p:cxnSp>
          <p:nvCxnSpPr>
            <p:cNvPr id="11" name="Gerade Verbindung 10">
              <a:extLst>
                <a:ext uri="{FF2B5EF4-FFF2-40B4-BE49-F238E27FC236}">
                  <a16:creationId xmlns:a16="http://schemas.microsoft.com/office/drawing/2014/main" id="{19AD01AC-21A5-82D4-BF2E-5967612CA26D}"/>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DB8E142A-20F6-74E8-E770-1B1DB5D8270B}"/>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9E2B5FB0-30A3-091F-4F85-9292AF34ED65}"/>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14" name="Textfeld 13">
            <a:extLst>
              <a:ext uri="{FF2B5EF4-FFF2-40B4-BE49-F238E27FC236}">
                <a16:creationId xmlns:a16="http://schemas.microsoft.com/office/drawing/2014/main" id="{DACAB7E3-B1D1-DC78-066A-8E380A2525B5}"/>
              </a:ext>
            </a:extLst>
          </p:cNvPr>
          <p:cNvSpPr txBox="1"/>
          <p:nvPr userDrawn="1"/>
        </p:nvSpPr>
        <p:spPr>
          <a:xfrm>
            <a:off x="8640000" y="2471914"/>
            <a:ext cx="3104793" cy="3451714"/>
          </a:xfrm>
          <a:prstGeom prst="rect">
            <a:avLst/>
          </a:prstGeom>
          <a:noFill/>
        </p:spPr>
        <p:txBody>
          <a:bodyPr wrap="square" lIns="0" tIns="0" rIns="0" bIns="0" rtlCol="0">
            <a:noAutofit/>
          </a:bodyPr>
          <a:lstStyle/>
          <a:p>
            <a:pPr marL="136525" marR="0" lvl="1" indent="-130175" algn="l" defTabSz="914400" rtl="0" eaLnBrk="1" fontAlgn="auto" latinLnBrk="0" hangingPunct="1">
              <a:lnSpc>
                <a:spcPct val="90000"/>
              </a:lnSpc>
              <a:spcBef>
                <a:spcPts val="500"/>
              </a:spcBef>
              <a:spcAft>
                <a:spcPts val="0"/>
              </a:spcAft>
              <a:buClrTx/>
              <a:buSzPct val="100000"/>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Um die Vitalität, die Photosynthese-Leistung und die Ertragsbildung der Kartoffel auch in Stressperioden optimal zu </a:t>
            </a:r>
            <a:r>
              <a:rPr lang="de-DE" sz="1400" dirty="0" err="1">
                <a:solidFill>
                  <a:srgbClr val="191919"/>
                </a:solidFill>
                <a:effectLst/>
                <a:latin typeface="+mn-lt"/>
              </a:rPr>
              <a:t>unterstützen</a:t>
            </a:r>
            <a:r>
              <a:rPr lang="de-DE" sz="1400" dirty="0">
                <a:solidFill>
                  <a:srgbClr val="191919"/>
                </a:solidFill>
                <a:effectLst/>
                <a:latin typeface="+mn-lt"/>
              </a:rPr>
              <a:t>, sollte die erste Behandlung mit </a:t>
            </a:r>
            <a:r>
              <a:rPr lang="de-DE" sz="1400" dirty="0" err="1">
                <a:solidFill>
                  <a:srgbClr val="191919"/>
                </a:solidFill>
                <a:effectLst/>
                <a:latin typeface="+mn-lt"/>
              </a:rPr>
              <a:t>boncrop</a:t>
            </a:r>
            <a:r>
              <a:rPr lang="de-DE" sz="1400" dirty="0">
                <a:solidFill>
                  <a:srgbClr val="191919"/>
                </a:solidFill>
                <a:effectLst/>
                <a:latin typeface="+mn-lt"/>
              </a:rPr>
              <a:t> </a:t>
            </a:r>
            <a:r>
              <a:rPr lang="de-DE" sz="1400" dirty="0" err="1">
                <a:solidFill>
                  <a:srgbClr val="191919"/>
                </a:solidFill>
                <a:effectLst/>
                <a:latin typeface="+mn-lt"/>
              </a:rPr>
              <a:t>flow</a:t>
            </a:r>
            <a:r>
              <a:rPr lang="de-DE" sz="1400" dirty="0">
                <a:solidFill>
                  <a:srgbClr val="191919"/>
                </a:solidFill>
                <a:effectLst/>
                <a:latin typeface="+mn-lt"/>
              </a:rPr>
              <a:t> zum Beginn des </a:t>
            </a:r>
            <a:r>
              <a:rPr lang="de-DE" sz="1400" dirty="0" err="1">
                <a:solidFill>
                  <a:srgbClr val="191919"/>
                </a:solidFill>
                <a:effectLst/>
                <a:latin typeface="+mn-lt"/>
              </a:rPr>
              <a:t>Häkchenstadiums</a:t>
            </a:r>
            <a:r>
              <a:rPr lang="de-DE" sz="1400" dirty="0">
                <a:solidFill>
                  <a:srgbClr val="191919"/>
                </a:solidFill>
                <a:effectLst/>
                <a:latin typeface="+mn-lt"/>
              </a:rPr>
              <a:t> erfolgen, das entspricht in etwa dem Zeitpunkt des Reihenschlusses.</a:t>
            </a:r>
          </a:p>
          <a:p>
            <a:pPr marL="136525" marR="0" lvl="1" indent="-130175" algn="l" defTabSz="914400" rtl="0" eaLnBrk="1" fontAlgn="auto" latinLnBrk="0" hangingPunct="1">
              <a:lnSpc>
                <a:spcPct val="90000"/>
              </a:lnSpc>
              <a:spcBef>
                <a:spcPts val="500"/>
              </a:spcBef>
              <a:spcAft>
                <a:spcPts val="0"/>
              </a:spcAft>
              <a:buClrTx/>
              <a:buSzPct val="100000"/>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Die zweite Behandlung erfolgt in einem Zeitraum von 7 bis 21 Tagen.</a:t>
            </a:r>
          </a:p>
          <a:p>
            <a:pPr marL="136525" marR="0" lvl="1" indent="-130175" algn="l" defTabSz="914400" rtl="0" eaLnBrk="1" fontAlgn="auto" latinLnBrk="0" hangingPunct="1">
              <a:lnSpc>
                <a:spcPct val="90000"/>
              </a:lnSpc>
              <a:spcBef>
                <a:spcPts val="500"/>
              </a:spcBef>
              <a:spcAft>
                <a:spcPts val="0"/>
              </a:spcAft>
              <a:buClrTx/>
              <a:buSzPct val="100000"/>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Eine zusätzliche Überfahrt kann gespart werden, da sich </a:t>
            </a:r>
            <a:r>
              <a:rPr lang="de-DE" sz="1400" dirty="0" err="1">
                <a:solidFill>
                  <a:srgbClr val="191919"/>
                </a:solidFill>
                <a:effectLst/>
                <a:latin typeface="+mn-lt"/>
              </a:rPr>
              <a:t>boncrop</a:t>
            </a:r>
            <a:r>
              <a:rPr lang="de-DE" sz="1400" dirty="0">
                <a:solidFill>
                  <a:srgbClr val="191919"/>
                </a:solidFill>
                <a:effectLst/>
                <a:latin typeface="+mn-lt"/>
              </a:rPr>
              <a:t> </a:t>
            </a:r>
            <a:r>
              <a:rPr lang="de-DE" sz="1400" dirty="0" err="1">
                <a:solidFill>
                  <a:srgbClr val="191919"/>
                </a:solidFill>
                <a:effectLst/>
                <a:latin typeface="+mn-lt"/>
              </a:rPr>
              <a:t>flow</a:t>
            </a:r>
            <a:r>
              <a:rPr lang="de-DE" sz="1400" dirty="0">
                <a:solidFill>
                  <a:srgbClr val="191919"/>
                </a:solidFill>
                <a:effectLst/>
                <a:latin typeface="+mn-lt"/>
              </a:rPr>
              <a:t> i. d. R. sehr gut mit Fungiziden mischen lässt.</a:t>
            </a:r>
          </a:p>
          <a:p>
            <a:pPr marL="136525" marR="0" lvl="1" indent="-130175" algn="l" defTabSz="914400" rtl="0" eaLnBrk="1" fontAlgn="auto" latinLnBrk="0" hangingPunct="1">
              <a:lnSpc>
                <a:spcPct val="90000"/>
              </a:lnSpc>
              <a:spcBef>
                <a:spcPts val="500"/>
              </a:spcBef>
              <a:spcAft>
                <a:spcPts val="0"/>
              </a:spcAft>
              <a:buClrTx/>
              <a:buSzPct val="100000"/>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Da Kartoffeln behandlungsintensiv sind, lässt sich leicht ein guter Zeitpunkt </a:t>
            </a:r>
            <a:r>
              <a:rPr lang="de-DE" sz="1400" dirty="0" err="1">
                <a:solidFill>
                  <a:srgbClr val="191919"/>
                </a:solidFill>
                <a:effectLst/>
                <a:latin typeface="+mn-lt"/>
              </a:rPr>
              <a:t>für</a:t>
            </a:r>
            <a:r>
              <a:rPr lang="de-DE" sz="1400" dirty="0">
                <a:solidFill>
                  <a:srgbClr val="191919"/>
                </a:solidFill>
                <a:effectLst/>
                <a:latin typeface="+mn-lt"/>
              </a:rPr>
              <a:t> den Einsatz von </a:t>
            </a:r>
            <a:r>
              <a:rPr lang="de-DE" sz="1400" dirty="0" err="1">
                <a:solidFill>
                  <a:srgbClr val="191919"/>
                </a:solidFill>
                <a:effectLst/>
                <a:latin typeface="+mn-lt"/>
              </a:rPr>
              <a:t>boncrop</a:t>
            </a:r>
            <a:r>
              <a:rPr lang="de-DE" sz="1400" dirty="0">
                <a:solidFill>
                  <a:srgbClr val="191919"/>
                </a:solidFill>
                <a:effectLst/>
                <a:latin typeface="+mn-lt"/>
              </a:rPr>
              <a:t> </a:t>
            </a:r>
            <a:r>
              <a:rPr lang="de-DE" sz="1400" dirty="0" err="1">
                <a:solidFill>
                  <a:srgbClr val="191919"/>
                </a:solidFill>
                <a:effectLst/>
                <a:latin typeface="+mn-lt"/>
              </a:rPr>
              <a:t>flow</a:t>
            </a:r>
            <a:r>
              <a:rPr lang="de-DE" sz="1400" dirty="0">
                <a:solidFill>
                  <a:srgbClr val="191919"/>
                </a:solidFill>
                <a:effectLst/>
                <a:latin typeface="+mn-lt"/>
              </a:rPr>
              <a:t> finden.</a:t>
            </a:r>
            <a:endParaRPr lang="de-DE" dirty="0">
              <a:solidFill>
                <a:srgbClr val="191919"/>
              </a:solidFill>
              <a:latin typeface="+mn-lt"/>
            </a:endParaRPr>
          </a:p>
        </p:txBody>
      </p:sp>
      <p:sp>
        <p:nvSpPr>
          <p:cNvPr id="15" name="Textfeld 14">
            <a:extLst>
              <a:ext uri="{FF2B5EF4-FFF2-40B4-BE49-F238E27FC236}">
                <a16:creationId xmlns:a16="http://schemas.microsoft.com/office/drawing/2014/main" id="{8E32DD38-DD0D-6AAB-50B4-D9CE67B2AA8E}"/>
              </a:ext>
            </a:extLst>
          </p:cNvPr>
          <p:cNvSpPr txBox="1"/>
          <p:nvPr userDrawn="1"/>
        </p:nvSpPr>
        <p:spPr>
          <a:xfrm>
            <a:off x="8640000" y="1948539"/>
            <a:ext cx="2703226" cy="331967"/>
          </a:xfrm>
          <a:prstGeom prst="rect">
            <a:avLst/>
          </a:prstGeom>
          <a:noFill/>
        </p:spPr>
        <p:txBody>
          <a:bodyPr wrap="square" lIns="0" tIns="0" rIns="0" bIns="0" rtlCol="0">
            <a:noAutofit/>
          </a:bodyPr>
          <a:lstStyle/>
          <a:p>
            <a:r>
              <a:rPr lang="de-DE" sz="2000" dirty="0">
                <a:solidFill>
                  <a:srgbClr val="005E8D"/>
                </a:solidFill>
              </a:rPr>
              <a:t>Das optimale Timing</a:t>
            </a:r>
          </a:p>
        </p:txBody>
      </p:sp>
      <p:pic>
        <p:nvPicPr>
          <p:cNvPr id="3" name="Grafik 2" descr="Ein Bild, das Text, Screenshot, Pflanze, Computer enthält.&#10;&#10;Automatisch generierte Beschreibung">
            <a:extLst>
              <a:ext uri="{FF2B5EF4-FFF2-40B4-BE49-F238E27FC236}">
                <a16:creationId xmlns:a16="http://schemas.microsoft.com/office/drawing/2014/main" id="{31D6028F-5DF3-BE1A-EFCE-596AADF90052}"/>
              </a:ext>
            </a:extLst>
          </p:cNvPr>
          <p:cNvPicPr>
            <a:picLocks noChangeAspect="1"/>
          </p:cNvPicPr>
          <p:nvPr userDrawn="1"/>
        </p:nvPicPr>
        <p:blipFill>
          <a:blip r:embed="rId3"/>
          <a:stretch>
            <a:fillRect/>
          </a:stretch>
        </p:blipFill>
        <p:spPr>
          <a:xfrm>
            <a:off x="447207" y="454172"/>
            <a:ext cx="8280000" cy="5858025"/>
          </a:xfrm>
          <a:prstGeom prst="rect">
            <a:avLst/>
          </a:prstGeom>
        </p:spPr>
      </p:pic>
    </p:spTree>
    <p:extLst>
      <p:ext uri="{BB962C8B-B14F-4D97-AF65-F5344CB8AC3E}">
        <p14:creationId xmlns:p14="http://schemas.microsoft.com/office/powerpoint/2010/main" val="23046876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eldversuch1">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A00C7DC-447C-F624-CACD-250F2836DCC9}"/>
              </a:ext>
            </a:extLst>
          </p:cNvPr>
          <p:cNvSpPr txBox="1"/>
          <p:nvPr userDrawn="1"/>
        </p:nvSpPr>
        <p:spPr>
          <a:xfrm>
            <a:off x="7293825" y="2652317"/>
            <a:ext cx="3680765" cy="957086"/>
          </a:xfrm>
          <a:prstGeom prst="rect">
            <a:avLst/>
          </a:prstGeom>
          <a:noFill/>
        </p:spPr>
        <p:txBody>
          <a:bodyPr wrap="square" lIns="0" tIns="0" rIns="0" bIns="0" rtlCol="0">
            <a:noAutofit/>
          </a:bodyPr>
          <a:lstStyle/>
          <a:p>
            <a:pPr marL="165100" marR="0" lvl="1" indent="-165100" algn="l" defTabSz="914400" rtl="0" eaLnBrk="1" fontAlgn="auto" latinLnBrk="0" hangingPunct="1">
              <a:lnSpc>
                <a:spcPct val="90000"/>
              </a:lnSpc>
              <a:spcBef>
                <a:spcPts val="500"/>
              </a:spcBef>
              <a:spcAft>
                <a:spcPts val="0"/>
              </a:spcAft>
              <a:buClrTx/>
              <a:buSzPct val="100000"/>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Mit </a:t>
            </a:r>
            <a:r>
              <a:rPr lang="de-DE" sz="1400" dirty="0" err="1">
                <a:solidFill>
                  <a:srgbClr val="191919"/>
                </a:solidFill>
                <a:effectLst/>
                <a:latin typeface="+mn-lt"/>
              </a:rPr>
              <a:t>boncrop</a:t>
            </a:r>
            <a:r>
              <a:rPr lang="de-DE" sz="1400" dirty="0">
                <a:solidFill>
                  <a:srgbClr val="191919"/>
                </a:solidFill>
                <a:effectLst/>
                <a:latin typeface="+mn-lt"/>
              </a:rPr>
              <a:t> </a:t>
            </a:r>
            <a:r>
              <a:rPr lang="de-DE" sz="1400" dirty="0" err="1">
                <a:solidFill>
                  <a:srgbClr val="191919"/>
                </a:solidFill>
                <a:effectLst/>
                <a:latin typeface="+mn-lt"/>
              </a:rPr>
              <a:t>flow</a:t>
            </a:r>
            <a:r>
              <a:rPr lang="de-DE" sz="1400" dirty="0">
                <a:solidFill>
                  <a:srgbClr val="191919"/>
                </a:solidFill>
                <a:effectLst/>
                <a:latin typeface="+mn-lt"/>
              </a:rPr>
              <a:t> (Aufwandsmenge 2 l/ha) ließ sich eine Steigerung von 3 % im Gesamt- knollenertrag erzielen.</a:t>
            </a:r>
            <a:endParaRPr lang="de-DE" dirty="0">
              <a:solidFill>
                <a:srgbClr val="191919"/>
              </a:solidFill>
            </a:endParaRPr>
          </a:p>
        </p:txBody>
      </p:sp>
      <p:graphicFrame>
        <p:nvGraphicFramePr>
          <p:cNvPr id="2" name="Diagramm 1">
            <a:extLst>
              <a:ext uri="{FF2B5EF4-FFF2-40B4-BE49-F238E27FC236}">
                <a16:creationId xmlns:a16="http://schemas.microsoft.com/office/drawing/2014/main" id="{8C4A0047-ED09-0944-B3D2-3C8F509878A8}"/>
              </a:ext>
            </a:extLst>
          </p:cNvPr>
          <p:cNvGraphicFramePr>
            <a:graphicFrameLocks/>
          </p:cNvGraphicFramePr>
          <p:nvPr userDrawn="1">
            <p:extLst>
              <p:ext uri="{D42A27DB-BD31-4B8C-83A1-F6EECF244321}">
                <p14:modId xmlns:p14="http://schemas.microsoft.com/office/powerpoint/2010/main" val="1101639104"/>
              </p:ext>
            </p:extLst>
          </p:nvPr>
        </p:nvGraphicFramePr>
        <p:xfrm>
          <a:off x="697394" y="3028417"/>
          <a:ext cx="5507319" cy="2702857"/>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feld 13">
            <a:extLst>
              <a:ext uri="{FF2B5EF4-FFF2-40B4-BE49-F238E27FC236}">
                <a16:creationId xmlns:a16="http://schemas.microsoft.com/office/drawing/2014/main" id="{2878E147-A33E-2910-18D6-7DD22CA698AF}"/>
              </a:ext>
            </a:extLst>
          </p:cNvPr>
          <p:cNvSpPr txBox="1"/>
          <p:nvPr userDrawn="1"/>
        </p:nvSpPr>
        <p:spPr>
          <a:xfrm>
            <a:off x="4344291" y="5691068"/>
            <a:ext cx="1797355" cy="215444"/>
          </a:xfrm>
          <a:prstGeom prst="rect">
            <a:avLst/>
          </a:prstGeom>
          <a:noFill/>
        </p:spPr>
        <p:txBody>
          <a:bodyPr wrap="square">
            <a:spAutoFit/>
          </a:bodyPr>
          <a:lstStyle/>
          <a:p>
            <a:pPr algn="r"/>
            <a:r>
              <a:rPr lang="de-DE" sz="800" dirty="0"/>
              <a:t>Quelle: </a:t>
            </a:r>
            <a:r>
              <a:rPr lang="de-DE" sz="800" dirty="0" err="1"/>
              <a:t>plantus</a:t>
            </a:r>
            <a:r>
              <a:rPr lang="de-DE" sz="800" dirty="0"/>
              <a:t>-GbR, 2022</a:t>
            </a:r>
          </a:p>
        </p:txBody>
      </p:sp>
      <p:grpSp>
        <p:nvGrpSpPr>
          <p:cNvPr id="22" name="Gruppieren 21">
            <a:extLst>
              <a:ext uri="{FF2B5EF4-FFF2-40B4-BE49-F238E27FC236}">
                <a16:creationId xmlns:a16="http://schemas.microsoft.com/office/drawing/2014/main" id="{6B2A5869-8360-3C5D-3D82-A1A7A6AC295F}"/>
              </a:ext>
            </a:extLst>
          </p:cNvPr>
          <p:cNvGrpSpPr/>
          <p:nvPr userDrawn="1"/>
        </p:nvGrpSpPr>
        <p:grpSpPr>
          <a:xfrm>
            <a:off x="936006" y="1933438"/>
            <a:ext cx="1440000" cy="772"/>
            <a:chOff x="5254081" y="1393354"/>
            <a:chExt cx="4170697" cy="772"/>
          </a:xfrm>
        </p:grpSpPr>
        <p:cxnSp>
          <p:nvCxnSpPr>
            <p:cNvPr id="23" name="Gerade Verbindung 22">
              <a:extLst>
                <a:ext uri="{FF2B5EF4-FFF2-40B4-BE49-F238E27FC236}">
                  <a16:creationId xmlns:a16="http://schemas.microsoft.com/office/drawing/2014/main" id="{E12703D5-CBE2-013C-93EF-9CDF88DCE291}"/>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9FF3794D-E5A4-953A-C5C4-342117551BF6}"/>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27990353-A4F3-6078-687D-115638562C60}"/>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26" name="Textfeld 25">
            <a:extLst>
              <a:ext uri="{FF2B5EF4-FFF2-40B4-BE49-F238E27FC236}">
                <a16:creationId xmlns:a16="http://schemas.microsoft.com/office/drawing/2014/main" id="{C8CC93BA-D1BA-0783-1A47-AA230527504C}"/>
              </a:ext>
            </a:extLst>
          </p:cNvPr>
          <p:cNvSpPr txBox="1"/>
          <p:nvPr userDrawn="1"/>
        </p:nvSpPr>
        <p:spPr>
          <a:xfrm>
            <a:off x="848774" y="1551788"/>
            <a:ext cx="5340079" cy="400110"/>
          </a:xfrm>
          <a:prstGeom prst="rect">
            <a:avLst/>
          </a:prstGeom>
          <a:noFill/>
        </p:spPr>
        <p:txBody>
          <a:bodyPr wrap="square" rtlCol="0">
            <a:spAutoFit/>
          </a:bodyPr>
          <a:lstStyle/>
          <a:p>
            <a:r>
              <a:rPr lang="de-DE" sz="2000" dirty="0" err="1">
                <a:solidFill>
                  <a:srgbClr val="005E8D"/>
                </a:solidFill>
              </a:rPr>
              <a:t>boncrop</a:t>
            </a:r>
            <a:r>
              <a:rPr lang="de-DE" sz="2000" dirty="0">
                <a:solidFill>
                  <a:srgbClr val="005E8D"/>
                </a:solidFill>
              </a:rPr>
              <a:t> </a:t>
            </a:r>
            <a:r>
              <a:rPr lang="de-DE" sz="2000" dirty="0" err="1">
                <a:solidFill>
                  <a:srgbClr val="005E8D"/>
                </a:solidFill>
              </a:rPr>
              <a:t>flow</a:t>
            </a:r>
            <a:r>
              <a:rPr lang="de-DE" sz="2000" dirty="0">
                <a:solidFill>
                  <a:srgbClr val="005E8D"/>
                </a:solidFill>
              </a:rPr>
              <a:t> Feldversuche und Praxisdemos</a:t>
            </a:r>
          </a:p>
        </p:txBody>
      </p:sp>
      <p:sp>
        <p:nvSpPr>
          <p:cNvPr id="31" name="Textfeld 30">
            <a:extLst>
              <a:ext uri="{FF2B5EF4-FFF2-40B4-BE49-F238E27FC236}">
                <a16:creationId xmlns:a16="http://schemas.microsoft.com/office/drawing/2014/main" id="{DC3027DD-FBDD-3F14-BA7E-9B79A35D3F41}"/>
              </a:ext>
            </a:extLst>
          </p:cNvPr>
          <p:cNvSpPr txBox="1"/>
          <p:nvPr userDrawn="1"/>
        </p:nvSpPr>
        <p:spPr>
          <a:xfrm>
            <a:off x="838199" y="2066067"/>
            <a:ext cx="4563421" cy="738664"/>
          </a:xfrm>
          <a:prstGeom prst="rect">
            <a:avLst/>
          </a:prstGeom>
          <a:noFill/>
        </p:spPr>
        <p:txBody>
          <a:bodyPr wrap="square">
            <a:spAutoFit/>
          </a:bodyPr>
          <a:lstStyle/>
          <a:p>
            <a:r>
              <a:rPr lang="de-DE" sz="1400" u="none" strike="noStrike" dirty="0" err="1">
                <a:solidFill>
                  <a:srgbClr val="005E8D"/>
                </a:solidFill>
                <a:effectLst/>
              </a:rPr>
              <a:t>boncrop</a:t>
            </a:r>
            <a:r>
              <a:rPr lang="de-DE" sz="1400" u="none" strike="noStrike" dirty="0">
                <a:solidFill>
                  <a:srgbClr val="005E8D"/>
                </a:solidFill>
                <a:effectLst/>
              </a:rPr>
              <a:t> </a:t>
            </a:r>
            <a:r>
              <a:rPr lang="de-DE" sz="1400" u="none" strike="noStrike" dirty="0" err="1">
                <a:solidFill>
                  <a:srgbClr val="005E8D"/>
                </a:solidFill>
                <a:effectLst/>
              </a:rPr>
              <a:t>flow</a:t>
            </a:r>
            <a:r>
              <a:rPr lang="de-DE" sz="1400" u="none" strike="noStrike" dirty="0">
                <a:solidFill>
                  <a:srgbClr val="005E8D"/>
                </a:solidFill>
                <a:effectLst/>
              </a:rPr>
              <a:t> Exaktversuch Kartoffel, Sorte </a:t>
            </a:r>
            <a:r>
              <a:rPr lang="de-DE" sz="1400" u="none" strike="noStrike" dirty="0" err="1">
                <a:solidFill>
                  <a:srgbClr val="005E8D"/>
                </a:solidFill>
                <a:effectLst/>
              </a:rPr>
              <a:t>Chenoa</a:t>
            </a:r>
            <a:endParaRPr lang="de-DE" sz="1400" u="none" strike="noStrike" dirty="0">
              <a:solidFill>
                <a:srgbClr val="005E8D"/>
              </a:solidFill>
              <a:effectLst/>
            </a:endParaRPr>
          </a:p>
          <a:p>
            <a:r>
              <a:rPr lang="de-DE" sz="1400" u="none" strike="noStrike" dirty="0">
                <a:solidFill>
                  <a:srgbClr val="005E8D"/>
                </a:solidFill>
                <a:effectLst/>
              </a:rPr>
              <a:t>Chips und </a:t>
            </a:r>
            <a:r>
              <a:rPr lang="de-DE" sz="1400" u="none" strike="noStrike" dirty="0" err="1">
                <a:solidFill>
                  <a:srgbClr val="005E8D"/>
                </a:solidFill>
                <a:effectLst/>
              </a:rPr>
              <a:t>Pommeskartoffel</a:t>
            </a:r>
            <a:r>
              <a:rPr lang="de-DE" sz="1400" u="none" strike="noStrike" dirty="0">
                <a:solidFill>
                  <a:srgbClr val="005E8D"/>
                </a:solidFill>
                <a:effectLst/>
              </a:rPr>
              <a:t>, beregnet</a:t>
            </a:r>
          </a:p>
          <a:p>
            <a:r>
              <a:rPr lang="de-DE" sz="1400" u="none" strike="noStrike" dirty="0">
                <a:solidFill>
                  <a:srgbClr val="005E8D"/>
                </a:solidFill>
                <a:effectLst/>
              </a:rPr>
              <a:t>Standort: </a:t>
            </a:r>
            <a:r>
              <a:rPr lang="de-DE" sz="1400" u="none" strike="noStrike" dirty="0" err="1">
                <a:solidFill>
                  <a:srgbClr val="005E8D"/>
                </a:solidFill>
                <a:effectLst/>
              </a:rPr>
              <a:t>Huntlosen</a:t>
            </a:r>
            <a:endParaRPr lang="de-DE" sz="1400" u="none" strike="noStrike" dirty="0">
              <a:solidFill>
                <a:srgbClr val="005E8D"/>
              </a:solidFill>
              <a:effectLst/>
            </a:endParaRPr>
          </a:p>
        </p:txBody>
      </p:sp>
      <p:grpSp>
        <p:nvGrpSpPr>
          <p:cNvPr id="32" name="Gruppieren 31">
            <a:extLst>
              <a:ext uri="{FF2B5EF4-FFF2-40B4-BE49-F238E27FC236}">
                <a16:creationId xmlns:a16="http://schemas.microsoft.com/office/drawing/2014/main" id="{EDEF6379-2110-31E2-D3A0-E9836B398F22}"/>
              </a:ext>
            </a:extLst>
          </p:cNvPr>
          <p:cNvGrpSpPr/>
          <p:nvPr userDrawn="1"/>
        </p:nvGrpSpPr>
        <p:grpSpPr>
          <a:xfrm rot="16200000">
            <a:off x="4993918" y="4076888"/>
            <a:ext cx="3898682" cy="2790"/>
            <a:chOff x="5254081" y="1385609"/>
            <a:chExt cx="3681961" cy="2790"/>
          </a:xfrm>
        </p:grpSpPr>
        <p:cxnSp>
          <p:nvCxnSpPr>
            <p:cNvPr id="33" name="Gerade Verbindung 32">
              <a:extLst>
                <a:ext uri="{FF2B5EF4-FFF2-40B4-BE49-F238E27FC236}">
                  <a16:creationId xmlns:a16="http://schemas.microsoft.com/office/drawing/2014/main" id="{B456C894-A1FB-B46C-D28A-912869852DE6}"/>
                </a:ext>
              </a:extLst>
            </p:cNvPr>
            <p:cNvCxnSpPr>
              <a:cxnSpLocks/>
            </p:cNvCxnSpPr>
            <p:nvPr userDrawn="1"/>
          </p:nvCxnSpPr>
          <p:spPr>
            <a:xfrm rot="5400000" flipV="1">
              <a:off x="6700819" y="-61129"/>
              <a:ext cx="2579" cy="2896055"/>
            </a:xfrm>
            <a:prstGeom prst="line">
              <a:avLst/>
            </a:prstGeom>
            <a:ln w="25400" cap="rnd">
              <a:solidFill>
                <a:srgbClr val="0085B7"/>
              </a:solidFill>
              <a:round/>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807C3BBC-64CD-620B-1834-76D84B740D01}"/>
                </a:ext>
              </a:extLst>
            </p:cNvPr>
            <p:cNvCxnSpPr>
              <a:cxnSpLocks/>
            </p:cNvCxnSpPr>
            <p:nvPr userDrawn="1"/>
          </p:nvCxnSpPr>
          <p:spPr>
            <a:xfrm rot="5400000" flipV="1">
              <a:off x="8355930" y="1276332"/>
              <a:ext cx="0" cy="224133"/>
            </a:xfrm>
            <a:prstGeom prst="line">
              <a:avLst/>
            </a:prstGeom>
            <a:ln w="25400" cap="rnd">
              <a:solidFill>
                <a:srgbClr val="0085B7"/>
              </a:solidFill>
              <a:round/>
            </a:ln>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33C4CDFE-72B8-2326-3F30-652EBADC393B}"/>
                </a:ext>
              </a:extLst>
            </p:cNvPr>
            <p:cNvCxnSpPr>
              <a:cxnSpLocks/>
            </p:cNvCxnSpPr>
            <p:nvPr userDrawn="1"/>
          </p:nvCxnSpPr>
          <p:spPr>
            <a:xfrm rot="5400000" flipV="1">
              <a:off x="8753682" y="1203249"/>
              <a:ext cx="0" cy="364720"/>
            </a:xfrm>
            <a:prstGeom prst="line">
              <a:avLst/>
            </a:prstGeom>
            <a:ln w="25400" cap="rnd">
              <a:solidFill>
                <a:srgbClr val="0085B7"/>
              </a:solidFill>
              <a:round/>
            </a:ln>
          </p:spPr>
          <p:style>
            <a:lnRef idx="1">
              <a:schemeClr val="accent1"/>
            </a:lnRef>
            <a:fillRef idx="0">
              <a:schemeClr val="accent1"/>
            </a:fillRef>
            <a:effectRef idx="0">
              <a:schemeClr val="accent1"/>
            </a:effectRef>
            <a:fontRef idx="minor">
              <a:schemeClr val="tx1"/>
            </a:fontRef>
          </p:style>
        </p:cxnSp>
      </p:grpSp>
      <p:sp>
        <p:nvSpPr>
          <p:cNvPr id="37" name="Textfeld 36">
            <a:extLst>
              <a:ext uri="{FF2B5EF4-FFF2-40B4-BE49-F238E27FC236}">
                <a16:creationId xmlns:a16="http://schemas.microsoft.com/office/drawing/2014/main" id="{9450697A-3E3C-E8BB-AF8C-E7E20AFB7782}"/>
              </a:ext>
            </a:extLst>
          </p:cNvPr>
          <p:cNvSpPr txBox="1"/>
          <p:nvPr userDrawn="1"/>
        </p:nvSpPr>
        <p:spPr>
          <a:xfrm>
            <a:off x="2029468" y="5731274"/>
            <a:ext cx="1797354" cy="246221"/>
          </a:xfrm>
          <a:prstGeom prst="rect">
            <a:avLst/>
          </a:prstGeom>
          <a:noFill/>
        </p:spPr>
        <p:txBody>
          <a:bodyPr wrap="square">
            <a:spAutoFit/>
          </a:bodyPr>
          <a:lstStyle/>
          <a:p>
            <a:pPr algn="l" fontAlgn="b"/>
            <a:r>
              <a:rPr lang="de-DE" sz="1000" u="none" strike="noStrike" dirty="0">
                <a:solidFill>
                  <a:srgbClr val="191919"/>
                </a:solidFill>
                <a:effectLst/>
              </a:rPr>
              <a:t>Gesamtknollenertrag </a:t>
            </a:r>
            <a:r>
              <a:rPr lang="de-DE" sz="1000" u="none" strike="noStrike" dirty="0" err="1">
                <a:solidFill>
                  <a:srgbClr val="191919"/>
                </a:solidFill>
                <a:effectLst/>
              </a:rPr>
              <a:t>dt</a:t>
            </a:r>
            <a:r>
              <a:rPr lang="de-DE" sz="1000" u="none" strike="noStrike" dirty="0">
                <a:solidFill>
                  <a:srgbClr val="191919"/>
                </a:solidFill>
                <a:effectLst/>
              </a:rPr>
              <a:t>/ha</a:t>
            </a:r>
            <a:endParaRPr lang="de-DE" sz="1000" b="0" i="0" u="none" strike="noStrike" dirty="0">
              <a:solidFill>
                <a:srgbClr val="191919"/>
              </a:solidFill>
              <a:effectLst/>
              <a:latin typeface="Calibri" panose="020F0502020204030204" pitchFamily="34" charset="0"/>
            </a:endParaRPr>
          </a:p>
        </p:txBody>
      </p:sp>
      <p:grpSp>
        <p:nvGrpSpPr>
          <p:cNvPr id="38" name="Gruppieren 37">
            <a:extLst>
              <a:ext uri="{FF2B5EF4-FFF2-40B4-BE49-F238E27FC236}">
                <a16:creationId xmlns:a16="http://schemas.microsoft.com/office/drawing/2014/main" id="{F5AC338D-B772-A621-0280-F1A205EA048C}"/>
              </a:ext>
            </a:extLst>
          </p:cNvPr>
          <p:cNvGrpSpPr/>
          <p:nvPr userDrawn="1"/>
        </p:nvGrpSpPr>
        <p:grpSpPr>
          <a:xfrm>
            <a:off x="7233270" y="2413546"/>
            <a:ext cx="703793" cy="776"/>
            <a:chOff x="7386370" y="1393350"/>
            <a:chExt cx="2038408" cy="776"/>
          </a:xfrm>
        </p:grpSpPr>
        <p:cxnSp>
          <p:nvCxnSpPr>
            <p:cNvPr id="39" name="Gerade Verbindung 38">
              <a:extLst>
                <a:ext uri="{FF2B5EF4-FFF2-40B4-BE49-F238E27FC236}">
                  <a16:creationId xmlns:a16="http://schemas.microsoft.com/office/drawing/2014/main" id="{33418059-0B8A-8726-314E-B6A808E2639E}"/>
                </a:ext>
              </a:extLst>
            </p:cNvPr>
            <p:cNvCxnSpPr>
              <a:cxnSpLocks/>
            </p:cNvCxnSpPr>
            <p:nvPr userDrawn="1"/>
          </p:nvCxnSpPr>
          <p:spPr>
            <a:xfrm>
              <a:off x="7386370" y="1393350"/>
              <a:ext cx="578664" cy="4"/>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40" name="Gerade Verbindung 39">
              <a:extLst>
                <a:ext uri="{FF2B5EF4-FFF2-40B4-BE49-F238E27FC236}">
                  <a16:creationId xmlns:a16="http://schemas.microsoft.com/office/drawing/2014/main" id="{D4326644-FF67-0560-7AE0-19982ECEEF30}"/>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0E7D28BC-667B-988E-A787-520416C4B39E}"/>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42" name="Textfeld 41">
            <a:extLst>
              <a:ext uri="{FF2B5EF4-FFF2-40B4-BE49-F238E27FC236}">
                <a16:creationId xmlns:a16="http://schemas.microsoft.com/office/drawing/2014/main" id="{CBC19577-1726-F33C-B1AD-E23D0B57516F}"/>
              </a:ext>
            </a:extLst>
          </p:cNvPr>
          <p:cNvSpPr txBox="1"/>
          <p:nvPr userDrawn="1"/>
        </p:nvSpPr>
        <p:spPr>
          <a:xfrm>
            <a:off x="7215102" y="2081579"/>
            <a:ext cx="1029321" cy="331967"/>
          </a:xfrm>
          <a:prstGeom prst="rect">
            <a:avLst/>
          </a:prstGeom>
          <a:noFill/>
        </p:spPr>
        <p:txBody>
          <a:bodyPr wrap="square" lIns="0" tIns="0" rIns="0" bIns="0" rtlCol="0">
            <a:noAutofit/>
          </a:bodyPr>
          <a:lstStyle/>
          <a:p>
            <a:r>
              <a:rPr lang="de-DE" sz="2000" dirty="0">
                <a:solidFill>
                  <a:srgbClr val="005E8D"/>
                </a:solidFill>
              </a:rPr>
              <a:t>Ergebnis</a:t>
            </a:r>
          </a:p>
        </p:txBody>
      </p:sp>
    </p:spTree>
    <p:extLst>
      <p:ext uri="{BB962C8B-B14F-4D97-AF65-F5344CB8AC3E}">
        <p14:creationId xmlns:p14="http://schemas.microsoft.com/office/powerpoint/2010/main" val="25970254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Feldversuch1">
    <p:spTree>
      <p:nvGrpSpPr>
        <p:cNvPr id="1" name=""/>
        <p:cNvGrpSpPr/>
        <p:nvPr/>
      </p:nvGrpSpPr>
      <p:grpSpPr>
        <a:xfrm>
          <a:off x="0" y="0"/>
          <a:ext cx="0" cy="0"/>
          <a:chOff x="0" y="0"/>
          <a:chExt cx="0" cy="0"/>
        </a:xfrm>
      </p:grpSpPr>
      <p:graphicFrame>
        <p:nvGraphicFramePr>
          <p:cNvPr id="2" name="Diagramm 1">
            <a:extLst>
              <a:ext uri="{FF2B5EF4-FFF2-40B4-BE49-F238E27FC236}">
                <a16:creationId xmlns:a16="http://schemas.microsoft.com/office/drawing/2014/main" id="{8C4A0047-ED09-0944-B3D2-3C8F509878A8}"/>
              </a:ext>
            </a:extLst>
          </p:cNvPr>
          <p:cNvGraphicFramePr>
            <a:graphicFrameLocks noChangeAspect="1"/>
          </p:cNvGraphicFramePr>
          <p:nvPr userDrawn="1">
            <p:extLst>
              <p:ext uri="{D42A27DB-BD31-4B8C-83A1-F6EECF244321}">
                <p14:modId xmlns:p14="http://schemas.microsoft.com/office/powerpoint/2010/main" val="3904805399"/>
              </p:ext>
            </p:extLst>
          </p:nvPr>
        </p:nvGraphicFramePr>
        <p:xfrm>
          <a:off x="2376006" y="2181329"/>
          <a:ext cx="7335323" cy="3600000"/>
        </p:xfrm>
        <a:graphic>
          <a:graphicData uri="http://schemas.openxmlformats.org/drawingml/2006/chart">
            <c:chart xmlns:c="http://schemas.openxmlformats.org/drawingml/2006/chart" xmlns:r="http://schemas.openxmlformats.org/officeDocument/2006/relationships" r:id="rId2"/>
          </a:graphicData>
        </a:graphic>
      </p:graphicFrame>
      <p:grpSp>
        <p:nvGrpSpPr>
          <p:cNvPr id="22" name="Gruppieren 21">
            <a:extLst>
              <a:ext uri="{FF2B5EF4-FFF2-40B4-BE49-F238E27FC236}">
                <a16:creationId xmlns:a16="http://schemas.microsoft.com/office/drawing/2014/main" id="{6B2A5869-8360-3C5D-3D82-A1A7A6AC295F}"/>
              </a:ext>
            </a:extLst>
          </p:cNvPr>
          <p:cNvGrpSpPr/>
          <p:nvPr userDrawn="1"/>
        </p:nvGrpSpPr>
        <p:grpSpPr>
          <a:xfrm>
            <a:off x="936006" y="1933438"/>
            <a:ext cx="1440000" cy="772"/>
            <a:chOff x="5254081" y="1393354"/>
            <a:chExt cx="4170697" cy="772"/>
          </a:xfrm>
        </p:grpSpPr>
        <p:cxnSp>
          <p:nvCxnSpPr>
            <p:cNvPr id="23" name="Gerade Verbindung 22">
              <a:extLst>
                <a:ext uri="{FF2B5EF4-FFF2-40B4-BE49-F238E27FC236}">
                  <a16:creationId xmlns:a16="http://schemas.microsoft.com/office/drawing/2014/main" id="{E12703D5-CBE2-013C-93EF-9CDF88DCE291}"/>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9FF3794D-E5A4-953A-C5C4-342117551BF6}"/>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27990353-A4F3-6078-687D-115638562C60}"/>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26" name="Textfeld 25">
            <a:extLst>
              <a:ext uri="{FF2B5EF4-FFF2-40B4-BE49-F238E27FC236}">
                <a16:creationId xmlns:a16="http://schemas.microsoft.com/office/drawing/2014/main" id="{C8CC93BA-D1BA-0783-1A47-AA230527504C}"/>
              </a:ext>
            </a:extLst>
          </p:cNvPr>
          <p:cNvSpPr txBox="1"/>
          <p:nvPr userDrawn="1"/>
        </p:nvSpPr>
        <p:spPr>
          <a:xfrm>
            <a:off x="848774" y="1551788"/>
            <a:ext cx="6220706" cy="400110"/>
          </a:xfrm>
          <a:prstGeom prst="rect">
            <a:avLst/>
          </a:prstGeom>
          <a:noFill/>
        </p:spPr>
        <p:txBody>
          <a:bodyPr wrap="square" rtlCol="0">
            <a:spAutoFit/>
          </a:bodyPr>
          <a:lstStyle/>
          <a:p>
            <a:r>
              <a:rPr lang="de-DE" sz="2000" dirty="0">
                <a:solidFill>
                  <a:srgbClr val="005E8D"/>
                </a:solidFill>
              </a:rPr>
              <a:t>boncrop flow Exaktversuche und Praxisdemos, 2022</a:t>
            </a:r>
          </a:p>
        </p:txBody>
      </p:sp>
      <p:sp>
        <p:nvSpPr>
          <p:cNvPr id="3" name="Textfeld 2">
            <a:extLst>
              <a:ext uri="{FF2B5EF4-FFF2-40B4-BE49-F238E27FC236}">
                <a16:creationId xmlns:a16="http://schemas.microsoft.com/office/drawing/2014/main" id="{CAEDC6BA-BEC7-9F67-0BC2-848DB901AD84}"/>
              </a:ext>
            </a:extLst>
          </p:cNvPr>
          <p:cNvSpPr txBox="1"/>
          <p:nvPr userDrawn="1"/>
        </p:nvSpPr>
        <p:spPr>
          <a:xfrm>
            <a:off x="9562745" y="5942150"/>
            <a:ext cx="1627974" cy="230832"/>
          </a:xfrm>
          <a:prstGeom prst="rect">
            <a:avLst/>
          </a:prstGeom>
          <a:noFill/>
        </p:spPr>
        <p:txBody>
          <a:bodyPr wrap="square" rtlCol="0">
            <a:spAutoFit/>
          </a:bodyPr>
          <a:lstStyle/>
          <a:p>
            <a:r>
              <a:rPr lang="de-DE" sz="900" dirty="0">
                <a:solidFill>
                  <a:schemeClr val="bg2">
                    <a:lumMod val="50000"/>
                  </a:schemeClr>
                </a:solidFill>
              </a:rPr>
              <a:t>Quelle: </a:t>
            </a:r>
            <a:r>
              <a:rPr lang="de-DE" sz="900" dirty="0" err="1">
                <a:solidFill>
                  <a:schemeClr val="bg2">
                    <a:lumMod val="50000"/>
                  </a:schemeClr>
                </a:solidFill>
              </a:rPr>
              <a:t>plantus</a:t>
            </a:r>
            <a:r>
              <a:rPr lang="de-DE" sz="900" dirty="0">
                <a:solidFill>
                  <a:schemeClr val="bg2">
                    <a:lumMod val="50000"/>
                  </a:schemeClr>
                </a:solidFill>
              </a:rPr>
              <a:t>-GbR, 2022</a:t>
            </a:r>
          </a:p>
        </p:txBody>
      </p:sp>
    </p:spTree>
    <p:extLst>
      <p:ext uri="{BB962C8B-B14F-4D97-AF65-F5344CB8AC3E}">
        <p14:creationId xmlns:p14="http://schemas.microsoft.com/office/powerpoint/2010/main" val="1061251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Feldversuch1">
    <p:spTree>
      <p:nvGrpSpPr>
        <p:cNvPr id="1" name=""/>
        <p:cNvGrpSpPr/>
        <p:nvPr/>
      </p:nvGrpSpPr>
      <p:grpSpPr>
        <a:xfrm>
          <a:off x="0" y="0"/>
          <a:ext cx="0" cy="0"/>
          <a:chOff x="0" y="0"/>
          <a:chExt cx="0" cy="0"/>
        </a:xfrm>
      </p:grpSpPr>
      <p:grpSp>
        <p:nvGrpSpPr>
          <p:cNvPr id="22" name="Gruppieren 21">
            <a:extLst>
              <a:ext uri="{FF2B5EF4-FFF2-40B4-BE49-F238E27FC236}">
                <a16:creationId xmlns:a16="http://schemas.microsoft.com/office/drawing/2014/main" id="{6B2A5869-8360-3C5D-3D82-A1A7A6AC295F}"/>
              </a:ext>
            </a:extLst>
          </p:cNvPr>
          <p:cNvGrpSpPr/>
          <p:nvPr userDrawn="1"/>
        </p:nvGrpSpPr>
        <p:grpSpPr>
          <a:xfrm>
            <a:off x="936006" y="1933438"/>
            <a:ext cx="1440000" cy="772"/>
            <a:chOff x="5254081" y="1393354"/>
            <a:chExt cx="4170697" cy="772"/>
          </a:xfrm>
        </p:grpSpPr>
        <p:cxnSp>
          <p:nvCxnSpPr>
            <p:cNvPr id="23" name="Gerade Verbindung 22">
              <a:extLst>
                <a:ext uri="{FF2B5EF4-FFF2-40B4-BE49-F238E27FC236}">
                  <a16:creationId xmlns:a16="http://schemas.microsoft.com/office/drawing/2014/main" id="{E12703D5-CBE2-013C-93EF-9CDF88DCE291}"/>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9FF3794D-E5A4-953A-C5C4-342117551BF6}"/>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27990353-A4F3-6078-687D-115638562C60}"/>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26" name="Textfeld 25">
            <a:extLst>
              <a:ext uri="{FF2B5EF4-FFF2-40B4-BE49-F238E27FC236}">
                <a16:creationId xmlns:a16="http://schemas.microsoft.com/office/drawing/2014/main" id="{C8CC93BA-D1BA-0783-1A47-AA230527504C}"/>
              </a:ext>
            </a:extLst>
          </p:cNvPr>
          <p:cNvSpPr txBox="1"/>
          <p:nvPr userDrawn="1"/>
        </p:nvSpPr>
        <p:spPr>
          <a:xfrm>
            <a:off x="848774" y="1551788"/>
            <a:ext cx="6220706" cy="400110"/>
          </a:xfrm>
          <a:prstGeom prst="rect">
            <a:avLst/>
          </a:prstGeom>
          <a:noFill/>
        </p:spPr>
        <p:txBody>
          <a:bodyPr wrap="square" rtlCol="0">
            <a:spAutoFit/>
          </a:bodyPr>
          <a:lstStyle/>
          <a:p>
            <a:r>
              <a:rPr lang="de-DE" sz="2000" dirty="0">
                <a:solidFill>
                  <a:srgbClr val="005E8D"/>
                </a:solidFill>
              </a:rPr>
              <a:t>boncrop flow Exaktversuche und Praxisdemos, 2022</a:t>
            </a:r>
          </a:p>
        </p:txBody>
      </p:sp>
    </p:spTree>
    <p:extLst>
      <p:ext uri="{BB962C8B-B14F-4D97-AF65-F5344CB8AC3E}">
        <p14:creationId xmlns:p14="http://schemas.microsoft.com/office/powerpoint/2010/main" val="26248446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eldversuch2">
    <p:spTree>
      <p:nvGrpSpPr>
        <p:cNvPr id="1" name=""/>
        <p:cNvGrpSpPr/>
        <p:nvPr/>
      </p:nvGrpSpPr>
      <p:grpSpPr>
        <a:xfrm>
          <a:off x="0" y="0"/>
          <a:ext cx="0" cy="0"/>
          <a:chOff x="0" y="0"/>
          <a:chExt cx="0" cy="0"/>
        </a:xfrm>
      </p:grpSpPr>
      <p:sp>
        <p:nvSpPr>
          <p:cNvPr id="25" name="Textfeld 24">
            <a:extLst>
              <a:ext uri="{FF2B5EF4-FFF2-40B4-BE49-F238E27FC236}">
                <a16:creationId xmlns:a16="http://schemas.microsoft.com/office/drawing/2014/main" id="{86866190-FEAC-CFED-83B6-2AC8C6686DAB}"/>
              </a:ext>
            </a:extLst>
          </p:cNvPr>
          <p:cNvSpPr txBox="1"/>
          <p:nvPr userDrawn="1"/>
        </p:nvSpPr>
        <p:spPr>
          <a:xfrm>
            <a:off x="7299613" y="2658816"/>
            <a:ext cx="4325698" cy="1104766"/>
          </a:xfrm>
          <a:prstGeom prst="rect">
            <a:avLst/>
          </a:prstGeom>
          <a:noFill/>
        </p:spPr>
        <p:txBody>
          <a:bodyPr wrap="square" lIns="0" tIns="0" rIns="0" bIns="0" rtlCol="0">
            <a:noAutofit/>
          </a:bodyPr>
          <a:lstStyle/>
          <a:p>
            <a:pPr marL="165100" marR="0" lvl="1" indent="-165100" algn="l" defTabSz="914400" rtl="0" eaLnBrk="1" fontAlgn="auto" latinLnBrk="0" hangingPunct="1">
              <a:lnSpc>
                <a:spcPct val="90000"/>
              </a:lnSpc>
              <a:spcBef>
                <a:spcPts val="500"/>
              </a:spcBef>
              <a:spcAft>
                <a:spcPts val="0"/>
              </a:spcAft>
              <a:buClrTx/>
              <a:buSzPct val="100000"/>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Mit </a:t>
            </a:r>
            <a:r>
              <a:rPr lang="de-DE" sz="1400" dirty="0" err="1">
                <a:solidFill>
                  <a:srgbClr val="191919"/>
                </a:solidFill>
                <a:effectLst/>
                <a:latin typeface="+mn-lt"/>
              </a:rPr>
              <a:t>boncrop</a:t>
            </a:r>
            <a:r>
              <a:rPr lang="de-DE" sz="1400" dirty="0">
                <a:solidFill>
                  <a:srgbClr val="191919"/>
                </a:solidFill>
                <a:effectLst/>
                <a:latin typeface="+mn-lt"/>
              </a:rPr>
              <a:t> </a:t>
            </a:r>
            <a:r>
              <a:rPr lang="de-DE" sz="1400" dirty="0" err="1">
                <a:solidFill>
                  <a:srgbClr val="191919"/>
                </a:solidFill>
                <a:effectLst/>
                <a:latin typeface="+mn-lt"/>
              </a:rPr>
              <a:t>flow</a:t>
            </a:r>
            <a:r>
              <a:rPr lang="de-DE" sz="1400" dirty="0">
                <a:solidFill>
                  <a:srgbClr val="191919"/>
                </a:solidFill>
                <a:effectLst/>
                <a:latin typeface="+mn-lt"/>
              </a:rPr>
              <a:t> (Aufwandsmenge 2 l/ha) zeigte sich ein Plus von 4 % in der Sortierung größer als 35 mm.</a:t>
            </a:r>
          </a:p>
          <a:p>
            <a:pPr marL="165100" marR="0" lvl="1" indent="-165100" algn="l" defTabSz="914400" rtl="0" eaLnBrk="1" fontAlgn="auto" latinLnBrk="0" hangingPunct="1">
              <a:lnSpc>
                <a:spcPct val="90000"/>
              </a:lnSpc>
              <a:spcBef>
                <a:spcPts val="500"/>
              </a:spcBef>
              <a:spcAft>
                <a:spcPts val="0"/>
              </a:spcAft>
              <a:buClrTx/>
              <a:buSzPct val="100000"/>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Bei der Fraktion der Untergrößen (&lt; 35 mm) konnte ein Minus von 19 % bei der </a:t>
            </a:r>
            <a:r>
              <a:rPr lang="de-DE" sz="1400" dirty="0" err="1">
                <a:solidFill>
                  <a:srgbClr val="191919"/>
                </a:solidFill>
                <a:effectLst/>
                <a:latin typeface="+mn-lt"/>
              </a:rPr>
              <a:t>boncrop</a:t>
            </a:r>
            <a:r>
              <a:rPr lang="de-DE" sz="1400" dirty="0">
                <a:solidFill>
                  <a:srgbClr val="191919"/>
                </a:solidFill>
                <a:effectLst/>
                <a:latin typeface="+mn-lt"/>
              </a:rPr>
              <a:t> </a:t>
            </a:r>
            <a:r>
              <a:rPr lang="de-DE" sz="1400" dirty="0" err="1">
                <a:solidFill>
                  <a:srgbClr val="191919"/>
                </a:solidFill>
                <a:effectLst/>
                <a:latin typeface="+mn-lt"/>
              </a:rPr>
              <a:t>flow</a:t>
            </a:r>
            <a:r>
              <a:rPr lang="de-DE" sz="1400" dirty="0">
                <a:solidFill>
                  <a:srgbClr val="191919"/>
                </a:solidFill>
                <a:effectLst/>
                <a:latin typeface="+mn-lt"/>
              </a:rPr>
              <a:t> behandelten Variante festgestellt werden.</a:t>
            </a:r>
            <a:endParaRPr lang="de-DE" dirty="0">
              <a:solidFill>
                <a:srgbClr val="191919"/>
              </a:solidFill>
              <a:latin typeface="+mn-lt"/>
            </a:endParaRPr>
          </a:p>
        </p:txBody>
      </p:sp>
      <p:graphicFrame>
        <p:nvGraphicFramePr>
          <p:cNvPr id="9" name="Diagramm 8">
            <a:extLst>
              <a:ext uri="{FF2B5EF4-FFF2-40B4-BE49-F238E27FC236}">
                <a16:creationId xmlns:a16="http://schemas.microsoft.com/office/drawing/2014/main" id="{CE5C732F-1129-2147-B054-815BC0FC30B3}"/>
              </a:ext>
            </a:extLst>
          </p:cNvPr>
          <p:cNvGraphicFramePr>
            <a:graphicFrameLocks/>
          </p:cNvGraphicFramePr>
          <p:nvPr userDrawn="1">
            <p:extLst>
              <p:ext uri="{D42A27DB-BD31-4B8C-83A1-F6EECF244321}">
                <p14:modId xmlns:p14="http://schemas.microsoft.com/office/powerpoint/2010/main" val="3029708870"/>
              </p:ext>
            </p:extLst>
          </p:nvPr>
        </p:nvGraphicFramePr>
        <p:xfrm>
          <a:off x="660438" y="2785869"/>
          <a:ext cx="5995596" cy="3066517"/>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uppieren 2">
            <a:extLst>
              <a:ext uri="{FF2B5EF4-FFF2-40B4-BE49-F238E27FC236}">
                <a16:creationId xmlns:a16="http://schemas.microsoft.com/office/drawing/2014/main" id="{7F5D5CED-7770-CBDE-35BF-F859DFBB7DE2}"/>
              </a:ext>
            </a:extLst>
          </p:cNvPr>
          <p:cNvGrpSpPr/>
          <p:nvPr userDrawn="1"/>
        </p:nvGrpSpPr>
        <p:grpSpPr>
          <a:xfrm>
            <a:off x="936006" y="1933438"/>
            <a:ext cx="1440000" cy="772"/>
            <a:chOff x="5254081" y="1393354"/>
            <a:chExt cx="4170697" cy="772"/>
          </a:xfrm>
        </p:grpSpPr>
        <p:cxnSp>
          <p:nvCxnSpPr>
            <p:cNvPr id="4" name="Gerade Verbindung 3">
              <a:extLst>
                <a:ext uri="{FF2B5EF4-FFF2-40B4-BE49-F238E27FC236}">
                  <a16:creationId xmlns:a16="http://schemas.microsoft.com/office/drawing/2014/main" id="{D7436801-3F77-4995-4BBC-1219806034B3}"/>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5" name="Gerade Verbindung 4">
              <a:extLst>
                <a:ext uri="{FF2B5EF4-FFF2-40B4-BE49-F238E27FC236}">
                  <a16:creationId xmlns:a16="http://schemas.microsoft.com/office/drawing/2014/main" id="{4EBF17B0-2FD5-DE48-9874-300075DA2B86}"/>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6" name="Gerade Verbindung 5">
              <a:extLst>
                <a:ext uri="{FF2B5EF4-FFF2-40B4-BE49-F238E27FC236}">
                  <a16:creationId xmlns:a16="http://schemas.microsoft.com/office/drawing/2014/main" id="{550E5742-F867-8D9F-3B1C-54FA8B497FB8}"/>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7" name="Textfeld 6">
            <a:extLst>
              <a:ext uri="{FF2B5EF4-FFF2-40B4-BE49-F238E27FC236}">
                <a16:creationId xmlns:a16="http://schemas.microsoft.com/office/drawing/2014/main" id="{07099781-9A8C-79AF-2D3C-C0C8E8EA8C0C}"/>
              </a:ext>
            </a:extLst>
          </p:cNvPr>
          <p:cNvSpPr txBox="1"/>
          <p:nvPr userDrawn="1"/>
        </p:nvSpPr>
        <p:spPr>
          <a:xfrm>
            <a:off x="848774" y="1551788"/>
            <a:ext cx="5340079" cy="400110"/>
          </a:xfrm>
          <a:prstGeom prst="rect">
            <a:avLst/>
          </a:prstGeom>
          <a:noFill/>
        </p:spPr>
        <p:txBody>
          <a:bodyPr wrap="square" rtlCol="0">
            <a:spAutoFit/>
          </a:bodyPr>
          <a:lstStyle/>
          <a:p>
            <a:r>
              <a:rPr lang="de-DE" sz="2000" dirty="0">
                <a:solidFill>
                  <a:srgbClr val="005E8D"/>
                </a:solidFill>
              </a:rPr>
              <a:t>boncrop flow Exaktversuche und Praxisdemos</a:t>
            </a:r>
          </a:p>
        </p:txBody>
      </p:sp>
      <p:sp>
        <p:nvSpPr>
          <p:cNvPr id="32" name="Textfeld 31">
            <a:extLst>
              <a:ext uri="{FF2B5EF4-FFF2-40B4-BE49-F238E27FC236}">
                <a16:creationId xmlns:a16="http://schemas.microsoft.com/office/drawing/2014/main" id="{65E07492-7D5A-462B-66C6-B9A14B435007}"/>
              </a:ext>
            </a:extLst>
          </p:cNvPr>
          <p:cNvSpPr txBox="1"/>
          <p:nvPr userDrawn="1"/>
        </p:nvSpPr>
        <p:spPr>
          <a:xfrm>
            <a:off x="4807238" y="5852386"/>
            <a:ext cx="1797355" cy="215444"/>
          </a:xfrm>
          <a:prstGeom prst="rect">
            <a:avLst/>
          </a:prstGeom>
          <a:noFill/>
        </p:spPr>
        <p:txBody>
          <a:bodyPr wrap="square">
            <a:spAutoFit/>
          </a:bodyPr>
          <a:lstStyle/>
          <a:p>
            <a:pPr algn="r"/>
            <a:r>
              <a:rPr lang="de-DE" sz="800" dirty="0"/>
              <a:t>Quelle: </a:t>
            </a:r>
            <a:r>
              <a:rPr lang="de-DE" sz="800" dirty="0" err="1"/>
              <a:t>plantus</a:t>
            </a:r>
            <a:r>
              <a:rPr lang="de-DE" sz="800" dirty="0"/>
              <a:t>-GbR, 2022</a:t>
            </a:r>
          </a:p>
        </p:txBody>
      </p:sp>
      <p:sp>
        <p:nvSpPr>
          <p:cNvPr id="38" name="Textfeld 37">
            <a:extLst>
              <a:ext uri="{FF2B5EF4-FFF2-40B4-BE49-F238E27FC236}">
                <a16:creationId xmlns:a16="http://schemas.microsoft.com/office/drawing/2014/main" id="{14D2825E-E1D2-0602-6DF5-CBBA5BBDE066}"/>
              </a:ext>
            </a:extLst>
          </p:cNvPr>
          <p:cNvSpPr txBox="1"/>
          <p:nvPr userDrawn="1"/>
        </p:nvSpPr>
        <p:spPr>
          <a:xfrm>
            <a:off x="838199" y="2062716"/>
            <a:ext cx="5822993" cy="738664"/>
          </a:xfrm>
          <a:prstGeom prst="rect">
            <a:avLst/>
          </a:prstGeom>
          <a:noFill/>
        </p:spPr>
        <p:txBody>
          <a:bodyPr wrap="square">
            <a:spAutoFit/>
          </a:bodyPr>
          <a:lstStyle/>
          <a:p>
            <a:r>
              <a:rPr lang="de-DE" sz="1400" u="none" strike="noStrike" dirty="0" err="1">
                <a:solidFill>
                  <a:srgbClr val="005E8D"/>
                </a:solidFill>
                <a:effectLst/>
              </a:rPr>
              <a:t>boncrop</a:t>
            </a:r>
            <a:r>
              <a:rPr lang="de-DE" sz="1400" u="none" strike="noStrike" dirty="0">
                <a:solidFill>
                  <a:srgbClr val="005E8D"/>
                </a:solidFill>
                <a:effectLst/>
              </a:rPr>
              <a:t> </a:t>
            </a:r>
            <a:r>
              <a:rPr lang="de-DE" sz="1400" u="none" strike="noStrike" dirty="0" err="1">
                <a:solidFill>
                  <a:srgbClr val="005E8D"/>
                </a:solidFill>
                <a:effectLst/>
              </a:rPr>
              <a:t>flow</a:t>
            </a:r>
            <a:r>
              <a:rPr lang="de-DE" sz="1400" u="none" strike="noStrike" dirty="0">
                <a:solidFill>
                  <a:srgbClr val="005E8D"/>
                </a:solidFill>
                <a:effectLst/>
              </a:rPr>
              <a:t> Exaktversuch Kartoffel, Sorte </a:t>
            </a:r>
            <a:r>
              <a:rPr lang="de-DE" sz="1400" u="none" strike="noStrike" dirty="0" err="1">
                <a:solidFill>
                  <a:srgbClr val="005E8D"/>
                </a:solidFill>
                <a:effectLst/>
              </a:rPr>
              <a:t>Chenoa</a:t>
            </a:r>
            <a:r>
              <a:rPr lang="de-DE" sz="1400" u="none" strike="noStrike" dirty="0">
                <a:solidFill>
                  <a:srgbClr val="005E8D"/>
                </a:solidFill>
                <a:effectLst/>
              </a:rPr>
              <a:t> </a:t>
            </a:r>
          </a:p>
          <a:p>
            <a:r>
              <a:rPr lang="de-DE" sz="1400" u="none" strike="noStrike" dirty="0">
                <a:solidFill>
                  <a:srgbClr val="005E8D"/>
                </a:solidFill>
                <a:effectLst/>
              </a:rPr>
              <a:t>Chips und </a:t>
            </a:r>
            <a:r>
              <a:rPr lang="de-DE" sz="1400" u="none" strike="noStrike" dirty="0" err="1">
                <a:solidFill>
                  <a:srgbClr val="005E8D"/>
                </a:solidFill>
                <a:effectLst/>
              </a:rPr>
              <a:t>Pommeskartoffel</a:t>
            </a:r>
            <a:r>
              <a:rPr lang="de-DE" sz="1400" u="none" strike="noStrike" dirty="0">
                <a:solidFill>
                  <a:srgbClr val="005E8D"/>
                </a:solidFill>
                <a:effectLst/>
              </a:rPr>
              <a:t>, beregnet</a:t>
            </a:r>
          </a:p>
          <a:p>
            <a:r>
              <a:rPr lang="de-DE" sz="1400" u="none" strike="noStrike" dirty="0">
                <a:solidFill>
                  <a:srgbClr val="005E8D"/>
                </a:solidFill>
                <a:effectLst/>
              </a:rPr>
              <a:t>Standort: </a:t>
            </a:r>
            <a:r>
              <a:rPr lang="de-DE" sz="1400" u="none" strike="noStrike" dirty="0" err="1">
                <a:solidFill>
                  <a:srgbClr val="005E8D"/>
                </a:solidFill>
                <a:effectLst/>
              </a:rPr>
              <a:t>Huntlosen</a:t>
            </a:r>
            <a:endParaRPr lang="de-DE" sz="1400" u="none" strike="noStrike" dirty="0">
              <a:solidFill>
                <a:srgbClr val="005E8D"/>
              </a:solidFill>
              <a:effectLst/>
            </a:endParaRPr>
          </a:p>
        </p:txBody>
      </p:sp>
      <p:grpSp>
        <p:nvGrpSpPr>
          <p:cNvPr id="39" name="Gruppieren 38">
            <a:extLst>
              <a:ext uri="{FF2B5EF4-FFF2-40B4-BE49-F238E27FC236}">
                <a16:creationId xmlns:a16="http://schemas.microsoft.com/office/drawing/2014/main" id="{4852498B-D0B8-E298-BDA6-A8FD6C06B60B}"/>
              </a:ext>
            </a:extLst>
          </p:cNvPr>
          <p:cNvGrpSpPr/>
          <p:nvPr userDrawn="1"/>
        </p:nvGrpSpPr>
        <p:grpSpPr>
          <a:xfrm rot="16200000">
            <a:off x="4993918" y="4076888"/>
            <a:ext cx="3898682" cy="2790"/>
            <a:chOff x="5254081" y="1385609"/>
            <a:chExt cx="3681961" cy="2790"/>
          </a:xfrm>
        </p:grpSpPr>
        <p:cxnSp>
          <p:nvCxnSpPr>
            <p:cNvPr id="40" name="Gerade Verbindung 39">
              <a:extLst>
                <a:ext uri="{FF2B5EF4-FFF2-40B4-BE49-F238E27FC236}">
                  <a16:creationId xmlns:a16="http://schemas.microsoft.com/office/drawing/2014/main" id="{66712024-C29D-AC4A-D994-86DCB4A6C481}"/>
                </a:ext>
              </a:extLst>
            </p:cNvPr>
            <p:cNvCxnSpPr>
              <a:cxnSpLocks/>
            </p:cNvCxnSpPr>
            <p:nvPr userDrawn="1"/>
          </p:nvCxnSpPr>
          <p:spPr>
            <a:xfrm rot="5400000" flipV="1">
              <a:off x="6700819" y="-61129"/>
              <a:ext cx="2579" cy="2896055"/>
            </a:xfrm>
            <a:prstGeom prst="line">
              <a:avLst/>
            </a:prstGeom>
            <a:ln w="25400" cap="rnd">
              <a:solidFill>
                <a:srgbClr val="0085B7"/>
              </a:solidFill>
              <a:round/>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52508536-369C-72F0-753B-6F349F3A0126}"/>
                </a:ext>
              </a:extLst>
            </p:cNvPr>
            <p:cNvCxnSpPr>
              <a:cxnSpLocks/>
            </p:cNvCxnSpPr>
            <p:nvPr userDrawn="1"/>
          </p:nvCxnSpPr>
          <p:spPr>
            <a:xfrm rot="5400000" flipV="1">
              <a:off x="8355930" y="1276332"/>
              <a:ext cx="0" cy="224133"/>
            </a:xfrm>
            <a:prstGeom prst="line">
              <a:avLst/>
            </a:prstGeom>
            <a:ln w="25400" cap="rnd">
              <a:solidFill>
                <a:srgbClr val="0085B7"/>
              </a:solidFill>
              <a:round/>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ADF39EE7-11F2-2AEC-2FDA-E19B36DFDCF1}"/>
                </a:ext>
              </a:extLst>
            </p:cNvPr>
            <p:cNvCxnSpPr>
              <a:cxnSpLocks/>
            </p:cNvCxnSpPr>
            <p:nvPr userDrawn="1"/>
          </p:nvCxnSpPr>
          <p:spPr>
            <a:xfrm rot="5400000" flipV="1">
              <a:off x="8753682" y="1203249"/>
              <a:ext cx="0" cy="364720"/>
            </a:xfrm>
            <a:prstGeom prst="line">
              <a:avLst/>
            </a:prstGeom>
            <a:ln w="25400" cap="rnd">
              <a:solidFill>
                <a:srgbClr val="0085B7"/>
              </a:solidFill>
              <a:round/>
            </a:ln>
          </p:spPr>
          <p:style>
            <a:lnRef idx="1">
              <a:schemeClr val="accent1"/>
            </a:lnRef>
            <a:fillRef idx="0">
              <a:schemeClr val="accent1"/>
            </a:fillRef>
            <a:effectRef idx="0">
              <a:schemeClr val="accent1"/>
            </a:effectRef>
            <a:fontRef idx="minor">
              <a:schemeClr val="tx1"/>
            </a:fontRef>
          </p:style>
        </p:cxnSp>
      </p:grpSp>
      <p:sp>
        <p:nvSpPr>
          <p:cNvPr id="43" name="Textfeld 42">
            <a:extLst>
              <a:ext uri="{FF2B5EF4-FFF2-40B4-BE49-F238E27FC236}">
                <a16:creationId xmlns:a16="http://schemas.microsoft.com/office/drawing/2014/main" id="{21CC789C-05F2-2550-1A66-432F3F13FBDC}"/>
              </a:ext>
            </a:extLst>
          </p:cNvPr>
          <p:cNvSpPr txBox="1"/>
          <p:nvPr userDrawn="1"/>
        </p:nvSpPr>
        <p:spPr>
          <a:xfrm>
            <a:off x="2404022" y="5852386"/>
            <a:ext cx="1797354" cy="246221"/>
          </a:xfrm>
          <a:prstGeom prst="rect">
            <a:avLst/>
          </a:prstGeom>
          <a:noFill/>
        </p:spPr>
        <p:txBody>
          <a:bodyPr wrap="square">
            <a:spAutoFit/>
          </a:bodyPr>
          <a:lstStyle/>
          <a:p>
            <a:pPr algn="l" fontAlgn="b"/>
            <a:r>
              <a:rPr lang="de-DE" sz="1000" u="none" strike="noStrike" dirty="0">
                <a:solidFill>
                  <a:srgbClr val="191919"/>
                </a:solidFill>
                <a:effectLst/>
              </a:rPr>
              <a:t>Gesamtknollenertrag </a:t>
            </a:r>
            <a:r>
              <a:rPr lang="de-DE" sz="1000" u="none" strike="noStrike" dirty="0" err="1">
                <a:solidFill>
                  <a:srgbClr val="191919"/>
                </a:solidFill>
                <a:effectLst/>
              </a:rPr>
              <a:t>dt</a:t>
            </a:r>
            <a:r>
              <a:rPr lang="de-DE" sz="1000" u="none" strike="noStrike" dirty="0">
                <a:solidFill>
                  <a:srgbClr val="191919"/>
                </a:solidFill>
                <a:effectLst/>
              </a:rPr>
              <a:t>/ha</a:t>
            </a:r>
            <a:endParaRPr lang="de-DE" sz="1000" b="0" i="0" u="none" strike="noStrike" dirty="0">
              <a:solidFill>
                <a:srgbClr val="191919"/>
              </a:solidFill>
              <a:effectLst/>
              <a:latin typeface="Calibri" panose="020F0502020204030204" pitchFamily="34" charset="0"/>
            </a:endParaRPr>
          </a:p>
        </p:txBody>
      </p:sp>
      <p:grpSp>
        <p:nvGrpSpPr>
          <p:cNvPr id="49" name="Gruppieren 48">
            <a:extLst>
              <a:ext uri="{FF2B5EF4-FFF2-40B4-BE49-F238E27FC236}">
                <a16:creationId xmlns:a16="http://schemas.microsoft.com/office/drawing/2014/main" id="{34EAC7BB-DA17-52F2-44E1-30F979822665}"/>
              </a:ext>
            </a:extLst>
          </p:cNvPr>
          <p:cNvGrpSpPr/>
          <p:nvPr userDrawn="1"/>
        </p:nvGrpSpPr>
        <p:grpSpPr>
          <a:xfrm>
            <a:off x="7233270" y="2413546"/>
            <a:ext cx="703793" cy="776"/>
            <a:chOff x="7386370" y="1393350"/>
            <a:chExt cx="2038408" cy="776"/>
          </a:xfrm>
        </p:grpSpPr>
        <p:cxnSp>
          <p:nvCxnSpPr>
            <p:cNvPr id="50" name="Gerade Verbindung 49">
              <a:extLst>
                <a:ext uri="{FF2B5EF4-FFF2-40B4-BE49-F238E27FC236}">
                  <a16:creationId xmlns:a16="http://schemas.microsoft.com/office/drawing/2014/main" id="{FA75DFE8-6F3F-0879-DAA5-BAE2D9CC7AEC}"/>
                </a:ext>
              </a:extLst>
            </p:cNvPr>
            <p:cNvCxnSpPr>
              <a:cxnSpLocks/>
            </p:cNvCxnSpPr>
            <p:nvPr userDrawn="1"/>
          </p:nvCxnSpPr>
          <p:spPr>
            <a:xfrm>
              <a:off x="7386370" y="1393350"/>
              <a:ext cx="578664" cy="4"/>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BF68FE44-283F-99A6-5397-0811E8BB5684}"/>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52" name="Gerade Verbindung 51">
              <a:extLst>
                <a:ext uri="{FF2B5EF4-FFF2-40B4-BE49-F238E27FC236}">
                  <a16:creationId xmlns:a16="http://schemas.microsoft.com/office/drawing/2014/main" id="{041FB026-2738-B2C2-4330-E7541C4D2B39}"/>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53" name="Textfeld 52">
            <a:extLst>
              <a:ext uri="{FF2B5EF4-FFF2-40B4-BE49-F238E27FC236}">
                <a16:creationId xmlns:a16="http://schemas.microsoft.com/office/drawing/2014/main" id="{67CE087A-2A48-32C0-7023-D19E3835653D}"/>
              </a:ext>
            </a:extLst>
          </p:cNvPr>
          <p:cNvSpPr txBox="1"/>
          <p:nvPr userDrawn="1"/>
        </p:nvSpPr>
        <p:spPr>
          <a:xfrm>
            <a:off x="7215102" y="2081579"/>
            <a:ext cx="1029321" cy="331967"/>
          </a:xfrm>
          <a:prstGeom prst="rect">
            <a:avLst/>
          </a:prstGeom>
          <a:noFill/>
        </p:spPr>
        <p:txBody>
          <a:bodyPr wrap="square" lIns="0" tIns="0" rIns="0" bIns="0" rtlCol="0">
            <a:noAutofit/>
          </a:bodyPr>
          <a:lstStyle/>
          <a:p>
            <a:r>
              <a:rPr lang="de-DE" sz="2000" dirty="0">
                <a:solidFill>
                  <a:srgbClr val="005E8D"/>
                </a:solidFill>
              </a:rPr>
              <a:t>Ergebnis</a:t>
            </a:r>
          </a:p>
        </p:txBody>
      </p:sp>
    </p:spTree>
    <p:extLst>
      <p:ext uri="{BB962C8B-B14F-4D97-AF65-F5344CB8AC3E}">
        <p14:creationId xmlns:p14="http://schemas.microsoft.com/office/powerpoint/2010/main" val="16511049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Feldversuch2">
    <p:spTree>
      <p:nvGrpSpPr>
        <p:cNvPr id="1" name=""/>
        <p:cNvGrpSpPr/>
        <p:nvPr/>
      </p:nvGrpSpPr>
      <p:grpSpPr>
        <a:xfrm>
          <a:off x="0" y="0"/>
          <a:ext cx="0" cy="0"/>
          <a:chOff x="0" y="0"/>
          <a:chExt cx="0" cy="0"/>
        </a:xfrm>
      </p:grpSpPr>
      <p:graphicFrame>
        <p:nvGraphicFramePr>
          <p:cNvPr id="9" name="Diagramm 8">
            <a:extLst>
              <a:ext uri="{FF2B5EF4-FFF2-40B4-BE49-F238E27FC236}">
                <a16:creationId xmlns:a16="http://schemas.microsoft.com/office/drawing/2014/main" id="{CE5C732F-1129-2147-B054-815BC0FC30B3}"/>
              </a:ext>
            </a:extLst>
          </p:cNvPr>
          <p:cNvGraphicFramePr>
            <a:graphicFrameLocks noChangeAspect="1"/>
          </p:cNvGraphicFramePr>
          <p:nvPr userDrawn="1">
            <p:extLst>
              <p:ext uri="{D42A27DB-BD31-4B8C-83A1-F6EECF244321}">
                <p14:modId xmlns:p14="http://schemas.microsoft.com/office/powerpoint/2010/main" val="1376508079"/>
              </p:ext>
            </p:extLst>
          </p:nvPr>
        </p:nvGraphicFramePr>
        <p:xfrm>
          <a:off x="2576674" y="2135146"/>
          <a:ext cx="7038652" cy="3754073"/>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uppieren 2">
            <a:extLst>
              <a:ext uri="{FF2B5EF4-FFF2-40B4-BE49-F238E27FC236}">
                <a16:creationId xmlns:a16="http://schemas.microsoft.com/office/drawing/2014/main" id="{7F5D5CED-7770-CBDE-35BF-F859DFBB7DE2}"/>
              </a:ext>
            </a:extLst>
          </p:cNvPr>
          <p:cNvGrpSpPr/>
          <p:nvPr userDrawn="1"/>
        </p:nvGrpSpPr>
        <p:grpSpPr>
          <a:xfrm>
            <a:off x="936006" y="1933438"/>
            <a:ext cx="1440000" cy="772"/>
            <a:chOff x="5254081" y="1393354"/>
            <a:chExt cx="4170697" cy="772"/>
          </a:xfrm>
        </p:grpSpPr>
        <p:cxnSp>
          <p:nvCxnSpPr>
            <p:cNvPr id="4" name="Gerade Verbindung 3">
              <a:extLst>
                <a:ext uri="{FF2B5EF4-FFF2-40B4-BE49-F238E27FC236}">
                  <a16:creationId xmlns:a16="http://schemas.microsoft.com/office/drawing/2014/main" id="{D7436801-3F77-4995-4BBC-1219806034B3}"/>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5" name="Gerade Verbindung 4">
              <a:extLst>
                <a:ext uri="{FF2B5EF4-FFF2-40B4-BE49-F238E27FC236}">
                  <a16:creationId xmlns:a16="http://schemas.microsoft.com/office/drawing/2014/main" id="{4EBF17B0-2FD5-DE48-9874-300075DA2B86}"/>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6" name="Gerade Verbindung 5">
              <a:extLst>
                <a:ext uri="{FF2B5EF4-FFF2-40B4-BE49-F238E27FC236}">
                  <a16:creationId xmlns:a16="http://schemas.microsoft.com/office/drawing/2014/main" id="{550E5742-F867-8D9F-3B1C-54FA8B497FB8}"/>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7" name="Textfeld 6">
            <a:extLst>
              <a:ext uri="{FF2B5EF4-FFF2-40B4-BE49-F238E27FC236}">
                <a16:creationId xmlns:a16="http://schemas.microsoft.com/office/drawing/2014/main" id="{07099781-9A8C-79AF-2D3C-C0C8E8EA8C0C}"/>
              </a:ext>
            </a:extLst>
          </p:cNvPr>
          <p:cNvSpPr txBox="1"/>
          <p:nvPr userDrawn="1"/>
        </p:nvSpPr>
        <p:spPr>
          <a:xfrm>
            <a:off x="848774" y="1551788"/>
            <a:ext cx="6302719" cy="400110"/>
          </a:xfrm>
          <a:prstGeom prst="rect">
            <a:avLst/>
          </a:prstGeom>
          <a:noFill/>
        </p:spPr>
        <p:txBody>
          <a:bodyPr wrap="square" rtlCol="0">
            <a:spAutoFit/>
          </a:bodyPr>
          <a:lstStyle/>
          <a:p>
            <a:r>
              <a:rPr lang="de-DE" sz="2000" dirty="0">
                <a:solidFill>
                  <a:srgbClr val="005E8D"/>
                </a:solidFill>
              </a:rPr>
              <a:t>boncrop flow Exaktversuche und Praxisdemos, 2022</a:t>
            </a:r>
          </a:p>
        </p:txBody>
      </p:sp>
      <p:sp>
        <p:nvSpPr>
          <p:cNvPr id="2" name="Textfeld 1">
            <a:extLst>
              <a:ext uri="{FF2B5EF4-FFF2-40B4-BE49-F238E27FC236}">
                <a16:creationId xmlns:a16="http://schemas.microsoft.com/office/drawing/2014/main" id="{B3D07FB6-5C22-6CB2-F441-A3FC74A9FA7D}"/>
              </a:ext>
            </a:extLst>
          </p:cNvPr>
          <p:cNvSpPr txBox="1"/>
          <p:nvPr userDrawn="1"/>
        </p:nvSpPr>
        <p:spPr>
          <a:xfrm>
            <a:off x="9562745" y="5942150"/>
            <a:ext cx="1627974" cy="230832"/>
          </a:xfrm>
          <a:prstGeom prst="rect">
            <a:avLst/>
          </a:prstGeom>
          <a:noFill/>
        </p:spPr>
        <p:txBody>
          <a:bodyPr wrap="square" rtlCol="0">
            <a:spAutoFit/>
          </a:bodyPr>
          <a:lstStyle/>
          <a:p>
            <a:r>
              <a:rPr lang="de-DE" sz="900" dirty="0">
                <a:solidFill>
                  <a:schemeClr val="bg2">
                    <a:lumMod val="50000"/>
                  </a:schemeClr>
                </a:solidFill>
              </a:rPr>
              <a:t>Quelle: </a:t>
            </a:r>
            <a:r>
              <a:rPr lang="de-DE" sz="900" dirty="0" err="1">
                <a:solidFill>
                  <a:schemeClr val="bg2">
                    <a:lumMod val="50000"/>
                  </a:schemeClr>
                </a:solidFill>
              </a:rPr>
              <a:t>plantus</a:t>
            </a:r>
            <a:r>
              <a:rPr lang="de-DE" sz="900" dirty="0">
                <a:solidFill>
                  <a:schemeClr val="bg2">
                    <a:lumMod val="50000"/>
                  </a:schemeClr>
                </a:solidFill>
              </a:rPr>
              <a:t>-GbR, 2022</a:t>
            </a:r>
          </a:p>
        </p:txBody>
      </p:sp>
    </p:spTree>
    <p:extLst>
      <p:ext uri="{BB962C8B-B14F-4D97-AF65-F5344CB8AC3E}">
        <p14:creationId xmlns:p14="http://schemas.microsoft.com/office/powerpoint/2010/main" val="27133207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FE012EC0-9DF6-B052-D2F0-AB58BE945EDF}"/>
              </a:ext>
            </a:extLst>
          </p:cNvPr>
          <p:cNvSpPr txBox="1"/>
          <p:nvPr userDrawn="1"/>
        </p:nvSpPr>
        <p:spPr>
          <a:xfrm>
            <a:off x="1875928" y="2448108"/>
            <a:ext cx="3896222" cy="3701013"/>
          </a:xfrm>
          <a:prstGeom prst="rect">
            <a:avLst/>
          </a:prstGeom>
          <a:noFill/>
        </p:spPr>
        <p:txBody>
          <a:bodyPr wrap="square">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lang="de-DE" sz="1400" dirty="0" err="1">
                <a:solidFill>
                  <a:srgbClr val="4E965A"/>
                </a:solidFill>
                <a:effectLst/>
                <a:latin typeface="Helvetica" pitchFamily="2" charset="0"/>
              </a:rPr>
              <a:t>boncrop</a:t>
            </a:r>
            <a:r>
              <a:rPr lang="de-DE" sz="1400" dirty="0">
                <a:solidFill>
                  <a:srgbClr val="4E965A"/>
                </a:solidFill>
                <a:effectLst/>
                <a:latin typeface="Helvetica" pitchFamily="2" charset="0"/>
              </a:rPr>
              <a:t> </a:t>
            </a:r>
            <a:r>
              <a:rPr lang="de-DE" sz="1400" dirty="0" err="1">
                <a:solidFill>
                  <a:srgbClr val="4E965A"/>
                </a:solidFill>
                <a:effectLst/>
                <a:latin typeface="Helvetica" pitchFamily="2" charset="0"/>
              </a:rPr>
              <a:t>flow</a:t>
            </a:r>
            <a:r>
              <a:rPr lang="de-DE" sz="1400" dirty="0">
                <a:solidFill>
                  <a:srgbClr val="4E965A"/>
                </a:solidFill>
                <a:effectLst/>
                <a:latin typeface="Helvetica" pitchFamily="2" charset="0"/>
              </a:rPr>
              <a:t> in der Kartoffel</a:t>
            </a:r>
            <a:endParaRPr lang="de-DE" sz="1400" dirty="0">
              <a:solidFill>
                <a:srgbClr val="4E965A"/>
              </a:solidFill>
              <a:effectLst/>
              <a:latin typeface="+mn-lt"/>
            </a:endParaRPr>
          </a:p>
          <a:p>
            <a:pPr algn="just">
              <a:spcBef>
                <a:spcPts val="200"/>
              </a:spcBef>
              <a:spcAft>
                <a:spcPts val="200"/>
              </a:spcAft>
            </a:pPr>
            <a:endParaRPr lang="de-DE" sz="1400" dirty="0">
              <a:solidFill>
                <a:srgbClr val="0FA63E"/>
              </a:solidFill>
              <a:effectLst/>
              <a:latin typeface="+mn-lt"/>
            </a:endParaRP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Behandlung zum Beginn des </a:t>
            </a:r>
            <a:r>
              <a:rPr lang="de-DE" sz="1400" dirty="0" err="1">
                <a:solidFill>
                  <a:srgbClr val="005E8D"/>
                </a:solidFill>
                <a:effectLst/>
                <a:latin typeface="+mn-lt"/>
              </a:rPr>
              <a:t>Häkchenstadiums</a:t>
            </a:r>
            <a:endParaRPr lang="de-DE" sz="1400" dirty="0">
              <a:solidFill>
                <a:srgbClr val="005E8D"/>
              </a:solidFill>
              <a:effectLst/>
              <a:latin typeface="+mn-lt"/>
            </a:endParaRP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Zweite Behandlung in einem Zeitraum von 7 bis 21 Tagen</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Deutlich besseres Wurzelwachstum</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Kombination von besserer Stresstoleranz mit höherer Photosynthese-Leistung</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Hohe Pflanzenvitalität und leistungsstärkerer Stoffwechsel</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Gleichmäßiges Wachstum und gleichmäßigere Sortierung</a:t>
            </a:r>
          </a:p>
          <a:p>
            <a:pPr marL="285750" indent="-285750" algn="just">
              <a:lnSpc>
                <a:spcPct val="100000"/>
              </a:lnSpc>
              <a:spcBef>
                <a:spcPts val="300"/>
              </a:spcBef>
              <a:spcAft>
                <a:spcPts val="300"/>
              </a:spcAft>
              <a:buSzPct val="160000"/>
              <a:buFontTx/>
              <a:buBlip>
                <a:blip r:embed="rId2"/>
              </a:buBlip>
            </a:pPr>
            <a:endParaRPr lang="de-DE" sz="1400" dirty="0">
              <a:solidFill>
                <a:srgbClr val="005E8D"/>
              </a:solidFill>
              <a:effectLst/>
              <a:latin typeface="+mn-lt"/>
            </a:endParaRPr>
          </a:p>
        </p:txBody>
      </p:sp>
      <p:grpSp>
        <p:nvGrpSpPr>
          <p:cNvPr id="10" name="Gruppieren 9">
            <a:extLst>
              <a:ext uri="{FF2B5EF4-FFF2-40B4-BE49-F238E27FC236}">
                <a16:creationId xmlns:a16="http://schemas.microsoft.com/office/drawing/2014/main" id="{610052D7-EABA-5298-CE9B-14316A396BDE}"/>
              </a:ext>
            </a:extLst>
          </p:cNvPr>
          <p:cNvGrpSpPr/>
          <p:nvPr userDrawn="1"/>
        </p:nvGrpSpPr>
        <p:grpSpPr>
          <a:xfrm rot="10800000">
            <a:off x="2572258" y="1977888"/>
            <a:ext cx="549458" cy="772"/>
            <a:chOff x="7770320" y="1393354"/>
            <a:chExt cx="1591402" cy="772"/>
          </a:xfrm>
        </p:grpSpPr>
        <p:cxnSp>
          <p:nvCxnSpPr>
            <p:cNvPr id="11" name="Gerade Verbindung 10">
              <a:extLst>
                <a:ext uri="{FF2B5EF4-FFF2-40B4-BE49-F238E27FC236}">
                  <a16:creationId xmlns:a16="http://schemas.microsoft.com/office/drawing/2014/main" id="{8AEAB768-B265-F2B1-9FD0-E686A9C35DDA}"/>
                </a:ext>
              </a:extLst>
            </p:cNvPr>
            <p:cNvCxnSpPr>
              <a:cxnSpLocks/>
            </p:cNvCxnSpPr>
            <p:nvPr userDrawn="1"/>
          </p:nvCxnSpPr>
          <p:spPr>
            <a:xfrm>
              <a:off x="7770320" y="1393354"/>
              <a:ext cx="29980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F917BEE6-0751-CC62-9C4B-8BC56BC135B3}"/>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6DDCEA8F-9949-7EA2-F9E7-4484D2EE0CFE}"/>
                </a:ext>
              </a:extLst>
            </p:cNvPr>
            <p:cNvCxnSpPr>
              <a:cxnSpLocks/>
            </p:cNvCxnSpPr>
            <p:nvPr userDrawn="1"/>
          </p:nvCxnSpPr>
          <p:spPr>
            <a:xfrm>
              <a:off x="8699434" y="1394126"/>
              <a:ext cx="662288"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pic>
        <p:nvPicPr>
          <p:cNvPr id="14" name="Grafik 13">
            <a:extLst>
              <a:ext uri="{FF2B5EF4-FFF2-40B4-BE49-F238E27FC236}">
                <a16:creationId xmlns:a16="http://schemas.microsoft.com/office/drawing/2014/main" id="{779251DC-1567-94A8-5769-30213B998E8C}"/>
              </a:ext>
            </a:extLst>
          </p:cNvPr>
          <p:cNvPicPr>
            <a:picLocks noChangeAspect="1"/>
          </p:cNvPicPr>
          <p:nvPr userDrawn="1"/>
        </p:nvPicPr>
        <p:blipFill>
          <a:blip r:embed="rId3">
            <a:alphaModFix amt="80000"/>
          </a:blip>
          <a:stretch>
            <a:fillRect/>
          </a:stretch>
        </p:blipFill>
        <p:spPr>
          <a:xfrm>
            <a:off x="1825114" y="1471833"/>
            <a:ext cx="612000" cy="612000"/>
          </a:xfrm>
          <a:prstGeom prst="rect">
            <a:avLst/>
          </a:prstGeom>
        </p:spPr>
      </p:pic>
      <p:sp>
        <p:nvSpPr>
          <p:cNvPr id="15" name="Textfeld 14">
            <a:extLst>
              <a:ext uri="{FF2B5EF4-FFF2-40B4-BE49-F238E27FC236}">
                <a16:creationId xmlns:a16="http://schemas.microsoft.com/office/drawing/2014/main" id="{B1E564F8-9735-0338-B697-0A695FF98DDE}"/>
              </a:ext>
            </a:extLst>
          </p:cNvPr>
          <p:cNvSpPr txBox="1"/>
          <p:nvPr userDrawn="1"/>
        </p:nvSpPr>
        <p:spPr>
          <a:xfrm>
            <a:off x="2445251" y="1577778"/>
            <a:ext cx="990602" cy="400110"/>
          </a:xfrm>
          <a:prstGeom prst="rect">
            <a:avLst/>
          </a:prstGeom>
          <a:noFill/>
        </p:spPr>
        <p:txBody>
          <a:bodyPr wrap="square" rtlCol="0">
            <a:spAutoFit/>
          </a:bodyPr>
          <a:lstStyle/>
          <a:p>
            <a:r>
              <a:rPr lang="de-DE" sz="2000" dirty="0">
                <a:solidFill>
                  <a:srgbClr val="005E8D"/>
                </a:solidFill>
              </a:rPr>
              <a:t>FAZIT</a:t>
            </a:r>
          </a:p>
        </p:txBody>
      </p:sp>
      <p:pic>
        <p:nvPicPr>
          <p:cNvPr id="21" name="Grafik 20" descr="Ein Bild, das Himmel, draußen, Wolke, Gras enthält.&#10;&#10;Automatisch generierte Beschreibung">
            <a:extLst>
              <a:ext uri="{FF2B5EF4-FFF2-40B4-BE49-F238E27FC236}">
                <a16:creationId xmlns:a16="http://schemas.microsoft.com/office/drawing/2014/main" id="{69DA7C81-C4F0-D476-62CB-AD432BC31520}"/>
              </a:ext>
            </a:extLst>
          </p:cNvPr>
          <p:cNvPicPr>
            <a:picLocks noChangeAspect="1"/>
          </p:cNvPicPr>
          <p:nvPr userDrawn="1"/>
        </p:nvPicPr>
        <p:blipFill>
          <a:blip r:embed="rId4"/>
          <a:stretch>
            <a:fillRect/>
          </a:stretch>
        </p:blipFill>
        <p:spPr>
          <a:xfrm>
            <a:off x="9619743" y="1308139"/>
            <a:ext cx="2160000" cy="4680000"/>
          </a:xfrm>
          <a:prstGeom prst="rect">
            <a:avLst/>
          </a:prstGeom>
        </p:spPr>
      </p:pic>
    </p:spTree>
    <p:extLst>
      <p:ext uri="{BB962C8B-B14F-4D97-AF65-F5344CB8AC3E}">
        <p14:creationId xmlns:p14="http://schemas.microsoft.com/office/powerpoint/2010/main" val="1272974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635E5FF-F817-F964-A585-E6DCCD692D33}"/>
              </a:ext>
            </a:extLst>
          </p:cNvPr>
          <p:cNvSpPr/>
          <p:nvPr userDrawn="1"/>
        </p:nvSpPr>
        <p:spPr>
          <a:xfrm>
            <a:off x="375383" y="0"/>
            <a:ext cx="11808000" cy="12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1D3DEE4C-7F5F-7D8C-9010-4E17A91663CC}"/>
              </a:ext>
            </a:extLst>
          </p:cNvPr>
          <p:cNvPicPr>
            <a:picLocks noChangeAspect="1"/>
          </p:cNvPicPr>
          <p:nvPr userDrawn="1"/>
        </p:nvPicPr>
        <p:blipFill>
          <a:blip r:embed="rId2"/>
          <a:stretch>
            <a:fillRect/>
          </a:stretch>
        </p:blipFill>
        <p:spPr>
          <a:xfrm>
            <a:off x="1886060" y="2602328"/>
            <a:ext cx="1648954" cy="1668128"/>
          </a:xfrm>
          <a:prstGeom prst="rect">
            <a:avLst/>
          </a:prstGeom>
        </p:spPr>
      </p:pic>
      <p:pic>
        <p:nvPicPr>
          <p:cNvPr id="15" name="Grafik 14">
            <a:extLst>
              <a:ext uri="{FF2B5EF4-FFF2-40B4-BE49-F238E27FC236}">
                <a16:creationId xmlns:a16="http://schemas.microsoft.com/office/drawing/2014/main" id="{D7B5D171-900F-0023-0661-9F6B579E6525}"/>
              </a:ext>
            </a:extLst>
          </p:cNvPr>
          <p:cNvPicPr>
            <a:picLocks noChangeAspect="1"/>
          </p:cNvPicPr>
          <p:nvPr userDrawn="1"/>
        </p:nvPicPr>
        <p:blipFill>
          <a:blip r:embed="rId3"/>
          <a:stretch>
            <a:fillRect/>
          </a:stretch>
        </p:blipFill>
        <p:spPr>
          <a:xfrm>
            <a:off x="4159770" y="2966396"/>
            <a:ext cx="5478905" cy="1118144"/>
          </a:xfrm>
          <a:prstGeom prst="rect">
            <a:avLst/>
          </a:prstGeom>
        </p:spPr>
      </p:pic>
    </p:spTree>
    <p:extLst>
      <p:ext uri="{BB962C8B-B14F-4D97-AF65-F5344CB8AC3E}">
        <p14:creationId xmlns:p14="http://schemas.microsoft.com/office/powerpoint/2010/main" val="30681704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BC7202A0-70D6-83B5-6076-9993813C9BAA}"/>
              </a:ext>
            </a:extLst>
          </p:cNvPr>
          <p:cNvSpPr/>
          <p:nvPr userDrawn="1"/>
        </p:nvSpPr>
        <p:spPr>
          <a:xfrm>
            <a:off x="375385" y="0"/>
            <a:ext cx="2880000" cy="9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AB540755-A556-C5F0-3F2F-314102A82BDE}"/>
              </a:ext>
            </a:extLst>
          </p:cNvPr>
          <p:cNvSpPr/>
          <p:nvPr userDrawn="1"/>
        </p:nvSpPr>
        <p:spPr>
          <a:xfrm>
            <a:off x="0" y="0"/>
            <a:ext cx="12183383" cy="12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0F6321AE-F223-6277-579D-754C5DD37D93}"/>
              </a:ext>
            </a:extLst>
          </p:cNvPr>
          <p:cNvGrpSpPr/>
          <p:nvPr userDrawn="1"/>
        </p:nvGrpSpPr>
        <p:grpSpPr>
          <a:xfrm>
            <a:off x="1843139" y="2607275"/>
            <a:ext cx="8496163" cy="1663200"/>
            <a:chOff x="840309" y="1920586"/>
            <a:chExt cx="8496163" cy="1663200"/>
          </a:xfrm>
        </p:grpSpPr>
        <p:pic>
          <p:nvPicPr>
            <p:cNvPr id="11" name="Grafik 10">
              <a:extLst>
                <a:ext uri="{FF2B5EF4-FFF2-40B4-BE49-F238E27FC236}">
                  <a16:creationId xmlns:a16="http://schemas.microsoft.com/office/drawing/2014/main" id="{4F0D02B3-1EC5-BA3A-0EC9-5B82D7CCA21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992580" y="2009641"/>
              <a:ext cx="6343892" cy="1496201"/>
            </a:xfrm>
            <a:prstGeom prst="rect">
              <a:avLst/>
            </a:prstGeom>
          </p:spPr>
        </p:pic>
        <p:pic>
          <p:nvPicPr>
            <p:cNvPr id="12" name="Grafik 11">
              <a:extLst>
                <a:ext uri="{FF2B5EF4-FFF2-40B4-BE49-F238E27FC236}">
                  <a16:creationId xmlns:a16="http://schemas.microsoft.com/office/drawing/2014/main" id="{0765C409-CE5B-2D73-A0EB-8EDEDC7FB679}"/>
                </a:ext>
              </a:extLst>
            </p:cNvPr>
            <p:cNvPicPr>
              <a:picLocks noChangeAspect="1"/>
            </p:cNvPicPr>
            <p:nvPr userDrawn="1"/>
          </p:nvPicPr>
          <p:blipFill>
            <a:blip r:embed="rId3"/>
            <a:stretch>
              <a:fillRect/>
            </a:stretch>
          </p:blipFill>
          <p:spPr>
            <a:xfrm>
              <a:off x="840309" y="1920586"/>
              <a:ext cx="1682317" cy="1663200"/>
            </a:xfrm>
            <a:prstGeom prst="rect">
              <a:avLst/>
            </a:prstGeom>
          </p:spPr>
        </p:pic>
      </p:grpSp>
    </p:spTree>
    <p:extLst>
      <p:ext uri="{BB962C8B-B14F-4D97-AF65-F5344CB8AC3E}">
        <p14:creationId xmlns:p14="http://schemas.microsoft.com/office/powerpoint/2010/main" val="25480813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rodukttechnische Informationen">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4C160870-C714-E310-F5B8-F5173D90EDE2}"/>
              </a:ext>
            </a:extLst>
          </p:cNvPr>
          <p:cNvSpPr txBox="1"/>
          <p:nvPr userDrawn="1"/>
        </p:nvSpPr>
        <p:spPr>
          <a:xfrm>
            <a:off x="2651175" y="3013272"/>
            <a:ext cx="2633425" cy="2308324"/>
          </a:xfrm>
          <a:prstGeom prst="rect">
            <a:avLst/>
          </a:prstGeom>
          <a:noFill/>
        </p:spPr>
        <p:txBody>
          <a:bodyPr wrap="square" rtlCol="0">
            <a:spAutoFit/>
          </a:bodyPr>
          <a:lstStyle/>
          <a:p>
            <a:pPr lvl="0"/>
            <a:r>
              <a:rPr lang="de-DE" sz="1400" dirty="0">
                <a:solidFill>
                  <a:srgbClr val="191919"/>
                </a:solidFill>
                <a:latin typeface="+mn-lt"/>
              </a:rPr>
              <a:t>Die Abpackung</a:t>
            </a:r>
          </a:p>
          <a:p>
            <a:pPr lvl="0"/>
            <a:endParaRPr lang="de-DE" sz="1400" dirty="0">
              <a:solidFill>
                <a:srgbClr val="191919"/>
              </a:solidFill>
              <a:latin typeface="+mn-lt"/>
            </a:endParaRPr>
          </a:p>
          <a:p>
            <a:pPr marL="357188" lvl="1" indent="-133350">
              <a:buFontTx/>
              <a:buBlip>
                <a:blip>
                  <a:extLst>
                    <a:ext uri="{96DAC541-7B7A-43D3-8B79-37D633B846F1}">
                      <asvg:svgBlip xmlns:asvg="http://schemas.microsoft.com/office/drawing/2016/SVG/main" r:embed="rId2"/>
                    </a:ext>
                  </a:extLst>
                </a:blip>
              </a:buBlip>
              <a:tabLst/>
            </a:pPr>
            <a:r>
              <a:rPr lang="de-DE" sz="1400" dirty="0">
                <a:solidFill>
                  <a:srgbClr val="191919"/>
                </a:solidFill>
                <a:latin typeface="+mn-lt"/>
              </a:rPr>
              <a:t>10 l Kanister</a:t>
            </a:r>
          </a:p>
          <a:p>
            <a:pPr marL="357188" lvl="1" indent="-133350">
              <a:buFontTx/>
              <a:buBlip>
                <a:blip>
                  <a:extLst>
                    <a:ext uri="{96DAC541-7B7A-43D3-8B79-37D633B846F1}">
                      <asvg:svgBlip xmlns:asvg="http://schemas.microsoft.com/office/drawing/2016/SVG/main" r:embed="rId2"/>
                    </a:ext>
                  </a:extLst>
                </a:blip>
              </a:buBlip>
              <a:tabLst/>
            </a:pPr>
            <a:r>
              <a:rPr lang="de-DE" sz="1400" dirty="0">
                <a:solidFill>
                  <a:srgbClr val="191919"/>
                </a:solidFill>
                <a:latin typeface="+mn-lt"/>
              </a:rPr>
              <a:t>2 Kanister (20 l) pro Karton</a:t>
            </a:r>
            <a:br>
              <a:rPr lang="de-DE" sz="1400" dirty="0">
                <a:solidFill>
                  <a:srgbClr val="191919"/>
                </a:solidFill>
                <a:latin typeface="+mn-lt"/>
              </a:rPr>
            </a:br>
            <a:br>
              <a:rPr lang="de-DE" sz="1400" dirty="0">
                <a:solidFill>
                  <a:srgbClr val="191919"/>
                </a:solidFill>
                <a:latin typeface="+mn-lt"/>
              </a:rPr>
            </a:br>
            <a:br>
              <a:rPr lang="de-DE" sz="1400" dirty="0">
                <a:solidFill>
                  <a:srgbClr val="191919"/>
                </a:solidFill>
                <a:latin typeface="+mn-lt"/>
              </a:rPr>
            </a:br>
            <a:br>
              <a:rPr lang="de-DE" sz="1400" dirty="0">
                <a:solidFill>
                  <a:srgbClr val="191919"/>
                </a:solidFill>
                <a:latin typeface="+mn-lt"/>
              </a:rPr>
            </a:br>
            <a:r>
              <a:rPr lang="de-DE" sz="1400" dirty="0">
                <a:solidFill>
                  <a:srgbClr val="191919"/>
                </a:solidFill>
                <a:latin typeface="+mn-lt"/>
              </a:rPr>
              <a:t>Artikelnummer: </a:t>
            </a:r>
            <a:br>
              <a:rPr lang="de-DE" sz="1400" dirty="0">
                <a:solidFill>
                  <a:srgbClr val="191919"/>
                </a:solidFill>
                <a:latin typeface="+mn-lt"/>
              </a:rPr>
            </a:br>
            <a:r>
              <a:rPr lang="de-DE" sz="1400" dirty="0">
                <a:solidFill>
                  <a:srgbClr val="191919"/>
                </a:solidFill>
                <a:latin typeface="+mn-lt"/>
              </a:rPr>
              <a:t>234953 - 0000</a:t>
            </a:r>
            <a:endParaRPr lang="de-DE" sz="1400" dirty="0">
              <a:solidFill>
                <a:srgbClr val="191919"/>
              </a:solidFill>
              <a:effectLst/>
              <a:latin typeface="+mn-lt"/>
            </a:endParaRPr>
          </a:p>
          <a:p>
            <a:endParaRPr lang="de-DE" dirty="0">
              <a:latin typeface="+mn-lt"/>
            </a:endParaRPr>
          </a:p>
        </p:txBody>
      </p:sp>
      <p:sp>
        <p:nvSpPr>
          <p:cNvPr id="10" name="Textfeld 9">
            <a:extLst>
              <a:ext uri="{FF2B5EF4-FFF2-40B4-BE49-F238E27FC236}">
                <a16:creationId xmlns:a16="http://schemas.microsoft.com/office/drawing/2014/main" id="{A11B3204-8560-7AC5-4543-3704C7F108F6}"/>
              </a:ext>
            </a:extLst>
          </p:cNvPr>
          <p:cNvSpPr txBox="1"/>
          <p:nvPr userDrawn="1"/>
        </p:nvSpPr>
        <p:spPr>
          <a:xfrm>
            <a:off x="7582800" y="3013272"/>
            <a:ext cx="3642610" cy="1877437"/>
          </a:xfrm>
          <a:prstGeom prst="rect">
            <a:avLst/>
          </a:prstGeom>
          <a:noFill/>
        </p:spPr>
        <p:txBody>
          <a:bodyPr wrap="square" rtlCol="0">
            <a:spAutoFit/>
          </a:bodyPr>
          <a:lstStyle/>
          <a:p>
            <a:pPr lvl="0"/>
            <a:r>
              <a:rPr lang="de-DE" sz="1400" dirty="0">
                <a:solidFill>
                  <a:srgbClr val="191919"/>
                </a:solidFill>
              </a:rPr>
              <a:t>Die Empfohlene Aufwandsmenge</a:t>
            </a:r>
          </a:p>
          <a:p>
            <a:pPr lvl="0"/>
            <a:endParaRPr lang="de-DE" sz="1400" dirty="0">
              <a:solidFill>
                <a:srgbClr val="191919"/>
              </a:solidFill>
            </a:endParaRPr>
          </a:p>
          <a:p>
            <a:pPr marL="357188" marR="0" lvl="1" indent="-179388"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2"/>
                    </a:ext>
                  </a:extLst>
                </a:blip>
              </a:buBlip>
              <a:tabLst/>
              <a:defRPr/>
            </a:pPr>
            <a:r>
              <a:rPr lang="de-DE" sz="1400" dirty="0">
                <a:solidFill>
                  <a:srgbClr val="191919"/>
                </a:solidFill>
              </a:rPr>
              <a:t>2 Behandlungen </a:t>
            </a:r>
            <a:r>
              <a:rPr lang="de-DE" sz="1400" dirty="0">
                <a:solidFill>
                  <a:srgbClr val="191919"/>
                </a:solidFill>
                <a:effectLst/>
                <a:latin typeface="+mn-lt"/>
              </a:rPr>
              <a:t>à</a:t>
            </a:r>
            <a:r>
              <a:rPr lang="de-DE" sz="1400" dirty="0">
                <a:solidFill>
                  <a:srgbClr val="191919"/>
                </a:solidFill>
              </a:rPr>
              <a:t> 2 l/ha</a:t>
            </a:r>
          </a:p>
          <a:p>
            <a:pPr marL="357188" lvl="1" indent="-179388">
              <a:buFontTx/>
              <a:buBlip>
                <a:blip>
                  <a:extLst>
                    <a:ext uri="{96DAC541-7B7A-43D3-8B79-37D633B846F1}">
                      <asvg:svgBlip xmlns:asvg="http://schemas.microsoft.com/office/drawing/2016/SVG/main" r:embed="rId2"/>
                    </a:ext>
                  </a:extLst>
                </a:blip>
              </a:buBlip>
              <a:tabLst/>
            </a:pPr>
            <a:r>
              <a:rPr lang="de-DE" sz="1400" dirty="0">
                <a:solidFill>
                  <a:srgbClr val="191919"/>
                </a:solidFill>
              </a:rPr>
              <a:t>Ab BBCH 12 bis BBCH 14</a:t>
            </a:r>
            <a:br>
              <a:rPr lang="de-DE" sz="1400" dirty="0">
                <a:solidFill>
                  <a:srgbClr val="191919"/>
                </a:solidFill>
              </a:rPr>
            </a:br>
            <a:r>
              <a:rPr lang="de-DE" sz="1400" dirty="0">
                <a:solidFill>
                  <a:srgbClr val="191919"/>
                </a:solidFill>
              </a:rPr>
              <a:t>Und ab BBCH 61</a:t>
            </a:r>
          </a:p>
          <a:p>
            <a:pPr marL="357188" lvl="1" indent="-179388">
              <a:buFontTx/>
              <a:buBlip>
                <a:blip>
                  <a:extLst>
                    <a:ext uri="{96DAC541-7B7A-43D3-8B79-37D633B846F1}">
                      <asvg:svgBlip xmlns:asvg="http://schemas.microsoft.com/office/drawing/2016/SVG/main" r:embed="rId2"/>
                    </a:ext>
                  </a:extLst>
                </a:blip>
              </a:buBlip>
              <a:tabLst/>
            </a:pPr>
            <a:r>
              <a:rPr lang="de-DE" sz="1400" dirty="0">
                <a:solidFill>
                  <a:srgbClr val="191919"/>
                </a:solidFill>
              </a:rPr>
              <a:t>Blattspritzung</a:t>
            </a:r>
          </a:p>
          <a:p>
            <a:pPr marL="357188" lvl="1" indent="-179388">
              <a:buFontTx/>
              <a:buBlip>
                <a:blip>
                  <a:extLst>
                    <a:ext uri="{96DAC541-7B7A-43D3-8B79-37D633B846F1}">
                      <asvg:svgBlip xmlns:asvg="http://schemas.microsoft.com/office/drawing/2016/SVG/main" r:embed="rId2"/>
                    </a:ext>
                  </a:extLst>
                </a:blip>
              </a:buBlip>
              <a:tabLst/>
            </a:pPr>
            <a:r>
              <a:rPr lang="de-DE" sz="1400" dirty="0">
                <a:solidFill>
                  <a:srgbClr val="191919"/>
                </a:solidFill>
              </a:rPr>
              <a:t>Wasseraufwandsmenge 200-500 l/ha</a:t>
            </a:r>
          </a:p>
          <a:p>
            <a:endParaRPr lang="de-DE" dirty="0"/>
          </a:p>
        </p:txBody>
      </p:sp>
      <p:sp>
        <p:nvSpPr>
          <p:cNvPr id="11" name="Textfeld 10">
            <a:extLst>
              <a:ext uri="{FF2B5EF4-FFF2-40B4-BE49-F238E27FC236}">
                <a16:creationId xmlns:a16="http://schemas.microsoft.com/office/drawing/2014/main" id="{CA713835-91F5-9FA0-BBE7-76D228527135}"/>
              </a:ext>
            </a:extLst>
          </p:cNvPr>
          <p:cNvSpPr txBox="1"/>
          <p:nvPr userDrawn="1"/>
        </p:nvSpPr>
        <p:spPr>
          <a:xfrm>
            <a:off x="838200" y="1533328"/>
            <a:ext cx="5967334" cy="400110"/>
          </a:xfrm>
          <a:prstGeom prst="rect">
            <a:avLst/>
          </a:prstGeom>
          <a:noFill/>
        </p:spPr>
        <p:txBody>
          <a:bodyPr wrap="square" rtlCol="0">
            <a:spAutoFit/>
          </a:bodyPr>
          <a:lstStyle/>
          <a:p>
            <a:r>
              <a:rPr lang="de-DE" sz="2000" dirty="0">
                <a:solidFill>
                  <a:srgbClr val="005E8D"/>
                </a:solidFill>
              </a:rPr>
              <a:t>Produkttechnische Informationen</a:t>
            </a:r>
          </a:p>
        </p:txBody>
      </p:sp>
      <p:grpSp>
        <p:nvGrpSpPr>
          <p:cNvPr id="12" name="Gruppieren 11">
            <a:extLst>
              <a:ext uri="{FF2B5EF4-FFF2-40B4-BE49-F238E27FC236}">
                <a16:creationId xmlns:a16="http://schemas.microsoft.com/office/drawing/2014/main" id="{81D297E4-B0B6-7F22-CEFC-3D4D5D006D75}"/>
              </a:ext>
            </a:extLst>
          </p:cNvPr>
          <p:cNvGrpSpPr/>
          <p:nvPr userDrawn="1"/>
        </p:nvGrpSpPr>
        <p:grpSpPr>
          <a:xfrm>
            <a:off x="950625" y="1925943"/>
            <a:ext cx="1440000" cy="772"/>
            <a:chOff x="5254081" y="1393354"/>
            <a:chExt cx="4170697" cy="772"/>
          </a:xfrm>
        </p:grpSpPr>
        <p:cxnSp>
          <p:nvCxnSpPr>
            <p:cNvPr id="13" name="Gerade Verbindung 12">
              <a:extLst>
                <a:ext uri="{FF2B5EF4-FFF2-40B4-BE49-F238E27FC236}">
                  <a16:creationId xmlns:a16="http://schemas.microsoft.com/office/drawing/2014/main" id="{E3F01ADC-2425-916C-914F-8AEF4BE429C7}"/>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10FF1028-D1BB-B1F9-917D-DF4669186303}"/>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FE9A2851-A318-52A3-95FC-4AE8B9032BA2}"/>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pic>
        <p:nvPicPr>
          <p:cNvPr id="16" name="Grafik 15">
            <a:extLst>
              <a:ext uri="{FF2B5EF4-FFF2-40B4-BE49-F238E27FC236}">
                <a16:creationId xmlns:a16="http://schemas.microsoft.com/office/drawing/2014/main" id="{0C99A8F2-B647-E6A4-969E-41A59BEC2133}"/>
              </a:ext>
            </a:extLst>
          </p:cNvPr>
          <p:cNvPicPr>
            <a:picLocks noChangeAspect="1"/>
          </p:cNvPicPr>
          <p:nvPr userDrawn="1"/>
        </p:nvPicPr>
        <p:blipFill>
          <a:blip r:embed="rId3"/>
          <a:stretch>
            <a:fillRect/>
          </a:stretch>
        </p:blipFill>
        <p:spPr>
          <a:xfrm>
            <a:off x="5968896" y="3822996"/>
            <a:ext cx="1333500" cy="1498600"/>
          </a:xfrm>
          <a:prstGeom prst="rect">
            <a:avLst/>
          </a:prstGeom>
        </p:spPr>
      </p:pic>
      <p:pic>
        <p:nvPicPr>
          <p:cNvPr id="17" name="Grafik 16">
            <a:extLst>
              <a:ext uri="{FF2B5EF4-FFF2-40B4-BE49-F238E27FC236}">
                <a16:creationId xmlns:a16="http://schemas.microsoft.com/office/drawing/2014/main" id="{BD3C4A5E-4308-707B-821C-82CB3A803067}"/>
              </a:ext>
            </a:extLst>
          </p:cNvPr>
          <p:cNvPicPr>
            <a:picLocks noChangeAspect="1"/>
          </p:cNvPicPr>
          <p:nvPr userDrawn="1"/>
        </p:nvPicPr>
        <p:blipFill>
          <a:blip r:embed="rId4"/>
          <a:stretch>
            <a:fillRect/>
          </a:stretch>
        </p:blipFill>
        <p:spPr>
          <a:xfrm>
            <a:off x="838200" y="3013272"/>
            <a:ext cx="1625600" cy="2311400"/>
          </a:xfrm>
          <a:prstGeom prst="rect">
            <a:avLst/>
          </a:prstGeom>
        </p:spPr>
      </p:pic>
    </p:spTree>
    <p:extLst>
      <p:ext uri="{BB962C8B-B14F-4D97-AF65-F5344CB8AC3E}">
        <p14:creationId xmlns:p14="http://schemas.microsoft.com/office/powerpoint/2010/main" val="25071041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orteile und Nutzen">
    <p:spTree>
      <p:nvGrpSpPr>
        <p:cNvPr id="1" name=""/>
        <p:cNvGrpSpPr/>
        <p:nvPr/>
      </p:nvGrpSpPr>
      <p:grpSpPr>
        <a:xfrm>
          <a:off x="0" y="0"/>
          <a:ext cx="0" cy="0"/>
          <a:chOff x="0" y="0"/>
          <a:chExt cx="0" cy="0"/>
        </a:xfrm>
      </p:grpSpPr>
      <p:sp>
        <p:nvSpPr>
          <p:cNvPr id="11" name="Abgerundetes Rechteck 10">
            <a:extLst>
              <a:ext uri="{FF2B5EF4-FFF2-40B4-BE49-F238E27FC236}">
                <a16:creationId xmlns:a16="http://schemas.microsoft.com/office/drawing/2014/main" id="{E4A57A21-858F-0083-D65A-8A13A2F2C9C8}"/>
              </a:ext>
            </a:extLst>
          </p:cNvPr>
          <p:cNvSpPr/>
          <p:nvPr userDrawn="1"/>
        </p:nvSpPr>
        <p:spPr>
          <a:xfrm>
            <a:off x="838199" y="2184400"/>
            <a:ext cx="9000000" cy="3889829"/>
          </a:xfrm>
          <a:prstGeom prst="roundRect">
            <a:avLst/>
          </a:prstGeom>
          <a:solidFill>
            <a:srgbClr val="0085B7">
              <a:alpha val="10000"/>
            </a:srgbClr>
          </a:solidFill>
          <a:ln w="25400">
            <a:solidFill>
              <a:srgbClr val="0085B7"/>
            </a:solidFill>
            <a:round/>
          </a:ln>
        </p:spPr>
        <p:style>
          <a:lnRef idx="2">
            <a:schemeClr val="accent1">
              <a:shade val="15000"/>
            </a:schemeClr>
          </a:lnRef>
          <a:fillRef idx="1">
            <a:schemeClr val="accent1"/>
          </a:fillRef>
          <a:effectRef idx="0">
            <a:schemeClr val="accent1"/>
          </a:effectRef>
          <a:fontRef idx="minor">
            <a:schemeClr val="lt1"/>
          </a:fontRef>
        </p:style>
        <p:txBody>
          <a:bodyPr lIns="108000" tIns="36000" rIns="108000" bIns="36000" numCol="2" spcCol="360000" rtlCol="0" anchor="ctr"/>
          <a:lstStyle/>
          <a:p>
            <a:pPr marL="179388" indent="-173038">
              <a:lnSpc>
                <a:spcPct val="100000"/>
              </a:lnSpc>
              <a:buFontTx/>
              <a:buNone/>
              <a:tabLst/>
            </a:pPr>
            <a:endParaRPr lang="de-DE" sz="1400" dirty="0">
              <a:solidFill>
                <a:srgbClr val="005E8D"/>
              </a:solidFill>
              <a:effectLst/>
              <a:latin typeface="+mn-lt"/>
            </a:endParaRPr>
          </a:p>
        </p:txBody>
      </p:sp>
      <p:sp>
        <p:nvSpPr>
          <p:cNvPr id="12" name="Textfeld 11">
            <a:extLst>
              <a:ext uri="{FF2B5EF4-FFF2-40B4-BE49-F238E27FC236}">
                <a16:creationId xmlns:a16="http://schemas.microsoft.com/office/drawing/2014/main" id="{80C14AE6-2BBB-DCE3-BAFF-BB77B28596DC}"/>
              </a:ext>
            </a:extLst>
          </p:cNvPr>
          <p:cNvSpPr txBox="1"/>
          <p:nvPr userDrawn="1"/>
        </p:nvSpPr>
        <p:spPr>
          <a:xfrm>
            <a:off x="838200" y="1575590"/>
            <a:ext cx="5967334" cy="400110"/>
          </a:xfrm>
          <a:prstGeom prst="rect">
            <a:avLst/>
          </a:prstGeom>
          <a:noFill/>
        </p:spPr>
        <p:txBody>
          <a:bodyPr wrap="square" rtlCol="0">
            <a:spAutoFit/>
          </a:bodyPr>
          <a:lstStyle/>
          <a:p>
            <a:r>
              <a:rPr lang="de-DE" sz="2000" dirty="0">
                <a:solidFill>
                  <a:srgbClr val="005E8D"/>
                </a:solidFill>
              </a:rPr>
              <a:t>Vorteile und Nutzen</a:t>
            </a:r>
          </a:p>
        </p:txBody>
      </p:sp>
      <p:grpSp>
        <p:nvGrpSpPr>
          <p:cNvPr id="13" name="Gruppieren 12">
            <a:extLst>
              <a:ext uri="{FF2B5EF4-FFF2-40B4-BE49-F238E27FC236}">
                <a16:creationId xmlns:a16="http://schemas.microsoft.com/office/drawing/2014/main" id="{8BC2027F-E71C-635D-9F25-F7D8B0CAC261}"/>
              </a:ext>
            </a:extLst>
          </p:cNvPr>
          <p:cNvGrpSpPr/>
          <p:nvPr userDrawn="1"/>
        </p:nvGrpSpPr>
        <p:grpSpPr>
          <a:xfrm>
            <a:off x="950625" y="1968205"/>
            <a:ext cx="1440000" cy="772"/>
            <a:chOff x="5254081" y="1393354"/>
            <a:chExt cx="4170697" cy="772"/>
          </a:xfrm>
        </p:grpSpPr>
        <p:cxnSp>
          <p:nvCxnSpPr>
            <p:cNvPr id="14" name="Gerade Verbindung 13">
              <a:extLst>
                <a:ext uri="{FF2B5EF4-FFF2-40B4-BE49-F238E27FC236}">
                  <a16:creationId xmlns:a16="http://schemas.microsoft.com/office/drawing/2014/main" id="{855B55C0-0177-D34B-C636-119AB243F7B8}"/>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4376E090-912D-2940-5F0C-CA2F1B4248D8}"/>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98FA54DF-8FB4-AEDE-51AB-66F99A06C1EE}"/>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18" name="Textfeld 17">
            <a:extLst>
              <a:ext uri="{FF2B5EF4-FFF2-40B4-BE49-F238E27FC236}">
                <a16:creationId xmlns:a16="http://schemas.microsoft.com/office/drawing/2014/main" id="{B3FB9161-B2B3-6793-238B-3A07572B3E2D}"/>
              </a:ext>
            </a:extLst>
          </p:cNvPr>
          <p:cNvSpPr txBox="1"/>
          <p:nvPr userDrawn="1"/>
        </p:nvSpPr>
        <p:spPr>
          <a:xfrm>
            <a:off x="1151807" y="2601800"/>
            <a:ext cx="3253278" cy="3108543"/>
          </a:xfrm>
          <a:prstGeom prst="rect">
            <a:avLst/>
          </a:prstGeom>
          <a:noFill/>
        </p:spPr>
        <p:txBody>
          <a:bodyPr wrap="square" rtlCol="0">
            <a:spAutoFit/>
          </a:bodyPr>
          <a:lstStyle/>
          <a:p>
            <a:pPr marL="179388" indent="-173038">
              <a:lnSpc>
                <a:spcPct val="100000"/>
              </a:lnSpc>
              <a:buFontTx/>
              <a:buNone/>
              <a:tabLst/>
            </a:pPr>
            <a:r>
              <a:rPr lang="de-DE" sz="1400" spc="15" dirty="0">
                <a:solidFill>
                  <a:srgbClr val="191919"/>
                </a:solidFill>
                <a:effectLst/>
                <a:latin typeface="+mn-lt"/>
                <a:ea typeface="Calibri" panose="020F0502020204030204" pitchFamily="34" charset="0"/>
                <a:cs typeface="Minion Pro" panose="02040503050306020203" pitchFamily="18" charset="0"/>
              </a:rPr>
              <a:t>Die Vorteile</a:t>
            </a:r>
          </a:p>
          <a:p>
            <a:pPr marL="179388" indent="-173038">
              <a:lnSpc>
                <a:spcPct val="100000"/>
              </a:lnSpc>
              <a:buFontTx/>
              <a:buNone/>
              <a:tabLst/>
            </a:pPr>
            <a:endParaRPr lang="de-DE" sz="1400" spc="15" dirty="0">
              <a:solidFill>
                <a:srgbClr val="191919"/>
              </a:solidFill>
              <a:effectLst/>
              <a:latin typeface="+mn-lt"/>
              <a:ea typeface="Calibri" panose="020F0502020204030204" pitchFamily="34" charset="0"/>
              <a:cs typeface="Minion Pro" panose="02040503050306020203" pitchFamily="18" charset="0"/>
            </a:endParaRPr>
          </a:p>
          <a:p>
            <a:pPr marL="179388" marR="0" lvl="0" indent="-173038"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Schnellere Jugendentwicklung</a:t>
            </a:r>
            <a:br>
              <a:rPr lang="de-DE" sz="1400" dirty="0">
                <a:solidFill>
                  <a:srgbClr val="191919"/>
                </a:solidFill>
                <a:effectLst/>
                <a:latin typeface="+mn-lt"/>
              </a:rPr>
            </a:br>
            <a:br>
              <a:rPr lang="de-DE" sz="1400" dirty="0">
                <a:solidFill>
                  <a:srgbClr val="191919"/>
                </a:solidFill>
                <a:effectLst/>
                <a:latin typeface="+mn-lt"/>
              </a:rPr>
            </a:br>
            <a:endParaRPr lang="de-DE" sz="1400" dirty="0">
              <a:solidFill>
                <a:srgbClr val="191919"/>
              </a:solidFill>
              <a:effectLst/>
              <a:latin typeface="+mn-lt"/>
            </a:endParaRPr>
          </a:p>
          <a:p>
            <a:pPr marL="179388" marR="0" lvl="0" indent="-173038"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Bessere Wurzelentwicklung</a:t>
            </a:r>
            <a:br>
              <a:rPr lang="de-DE" sz="1400" dirty="0">
                <a:solidFill>
                  <a:srgbClr val="191919"/>
                </a:solidFill>
                <a:effectLst/>
                <a:latin typeface="+mn-lt"/>
              </a:rPr>
            </a:br>
            <a:br>
              <a:rPr lang="de-DE" sz="1400" dirty="0">
                <a:solidFill>
                  <a:srgbClr val="191919"/>
                </a:solidFill>
                <a:effectLst/>
                <a:latin typeface="+mn-lt"/>
              </a:rPr>
            </a:br>
            <a:r>
              <a:rPr lang="de-DE" sz="1400" dirty="0">
                <a:solidFill>
                  <a:srgbClr val="191919"/>
                </a:solidFill>
                <a:effectLst/>
                <a:latin typeface="+mn-lt"/>
              </a:rPr>
              <a:t> </a:t>
            </a:r>
            <a:br>
              <a:rPr lang="de-DE" sz="1400" dirty="0">
                <a:solidFill>
                  <a:srgbClr val="191919"/>
                </a:solidFill>
                <a:effectLst/>
                <a:latin typeface="+mn-lt"/>
              </a:rPr>
            </a:br>
            <a:endParaRPr lang="de-DE" sz="1400" dirty="0">
              <a:solidFill>
                <a:srgbClr val="191919"/>
              </a:solidFill>
              <a:effectLst/>
              <a:latin typeface="+mn-lt"/>
            </a:endParaRPr>
          </a:p>
          <a:p>
            <a:pPr marL="179388" marR="0" lvl="0" indent="-173038"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Höhere Photosynthese-Rate und gut funktionierender Stoffwechsel </a:t>
            </a:r>
            <a:br>
              <a:rPr lang="de-DE" sz="1400" dirty="0">
                <a:solidFill>
                  <a:srgbClr val="191919"/>
                </a:solidFill>
                <a:effectLst/>
                <a:latin typeface="+mn-lt"/>
              </a:rPr>
            </a:br>
            <a:r>
              <a:rPr lang="de-DE" sz="1400" dirty="0">
                <a:solidFill>
                  <a:srgbClr val="191919"/>
                </a:solidFill>
                <a:effectLst/>
                <a:latin typeface="+mn-lt"/>
              </a:rPr>
              <a:t> </a:t>
            </a:r>
          </a:p>
          <a:p>
            <a:pPr marL="179388" marR="0" lvl="0" indent="-173038"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Bessere Stresstoleranz und Regeneration nach Stress</a:t>
            </a:r>
          </a:p>
        </p:txBody>
      </p:sp>
      <p:sp>
        <p:nvSpPr>
          <p:cNvPr id="19" name="Textfeld 18">
            <a:extLst>
              <a:ext uri="{FF2B5EF4-FFF2-40B4-BE49-F238E27FC236}">
                <a16:creationId xmlns:a16="http://schemas.microsoft.com/office/drawing/2014/main" id="{CCF685DC-E8FD-8E8F-DAE6-F146CFCE6567}"/>
              </a:ext>
            </a:extLst>
          </p:cNvPr>
          <p:cNvSpPr txBox="1"/>
          <p:nvPr userDrawn="1"/>
        </p:nvSpPr>
        <p:spPr>
          <a:xfrm>
            <a:off x="4405085" y="2601800"/>
            <a:ext cx="5256251" cy="3108543"/>
          </a:xfrm>
          <a:prstGeom prst="rect">
            <a:avLst/>
          </a:prstGeom>
          <a:noFill/>
        </p:spPr>
        <p:txBody>
          <a:bodyPr wrap="square" rtlCol="0">
            <a:spAutoFit/>
          </a:bodyPr>
          <a:lstStyle/>
          <a:p>
            <a:pPr marL="179388" indent="-173038">
              <a:lnSpc>
                <a:spcPct val="100000"/>
              </a:lnSpc>
              <a:buFontTx/>
              <a:buNone/>
              <a:tabLst/>
            </a:pPr>
            <a:r>
              <a:rPr lang="de-DE" sz="1400" dirty="0">
                <a:solidFill>
                  <a:srgbClr val="191919"/>
                </a:solidFill>
                <a:effectLst/>
                <a:latin typeface="+mn-lt"/>
              </a:rPr>
              <a:t>Der Nutzen</a:t>
            </a:r>
          </a:p>
          <a:p>
            <a:pPr marL="179388" indent="-173038">
              <a:lnSpc>
                <a:spcPct val="100000"/>
              </a:lnSpc>
              <a:buFontTx/>
              <a:buNone/>
              <a:tabLst/>
            </a:pPr>
            <a:endParaRPr lang="de-DE" sz="1400" dirty="0">
              <a:solidFill>
                <a:srgbClr val="191919"/>
              </a:solidFill>
              <a:effectLst/>
              <a:latin typeface="+mn-lt"/>
            </a:endParaRPr>
          </a:p>
          <a:p>
            <a:pPr marL="179388" marR="0" lvl="0" indent="-173038"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Um den Bestand schnell zu schließen (kaum Konkurrenzkraft gegenüber Unkraut)</a:t>
            </a:r>
            <a:br>
              <a:rPr lang="de-DE" sz="1400" dirty="0">
                <a:solidFill>
                  <a:srgbClr val="191919"/>
                </a:solidFill>
                <a:effectLst/>
                <a:latin typeface="+mn-lt"/>
              </a:rPr>
            </a:br>
            <a:endParaRPr lang="de-DE" sz="1400" dirty="0">
              <a:solidFill>
                <a:srgbClr val="191919"/>
              </a:solidFill>
              <a:effectLst/>
              <a:latin typeface="+mn-lt"/>
            </a:endParaRPr>
          </a:p>
          <a:p>
            <a:pPr marL="179388" marR="0" lvl="0" indent="-173038"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Viel Wurzelmasse führt zu vielen Wurzelknöllchen und damit vielen Knöllchenbakterien – das bedeutet viel N und viel Ertrag (Soja ist ein Proteinlieferant).</a:t>
            </a:r>
            <a:br>
              <a:rPr lang="de-DE" sz="1400" dirty="0">
                <a:solidFill>
                  <a:srgbClr val="191919"/>
                </a:solidFill>
                <a:effectLst/>
                <a:latin typeface="+mn-lt"/>
              </a:rPr>
            </a:br>
            <a:endParaRPr lang="de-DE" sz="1400" dirty="0">
              <a:solidFill>
                <a:srgbClr val="191919"/>
              </a:solidFill>
              <a:effectLst/>
              <a:latin typeface="+mn-lt"/>
            </a:endParaRPr>
          </a:p>
          <a:p>
            <a:pPr marL="179388" marR="0" lvl="0" indent="-173038"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Unter anderem für eine gute Versorgung der Knöllchen Knöllchenbakterien (Symbiose!)</a:t>
            </a:r>
            <a:br>
              <a:rPr lang="de-DE" sz="1400" dirty="0">
                <a:solidFill>
                  <a:srgbClr val="191919"/>
                </a:solidFill>
                <a:effectLst/>
                <a:latin typeface="+mn-lt"/>
              </a:rPr>
            </a:br>
            <a:endParaRPr lang="de-DE" sz="1400" dirty="0">
              <a:solidFill>
                <a:srgbClr val="191919"/>
              </a:solidFill>
              <a:effectLst/>
              <a:latin typeface="+mn-lt"/>
            </a:endParaRPr>
          </a:p>
          <a:p>
            <a:pPr marL="179388" marR="0" lvl="0" indent="-173038" algn="l" defTabSz="914400" rtl="0" eaLnBrk="1" fontAlgn="auto" latinLnBrk="0" hangingPunct="1">
              <a:lnSpc>
                <a:spcPct val="100000"/>
              </a:lnSpc>
              <a:spcBef>
                <a:spcPts val="0"/>
              </a:spcBef>
              <a:spcAft>
                <a:spcPts val="0"/>
              </a:spcAft>
              <a:buClrTx/>
              <a:buSzTx/>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Vitalere Bestände mit starker Symbiose-Leistung, gesteigerter Kornertrag und Ölgehalt</a:t>
            </a:r>
          </a:p>
        </p:txBody>
      </p:sp>
      <p:pic>
        <p:nvPicPr>
          <p:cNvPr id="3" name="Grafik 2" descr="Ein Bild, das Kraut, Pflanze, Gemüse, Blatt enthält.&#10;&#10;Automatisch generierte Beschreibung">
            <a:extLst>
              <a:ext uri="{FF2B5EF4-FFF2-40B4-BE49-F238E27FC236}">
                <a16:creationId xmlns:a16="http://schemas.microsoft.com/office/drawing/2014/main" id="{6DB68302-CAA9-513B-809F-51573E1E762B}"/>
              </a:ext>
            </a:extLst>
          </p:cNvPr>
          <p:cNvPicPr>
            <a:picLocks noChangeAspect="1"/>
          </p:cNvPicPr>
          <p:nvPr userDrawn="1"/>
        </p:nvPicPr>
        <p:blipFill rotWithShape="1">
          <a:blip r:embed="rId3"/>
          <a:srcRect l="10679" t="7592" r="13085" b="8611"/>
          <a:stretch/>
        </p:blipFill>
        <p:spPr>
          <a:xfrm>
            <a:off x="10058812" y="1727199"/>
            <a:ext cx="1714430" cy="4083051"/>
          </a:xfrm>
          <a:prstGeom prst="rect">
            <a:avLst/>
          </a:prstGeom>
        </p:spPr>
      </p:pic>
    </p:spTree>
    <p:extLst>
      <p:ext uri="{BB962C8B-B14F-4D97-AF65-F5344CB8AC3E}">
        <p14:creationId xmlns:p14="http://schemas.microsoft.com/office/powerpoint/2010/main" val="18014383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Wachstumsphasen">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DAD8CCBF-2E9E-D278-523A-69A16EC75AE9}"/>
              </a:ext>
            </a:extLst>
          </p:cNvPr>
          <p:cNvGrpSpPr/>
          <p:nvPr userDrawn="1"/>
        </p:nvGrpSpPr>
        <p:grpSpPr>
          <a:xfrm>
            <a:off x="8645787" y="2280510"/>
            <a:ext cx="1440000" cy="772"/>
            <a:chOff x="5254081" y="1393354"/>
            <a:chExt cx="4170697" cy="772"/>
          </a:xfrm>
        </p:grpSpPr>
        <p:cxnSp>
          <p:nvCxnSpPr>
            <p:cNvPr id="9" name="Gerade Verbindung 8">
              <a:extLst>
                <a:ext uri="{FF2B5EF4-FFF2-40B4-BE49-F238E27FC236}">
                  <a16:creationId xmlns:a16="http://schemas.microsoft.com/office/drawing/2014/main" id="{C62C4AFF-6C8C-B991-CD53-C3886777F23F}"/>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C5C2A070-95DA-5CC0-8937-70C3984C7160}"/>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003B77B2-3B29-703F-884B-9A0CC18015E4}"/>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12" name="Textfeld 11">
            <a:extLst>
              <a:ext uri="{FF2B5EF4-FFF2-40B4-BE49-F238E27FC236}">
                <a16:creationId xmlns:a16="http://schemas.microsoft.com/office/drawing/2014/main" id="{DA09788A-F2D2-4DDC-FD31-E3157DBA2ACD}"/>
              </a:ext>
            </a:extLst>
          </p:cNvPr>
          <p:cNvSpPr txBox="1"/>
          <p:nvPr userDrawn="1"/>
        </p:nvSpPr>
        <p:spPr>
          <a:xfrm>
            <a:off x="8640000" y="2471914"/>
            <a:ext cx="3107921" cy="2245418"/>
          </a:xfrm>
          <a:prstGeom prst="rect">
            <a:avLst/>
          </a:prstGeom>
          <a:noFill/>
        </p:spPr>
        <p:txBody>
          <a:bodyPr wrap="square" lIns="0" tIns="0" rIns="0" bIns="0" rtlCol="0">
            <a:noAutofit/>
          </a:bodyPr>
          <a:lstStyle/>
          <a:p>
            <a:pPr marL="6350" marR="0" lvl="1" indent="0" algn="l" defTabSz="914400" rtl="0" eaLnBrk="1" fontAlgn="auto" latinLnBrk="0" hangingPunct="1">
              <a:lnSpc>
                <a:spcPct val="90000"/>
              </a:lnSpc>
              <a:spcBef>
                <a:spcPts val="500"/>
              </a:spcBef>
              <a:spcAft>
                <a:spcPts val="0"/>
              </a:spcAft>
              <a:buClrTx/>
              <a:buSzPct val="130000"/>
              <a:buFontTx/>
              <a:buNone/>
              <a:tabLst/>
              <a:defRPr/>
            </a:pPr>
            <a:r>
              <a:rPr lang="de-DE" sz="1400" dirty="0">
                <a:solidFill>
                  <a:srgbClr val="191919"/>
                </a:solidFill>
                <a:effectLst/>
                <a:latin typeface="+mn-lt"/>
              </a:rPr>
              <a:t>Empfohlen werden zwei Behandlungen:</a:t>
            </a:r>
          </a:p>
          <a:p>
            <a:pPr marL="136525" marR="0" lvl="1" indent="-130175" algn="l" defTabSz="914400" rtl="0" eaLnBrk="1" fontAlgn="auto" latinLnBrk="0" hangingPunct="1">
              <a:lnSpc>
                <a:spcPct val="90000"/>
              </a:lnSpc>
              <a:spcBef>
                <a:spcPts val="500"/>
              </a:spcBef>
              <a:spcAft>
                <a:spcPts val="0"/>
              </a:spcAft>
              <a:buClrTx/>
              <a:buSzPct val="100000"/>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die erste mit BBCH 12–14 in der vegetativen Phase der </a:t>
            </a:r>
            <a:r>
              <a:rPr lang="de-DE" sz="1400" dirty="0" err="1">
                <a:solidFill>
                  <a:srgbClr val="191919"/>
                </a:solidFill>
                <a:effectLst/>
                <a:latin typeface="+mn-lt"/>
              </a:rPr>
              <a:t>Laubblattent</a:t>
            </a:r>
            <a:r>
              <a:rPr lang="de-DE" sz="1400" dirty="0">
                <a:solidFill>
                  <a:srgbClr val="191919"/>
                </a:solidFill>
                <a:effectLst/>
                <a:latin typeface="+mn-lt"/>
              </a:rPr>
              <a:t>-wicklung, um die Jugendentwicklung </a:t>
            </a:r>
            <a:br>
              <a:rPr lang="de-DE" sz="1400" dirty="0">
                <a:solidFill>
                  <a:srgbClr val="191919"/>
                </a:solidFill>
                <a:effectLst/>
                <a:latin typeface="+mn-lt"/>
              </a:rPr>
            </a:br>
            <a:r>
              <a:rPr lang="de-DE" sz="1400" dirty="0">
                <a:solidFill>
                  <a:srgbClr val="191919"/>
                </a:solidFill>
                <a:effectLst/>
                <a:latin typeface="+mn-lt"/>
              </a:rPr>
              <a:t>und den Reihenschluss zu stärken </a:t>
            </a:r>
          </a:p>
          <a:p>
            <a:pPr marL="136525" marR="0" lvl="1" indent="-130175" algn="l" defTabSz="914400" rtl="0" eaLnBrk="1" fontAlgn="auto" latinLnBrk="0" hangingPunct="1">
              <a:lnSpc>
                <a:spcPct val="90000"/>
              </a:lnSpc>
              <a:spcBef>
                <a:spcPts val="500"/>
              </a:spcBef>
              <a:spcAft>
                <a:spcPts val="0"/>
              </a:spcAft>
              <a:buClrTx/>
              <a:buSzPct val="100000"/>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die zweite ca. im BBCH 61 mit dem </a:t>
            </a:r>
            <a:r>
              <a:rPr lang="de-DE" sz="1400" dirty="0" err="1">
                <a:solidFill>
                  <a:srgbClr val="191919"/>
                </a:solidFill>
                <a:effectLst/>
                <a:latin typeface="+mn-lt"/>
              </a:rPr>
              <a:t>Blühbeginn</a:t>
            </a:r>
            <a:r>
              <a:rPr lang="de-DE" sz="1400" dirty="0">
                <a:solidFill>
                  <a:srgbClr val="191919"/>
                </a:solidFill>
                <a:effectLst/>
                <a:latin typeface="+mn-lt"/>
              </a:rPr>
              <a:t>, um die Pflanzen in der Phase der nun anstehenden Ertrags-bildung bestmöglich zu </a:t>
            </a:r>
            <a:r>
              <a:rPr lang="de-DE" sz="1400" dirty="0" err="1">
                <a:solidFill>
                  <a:srgbClr val="191919"/>
                </a:solidFill>
                <a:effectLst/>
                <a:latin typeface="+mn-lt"/>
              </a:rPr>
              <a:t>unterstützen</a:t>
            </a:r>
            <a:endParaRPr lang="de-DE" sz="1400" dirty="0">
              <a:solidFill>
                <a:srgbClr val="191919"/>
              </a:solidFill>
              <a:effectLst/>
              <a:latin typeface="+mn-lt"/>
            </a:endParaRPr>
          </a:p>
        </p:txBody>
      </p:sp>
      <p:sp>
        <p:nvSpPr>
          <p:cNvPr id="13" name="Textfeld 12">
            <a:extLst>
              <a:ext uri="{FF2B5EF4-FFF2-40B4-BE49-F238E27FC236}">
                <a16:creationId xmlns:a16="http://schemas.microsoft.com/office/drawing/2014/main" id="{407B09DA-D066-4CBB-FC3C-5E415A191BA5}"/>
              </a:ext>
            </a:extLst>
          </p:cNvPr>
          <p:cNvSpPr txBox="1"/>
          <p:nvPr userDrawn="1"/>
        </p:nvSpPr>
        <p:spPr>
          <a:xfrm>
            <a:off x="8640000" y="1948539"/>
            <a:ext cx="2703226" cy="331967"/>
          </a:xfrm>
          <a:prstGeom prst="rect">
            <a:avLst/>
          </a:prstGeom>
          <a:noFill/>
        </p:spPr>
        <p:txBody>
          <a:bodyPr wrap="square" lIns="0" tIns="0" rIns="0" bIns="0" rtlCol="0">
            <a:noAutofit/>
          </a:bodyPr>
          <a:lstStyle/>
          <a:p>
            <a:r>
              <a:rPr lang="de-DE" sz="2000" dirty="0">
                <a:solidFill>
                  <a:srgbClr val="005E8D"/>
                </a:solidFill>
              </a:rPr>
              <a:t>Das optimale Timing</a:t>
            </a:r>
          </a:p>
        </p:txBody>
      </p:sp>
      <p:pic>
        <p:nvPicPr>
          <p:cNvPr id="6" name="Grafik 5" descr="Ein Bild, das Text, Screenshot, Pflanze, Design enthält.&#10;&#10;Automatisch generierte Beschreibung">
            <a:extLst>
              <a:ext uri="{FF2B5EF4-FFF2-40B4-BE49-F238E27FC236}">
                <a16:creationId xmlns:a16="http://schemas.microsoft.com/office/drawing/2014/main" id="{F9A49312-6425-5934-FB7C-2196F362C589}"/>
              </a:ext>
            </a:extLst>
          </p:cNvPr>
          <p:cNvPicPr>
            <a:picLocks noChangeAspect="1"/>
          </p:cNvPicPr>
          <p:nvPr userDrawn="1"/>
        </p:nvPicPr>
        <p:blipFill>
          <a:blip r:embed="rId3"/>
          <a:stretch>
            <a:fillRect/>
          </a:stretch>
        </p:blipFill>
        <p:spPr>
          <a:xfrm>
            <a:off x="760123" y="713820"/>
            <a:ext cx="7613560" cy="5432640"/>
          </a:xfrm>
          <a:prstGeom prst="rect">
            <a:avLst/>
          </a:prstGeom>
        </p:spPr>
      </p:pic>
    </p:spTree>
    <p:extLst>
      <p:ext uri="{BB962C8B-B14F-4D97-AF65-F5344CB8AC3E}">
        <p14:creationId xmlns:p14="http://schemas.microsoft.com/office/powerpoint/2010/main" val="8769822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eldversuch">
    <p:spTree>
      <p:nvGrpSpPr>
        <p:cNvPr id="1" name=""/>
        <p:cNvGrpSpPr/>
        <p:nvPr/>
      </p:nvGrpSpPr>
      <p:grpSpPr>
        <a:xfrm>
          <a:off x="0" y="0"/>
          <a:ext cx="0" cy="0"/>
          <a:chOff x="0" y="0"/>
          <a:chExt cx="0" cy="0"/>
        </a:xfrm>
      </p:grpSpPr>
      <p:grpSp>
        <p:nvGrpSpPr>
          <p:cNvPr id="31" name="Gruppieren 30">
            <a:extLst>
              <a:ext uri="{FF2B5EF4-FFF2-40B4-BE49-F238E27FC236}">
                <a16:creationId xmlns:a16="http://schemas.microsoft.com/office/drawing/2014/main" id="{4930BD70-4AD0-5074-300D-7C203BD88C80}"/>
              </a:ext>
            </a:extLst>
          </p:cNvPr>
          <p:cNvGrpSpPr/>
          <p:nvPr userDrawn="1"/>
        </p:nvGrpSpPr>
        <p:grpSpPr>
          <a:xfrm>
            <a:off x="936006" y="1933438"/>
            <a:ext cx="1440000" cy="772"/>
            <a:chOff x="5254081" y="1393354"/>
            <a:chExt cx="4170697" cy="772"/>
          </a:xfrm>
        </p:grpSpPr>
        <p:cxnSp>
          <p:nvCxnSpPr>
            <p:cNvPr id="32" name="Gerade Verbindung 31">
              <a:extLst>
                <a:ext uri="{FF2B5EF4-FFF2-40B4-BE49-F238E27FC236}">
                  <a16:creationId xmlns:a16="http://schemas.microsoft.com/office/drawing/2014/main" id="{E5B564E6-F646-BD6D-0847-3DCA884DE8CA}"/>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33" name="Gerade Verbindung 32">
              <a:extLst>
                <a:ext uri="{FF2B5EF4-FFF2-40B4-BE49-F238E27FC236}">
                  <a16:creationId xmlns:a16="http://schemas.microsoft.com/office/drawing/2014/main" id="{A8E2660E-D6D1-A453-94A8-7ADBC6C505A2}"/>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CBA2674B-7EBB-48D7-7E3C-DE147AEBB2E2}"/>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35" name="Textfeld 34">
            <a:extLst>
              <a:ext uri="{FF2B5EF4-FFF2-40B4-BE49-F238E27FC236}">
                <a16:creationId xmlns:a16="http://schemas.microsoft.com/office/drawing/2014/main" id="{A737FFD3-43A6-8442-C4FF-4E6E8023A15E}"/>
              </a:ext>
            </a:extLst>
          </p:cNvPr>
          <p:cNvSpPr txBox="1"/>
          <p:nvPr userDrawn="1"/>
        </p:nvSpPr>
        <p:spPr>
          <a:xfrm>
            <a:off x="848774" y="1551788"/>
            <a:ext cx="6674402" cy="400110"/>
          </a:xfrm>
          <a:prstGeom prst="rect">
            <a:avLst/>
          </a:prstGeom>
          <a:noFill/>
        </p:spPr>
        <p:txBody>
          <a:bodyPr wrap="square" rtlCol="0">
            <a:spAutoFit/>
          </a:bodyPr>
          <a:lstStyle/>
          <a:p>
            <a:r>
              <a:rPr lang="de-DE" sz="2000" dirty="0">
                <a:solidFill>
                  <a:srgbClr val="005E8D"/>
                </a:solidFill>
              </a:rPr>
              <a:t>boncrop flow Exaktversuche und Praxisdemos 2022</a:t>
            </a:r>
          </a:p>
        </p:txBody>
      </p:sp>
    </p:spTree>
    <p:extLst>
      <p:ext uri="{BB962C8B-B14F-4D97-AF65-F5344CB8AC3E}">
        <p14:creationId xmlns:p14="http://schemas.microsoft.com/office/powerpoint/2010/main" val="29815349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Feldversuch">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B3FD3791-E4D3-3B7E-46F8-C8677BD5E327}"/>
              </a:ext>
            </a:extLst>
          </p:cNvPr>
          <p:cNvSpPr txBox="1"/>
          <p:nvPr userDrawn="1"/>
        </p:nvSpPr>
        <p:spPr>
          <a:xfrm>
            <a:off x="7233270" y="2624537"/>
            <a:ext cx="4603441" cy="849131"/>
          </a:xfrm>
          <a:prstGeom prst="rect">
            <a:avLst/>
          </a:prstGeom>
          <a:noFill/>
        </p:spPr>
        <p:txBody>
          <a:bodyPr wrap="square" lIns="0" tIns="0" rIns="0" bIns="0" rtlCol="0">
            <a:noAutofit/>
          </a:bodyPr>
          <a:lstStyle/>
          <a:p>
            <a:pPr marL="165100" marR="0" lvl="1" indent="-165100" algn="l" defTabSz="914400" rtl="0" eaLnBrk="1" fontAlgn="auto" latinLnBrk="0" hangingPunct="1">
              <a:lnSpc>
                <a:spcPct val="90000"/>
              </a:lnSpc>
              <a:spcBef>
                <a:spcPts val="500"/>
              </a:spcBef>
              <a:spcAft>
                <a:spcPts val="0"/>
              </a:spcAft>
              <a:buClrTx/>
              <a:buSzPct val="100000"/>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Mit Einsatz von </a:t>
            </a:r>
            <a:r>
              <a:rPr lang="de-DE" sz="1400" dirty="0" err="1">
                <a:solidFill>
                  <a:srgbClr val="191919"/>
                </a:solidFill>
                <a:effectLst/>
                <a:latin typeface="+mn-lt"/>
              </a:rPr>
              <a:t>boncrop</a:t>
            </a:r>
            <a:r>
              <a:rPr lang="de-DE" sz="1400" dirty="0">
                <a:solidFill>
                  <a:srgbClr val="191919"/>
                </a:solidFill>
                <a:effectLst/>
                <a:latin typeface="+mn-lt"/>
              </a:rPr>
              <a:t> </a:t>
            </a:r>
            <a:r>
              <a:rPr lang="de-DE" sz="1400" dirty="0" err="1">
                <a:solidFill>
                  <a:srgbClr val="191919"/>
                </a:solidFill>
                <a:effectLst/>
                <a:latin typeface="+mn-lt"/>
              </a:rPr>
              <a:t>flow</a:t>
            </a:r>
            <a:r>
              <a:rPr lang="de-DE" sz="1400" dirty="0">
                <a:solidFill>
                  <a:srgbClr val="191919"/>
                </a:solidFill>
                <a:effectLst/>
                <a:latin typeface="+mn-lt"/>
              </a:rPr>
              <a:t> konnte der Kornertrag </a:t>
            </a:r>
            <a:br>
              <a:rPr lang="de-DE" sz="1400" dirty="0">
                <a:solidFill>
                  <a:srgbClr val="191919"/>
                </a:solidFill>
                <a:effectLst/>
                <a:latin typeface="+mn-lt"/>
              </a:rPr>
            </a:br>
            <a:r>
              <a:rPr lang="de-DE" sz="1400" dirty="0">
                <a:solidFill>
                  <a:srgbClr val="191919"/>
                </a:solidFill>
                <a:effectLst/>
                <a:latin typeface="+mn-lt"/>
              </a:rPr>
              <a:t>um 1,4 </a:t>
            </a:r>
            <a:r>
              <a:rPr lang="de-DE" sz="1400" dirty="0" err="1">
                <a:solidFill>
                  <a:srgbClr val="191919"/>
                </a:solidFill>
                <a:effectLst/>
                <a:latin typeface="+mn-lt"/>
              </a:rPr>
              <a:t>dt</a:t>
            </a:r>
            <a:r>
              <a:rPr lang="de-DE" sz="1400" dirty="0">
                <a:solidFill>
                  <a:srgbClr val="191919"/>
                </a:solidFill>
                <a:effectLst/>
                <a:latin typeface="+mn-lt"/>
              </a:rPr>
              <a:t>/ha gesteigert werden.</a:t>
            </a:r>
          </a:p>
          <a:p>
            <a:pPr marL="165100" marR="0" lvl="1" indent="-165100" algn="l" defTabSz="914400" rtl="0" eaLnBrk="1" fontAlgn="auto" latinLnBrk="0" hangingPunct="1">
              <a:lnSpc>
                <a:spcPct val="90000"/>
              </a:lnSpc>
              <a:spcBef>
                <a:spcPts val="500"/>
              </a:spcBef>
              <a:spcAft>
                <a:spcPts val="0"/>
              </a:spcAft>
              <a:buClrTx/>
              <a:buSzPct val="100000"/>
              <a:buFontTx/>
              <a:buBlip>
                <a:blip>
                  <a:extLst>
                    <a:ext uri="{96DAC541-7B7A-43D3-8B79-37D633B846F1}">
                      <asvg:svgBlip xmlns:asvg="http://schemas.microsoft.com/office/drawing/2016/SVG/main" r:embed="rId2"/>
                    </a:ext>
                  </a:extLst>
                </a:blip>
              </a:buBlip>
              <a:tabLst/>
              <a:defRPr/>
            </a:pPr>
            <a:r>
              <a:rPr lang="de-DE" sz="1400" dirty="0">
                <a:solidFill>
                  <a:srgbClr val="191919"/>
                </a:solidFill>
                <a:effectLst/>
                <a:latin typeface="+mn-lt"/>
              </a:rPr>
              <a:t>Der Ölgehalt stieg um 2 %.</a:t>
            </a:r>
          </a:p>
        </p:txBody>
      </p:sp>
      <p:sp>
        <p:nvSpPr>
          <p:cNvPr id="11" name="Textfeld 10">
            <a:extLst>
              <a:ext uri="{FF2B5EF4-FFF2-40B4-BE49-F238E27FC236}">
                <a16:creationId xmlns:a16="http://schemas.microsoft.com/office/drawing/2014/main" id="{B4FFAFCD-90F9-DCDD-D149-95A78246FAFE}"/>
              </a:ext>
            </a:extLst>
          </p:cNvPr>
          <p:cNvSpPr txBox="1"/>
          <p:nvPr userDrawn="1"/>
        </p:nvSpPr>
        <p:spPr>
          <a:xfrm>
            <a:off x="4453292" y="5740739"/>
            <a:ext cx="1861776" cy="215444"/>
          </a:xfrm>
          <a:prstGeom prst="rect">
            <a:avLst/>
          </a:prstGeom>
          <a:noFill/>
        </p:spPr>
        <p:txBody>
          <a:bodyPr wrap="square">
            <a:spAutoFit/>
          </a:bodyPr>
          <a:lstStyle/>
          <a:p>
            <a:pPr algn="r"/>
            <a:r>
              <a:rPr lang="de-DE" sz="800" dirty="0"/>
              <a:t>Quelle: ABIP GbR, 2022</a:t>
            </a:r>
          </a:p>
        </p:txBody>
      </p:sp>
      <p:graphicFrame>
        <p:nvGraphicFramePr>
          <p:cNvPr id="13" name="Diagramm 12">
            <a:extLst>
              <a:ext uri="{FF2B5EF4-FFF2-40B4-BE49-F238E27FC236}">
                <a16:creationId xmlns:a16="http://schemas.microsoft.com/office/drawing/2014/main" id="{98D12ADE-325A-BE48-99E5-329C7D32B849}"/>
              </a:ext>
            </a:extLst>
          </p:cNvPr>
          <p:cNvGraphicFramePr>
            <a:graphicFrameLocks/>
          </p:cNvGraphicFramePr>
          <p:nvPr userDrawn="1">
            <p:extLst>
              <p:ext uri="{D42A27DB-BD31-4B8C-83A1-F6EECF244321}">
                <p14:modId xmlns:p14="http://schemas.microsoft.com/office/powerpoint/2010/main" val="727763756"/>
              </p:ext>
            </p:extLst>
          </p:nvPr>
        </p:nvGraphicFramePr>
        <p:xfrm>
          <a:off x="734215" y="2856659"/>
          <a:ext cx="5704714" cy="2847746"/>
        </p:xfrm>
        <a:graphic>
          <a:graphicData uri="http://schemas.openxmlformats.org/drawingml/2006/chart">
            <c:chart xmlns:c="http://schemas.openxmlformats.org/drawingml/2006/chart" xmlns:r="http://schemas.openxmlformats.org/officeDocument/2006/relationships" r:id="rId3"/>
          </a:graphicData>
        </a:graphic>
      </p:graphicFrame>
      <p:grpSp>
        <p:nvGrpSpPr>
          <p:cNvPr id="21" name="Gruppieren 20">
            <a:extLst>
              <a:ext uri="{FF2B5EF4-FFF2-40B4-BE49-F238E27FC236}">
                <a16:creationId xmlns:a16="http://schemas.microsoft.com/office/drawing/2014/main" id="{1421DE4E-1C77-07B0-3EE0-2272247E2EF3}"/>
              </a:ext>
            </a:extLst>
          </p:cNvPr>
          <p:cNvGrpSpPr/>
          <p:nvPr userDrawn="1"/>
        </p:nvGrpSpPr>
        <p:grpSpPr>
          <a:xfrm>
            <a:off x="7233270" y="2413546"/>
            <a:ext cx="703793" cy="776"/>
            <a:chOff x="7386370" y="1393350"/>
            <a:chExt cx="2038408" cy="776"/>
          </a:xfrm>
        </p:grpSpPr>
        <p:cxnSp>
          <p:nvCxnSpPr>
            <p:cNvPr id="22" name="Gerade Verbindung 21">
              <a:extLst>
                <a:ext uri="{FF2B5EF4-FFF2-40B4-BE49-F238E27FC236}">
                  <a16:creationId xmlns:a16="http://schemas.microsoft.com/office/drawing/2014/main" id="{2FA8599E-74D4-D47B-243A-27346D0081F3}"/>
                </a:ext>
              </a:extLst>
            </p:cNvPr>
            <p:cNvCxnSpPr>
              <a:cxnSpLocks/>
            </p:cNvCxnSpPr>
            <p:nvPr userDrawn="1"/>
          </p:nvCxnSpPr>
          <p:spPr>
            <a:xfrm>
              <a:off x="7386370" y="1393350"/>
              <a:ext cx="578664" cy="4"/>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39888F28-D146-7834-18DF-FEC0914DB16F}"/>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81D96E38-312E-89A6-6E53-964AB0C4236A}"/>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25" name="Textfeld 24">
            <a:extLst>
              <a:ext uri="{FF2B5EF4-FFF2-40B4-BE49-F238E27FC236}">
                <a16:creationId xmlns:a16="http://schemas.microsoft.com/office/drawing/2014/main" id="{47E4EBFE-3CDD-6793-9DF8-4E57BA9296DC}"/>
              </a:ext>
            </a:extLst>
          </p:cNvPr>
          <p:cNvSpPr txBox="1"/>
          <p:nvPr userDrawn="1"/>
        </p:nvSpPr>
        <p:spPr>
          <a:xfrm>
            <a:off x="7215102" y="2081579"/>
            <a:ext cx="1029321" cy="331967"/>
          </a:xfrm>
          <a:prstGeom prst="rect">
            <a:avLst/>
          </a:prstGeom>
          <a:noFill/>
        </p:spPr>
        <p:txBody>
          <a:bodyPr wrap="square" lIns="0" tIns="0" rIns="0" bIns="0" rtlCol="0">
            <a:noAutofit/>
          </a:bodyPr>
          <a:lstStyle/>
          <a:p>
            <a:r>
              <a:rPr lang="de-DE" sz="2000" dirty="0">
                <a:solidFill>
                  <a:srgbClr val="005E8D"/>
                </a:solidFill>
              </a:rPr>
              <a:t>Ergebnis</a:t>
            </a:r>
          </a:p>
        </p:txBody>
      </p:sp>
      <p:grpSp>
        <p:nvGrpSpPr>
          <p:cNvPr id="27" name="Gruppieren 26">
            <a:extLst>
              <a:ext uri="{FF2B5EF4-FFF2-40B4-BE49-F238E27FC236}">
                <a16:creationId xmlns:a16="http://schemas.microsoft.com/office/drawing/2014/main" id="{1E8D936D-3585-A113-1D21-60428903696A}"/>
              </a:ext>
            </a:extLst>
          </p:cNvPr>
          <p:cNvGrpSpPr/>
          <p:nvPr userDrawn="1"/>
        </p:nvGrpSpPr>
        <p:grpSpPr>
          <a:xfrm rot="16200000">
            <a:off x="4993918" y="4076888"/>
            <a:ext cx="3898682" cy="2790"/>
            <a:chOff x="5254081" y="1385609"/>
            <a:chExt cx="3681961" cy="2790"/>
          </a:xfrm>
        </p:grpSpPr>
        <p:cxnSp>
          <p:nvCxnSpPr>
            <p:cNvPr id="28" name="Gerade Verbindung 27">
              <a:extLst>
                <a:ext uri="{FF2B5EF4-FFF2-40B4-BE49-F238E27FC236}">
                  <a16:creationId xmlns:a16="http://schemas.microsoft.com/office/drawing/2014/main" id="{A0841C8B-6FF1-DCD4-E443-CDD28AC27748}"/>
                </a:ext>
              </a:extLst>
            </p:cNvPr>
            <p:cNvCxnSpPr>
              <a:cxnSpLocks/>
            </p:cNvCxnSpPr>
            <p:nvPr userDrawn="1"/>
          </p:nvCxnSpPr>
          <p:spPr>
            <a:xfrm rot="5400000" flipV="1">
              <a:off x="6700819" y="-61129"/>
              <a:ext cx="2579" cy="2896055"/>
            </a:xfrm>
            <a:prstGeom prst="line">
              <a:avLst/>
            </a:prstGeom>
            <a:ln w="25400" cap="rnd">
              <a:solidFill>
                <a:srgbClr val="0085B7"/>
              </a:solidFill>
              <a:round/>
            </a:ln>
          </p:spPr>
          <p:style>
            <a:lnRef idx="1">
              <a:schemeClr val="accent1"/>
            </a:lnRef>
            <a:fillRef idx="0">
              <a:schemeClr val="accent1"/>
            </a:fillRef>
            <a:effectRef idx="0">
              <a:schemeClr val="accent1"/>
            </a:effectRef>
            <a:fontRef idx="minor">
              <a:schemeClr val="tx1"/>
            </a:fontRef>
          </p:style>
        </p:cxnSp>
        <p:cxnSp>
          <p:nvCxnSpPr>
            <p:cNvPr id="29" name="Gerade Verbindung 28">
              <a:extLst>
                <a:ext uri="{FF2B5EF4-FFF2-40B4-BE49-F238E27FC236}">
                  <a16:creationId xmlns:a16="http://schemas.microsoft.com/office/drawing/2014/main" id="{5F3D0807-FD5E-65B4-52FF-498B48696C9C}"/>
                </a:ext>
              </a:extLst>
            </p:cNvPr>
            <p:cNvCxnSpPr>
              <a:cxnSpLocks/>
            </p:cNvCxnSpPr>
            <p:nvPr userDrawn="1"/>
          </p:nvCxnSpPr>
          <p:spPr>
            <a:xfrm rot="5400000" flipV="1">
              <a:off x="8355930" y="1276332"/>
              <a:ext cx="0" cy="224133"/>
            </a:xfrm>
            <a:prstGeom prst="line">
              <a:avLst/>
            </a:prstGeom>
            <a:ln w="25400" cap="rnd">
              <a:solidFill>
                <a:srgbClr val="0085B7"/>
              </a:solidFill>
              <a:round/>
            </a:ln>
          </p:spPr>
          <p:style>
            <a:lnRef idx="1">
              <a:schemeClr val="accent1"/>
            </a:lnRef>
            <a:fillRef idx="0">
              <a:schemeClr val="accent1"/>
            </a:fillRef>
            <a:effectRef idx="0">
              <a:schemeClr val="accent1"/>
            </a:effectRef>
            <a:fontRef idx="minor">
              <a:schemeClr val="tx1"/>
            </a:fontRef>
          </p:style>
        </p:cxnSp>
        <p:cxnSp>
          <p:nvCxnSpPr>
            <p:cNvPr id="30" name="Gerade Verbindung 29">
              <a:extLst>
                <a:ext uri="{FF2B5EF4-FFF2-40B4-BE49-F238E27FC236}">
                  <a16:creationId xmlns:a16="http://schemas.microsoft.com/office/drawing/2014/main" id="{E0AFB9B6-5385-253B-9933-16E326EEA115}"/>
                </a:ext>
              </a:extLst>
            </p:cNvPr>
            <p:cNvCxnSpPr>
              <a:cxnSpLocks/>
            </p:cNvCxnSpPr>
            <p:nvPr userDrawn="1"/>
          </p:nvCxnSpPr>
          <p:spPr>
            <a:xfrm rot="5400000" flipV="1">
              <a:off x="8753682" y="1203249"/>
              <a:ext cx="0" cy="364720"/>
            </a:xfrm>
            <a:prstGeom prst="line">
              <a:avLst/>
            </a:prstGeom>
            <a:ln w="25400" cap="rnd">
              <a:solidFill>
                <a:srgbClr val="0085B7"/>
              </a:solidFill>
              <a:round/>
            </a:ln>
          </p:spPr>
          <p:style>
            <a:lnRef idx="1">
              <a:schemeClr val="accent1"/>
            </a:lnRef>
            <a:fillRef idx="0">
              <a:schemeClr val="accent1"/>
            </a:fillRef>
            <a:effectRef idx="0">
              <a:schemeClr val="accent1"/>
            </a:effectRef>
            <a:fontRef idx="minor">
              <a:schemeClr val="tx1"/>
            </a:fontRef>
          </p:style>
        </p:cxnSp>
      </p:grpSp>
      <p:grpSp>
        <p:nvGrpSpPr>
          <p:cNvPr id="31" name="Gruppieren 30">
            <a:extLst>
              <a:ext uri="{FF2B5EF4-FFF2-40B4-BE49-F238E27FC236}">
                <a16:creationId xmlns:a16="http://schemas.microsoft.com/office/drawing/2014/main" id="{4930BD70-4AD0-5074-300D-7C203BD88C80}"/>
              </a:ext>
            </a:extLst>
          </p:cNvPr>
          <p:cNvGrpSpPr/>
          <p:nvPr userDrawn="1"/>
        </p:nvGrpSpPr>
        <p:grpSpPr>
          <a:xfrm>
            <a:off x="936006" y="1933438"/>
            <a:ext cx="1440000" cy="772"/>
            <a:chOff x="5254081" y="1393354"/>
            <a:chExt cx="4170697" cy="772"/>
          </a:xfrm>
        </p:grpSpPr>
        <p:cxnSp>
          <p:nvCxnSpPr>
            <p:cNvPr id="32" name="Gerade Verbindung 31">
              <a:extLst>
                <a:ext uri="{FF2B5EF4-FFF2-40B4-BE49-F238E27FC236}">
                  <a16:creationId xmlns:a16="http://schemas.microsoft.com/office/drawing/2014/main" id="{E5B564E6-F646-BD6D-0847-3DCA884DE8CA}"/>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33" name="Gerade Verbindung 32">
              <a:extLst>
                <a:ext uri="{FF2B5EF4-FFF2-40B4-BE49-F238E27FC236}">
                  <a16:creationId xmlns:a16="http://schemas.microsoft.com/office/drawing/2014/main" id="{A8E2660E-D6D1-A453-94A8-7ADBC6C505A2}"/>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CBA2674B-7EBB-48D7-7E3C-DE147AEBB2E2}"/>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35" name="Textfeld 34">
            <a:extLst>
              <a:ext uri="{FF2B5EF4-FFF2-40B4-BE49-F238E27FC236}">
                <a16:creationId xmlns:a16="http://schemas.microsoft.com/office/drawing/2014/main" id="{A737FFD3-43A6-8442-C4FF-4E6E8023A15E}"/>
              </a:ext>
            </a:extLst>
          </p:cNvPr>
          <p:cNvSpPr txBox="1"/>
          <p:nvPr userDrawn="1"/>
        </p:nvSpPr>
        <p:spPr>
          <a:xfrm>
            <a:off x="848774" y="1551788"/>
            <a:ext cx="5340079" cy="400110"/>
          </a:xfrm>
          <a:prstGeom prst="rect">
            <a:avLst/>
          </a:prstGeom>
          <a:noFill/>
        </p:spPr>
        <p:txBody>
          <a:bodyPr wrap="square" rtlCol="0">
            <a:spAutoFit/>
          </a:bodyPr>
          <a:lstStyle/>
          <a:p>
            <a:r>
              <a:rPr lang="de-DE" sz="2000" dirty="0">
                <a:solidFill>
                  <a:srgbClr val="005E8D"/>
                </a:solidFill>
              </a:rPr>
              <a:t>boncrop flow Exaktversuche und Praxisdemos</a:t>
            </a:r>
          </a:p>
        </p:txBody>
      </p:sp>
      <p:sp>
        <p:nvSpPr>
          <p:cNvPr id="36" name="Textfeld 35">
            <a:extLst>
              <a:ext uri="{FF2B5EF4-FFF2-40B4-BE49-F238E27FC236}">
                <a16:creationId xmlns:a16="http://schemas.microsoft.com/office/drawing/2014/main" id="{1C5A2A6C-1F61-2BCC-CC25-670FE8372139}"/>
              </a:ext>
            </a:extLst>
          </p:cNvPr>
          <p:cNvSpPr txBox="1"/>
          <p:nvPr userDrawn="1"/>
        </p:nvSpPr>
        <p:spPr>
          <a:xfrm>
            <a:off x="838199" y="2062716"/>
            <a:ext cx="5822993" cy="523220"/>
          </a:xfrm>
          <a:prstGeom prst="rect">
            <a:avLst/>
          </a:prstGeom>
          <a:noFill/>
        </p:spPr>
        <p:txBody>
          <a:bodyPr wrap="square">
            <a:spAutoFit/>
          </a:bodyPr>
          <a:lstStyle/>
          <a:p>
            <a:r>
              <a:rPr lang="de-DE" sz="1400" u="none" strike="noStrike" dirty="0" err="1">
                <a:solidFill>
                  <a:srgbClr val="005E8D"/>
                </a:solidFill>
                <a:effectLst/>
              </a:rPr>
              <a:t>boncrop</a:t>
            </a:r>
            <a:r>
              <a:rPr lang="de-DE" sz="1400" u="none" strike="noStrike" dirty="0">
                <a:solidFill>
                  <a:srgbClr val="005E8D"/>
                </a:solidFill>
                <a:effectLst/>
              </a:rPr>
              <a:t> </a:t>
            </a:r>
            <a:r>
              <a:rPr lang="de-DE" sz="1400" u="none" strike="noStrike" dirty="0" err="1">
                <a:solidFill>
                  <a:srgbClr val="005E8D"/>
                </a:solidFill>
                <a:effectLst/>
              </a:rPr>
              <a:t>flow</a:t>
            </a:r>
            <a:r>
              <a:rPr lang="de-DE" sz="1400" u="none" strike="noStrike" dirty="0">
                <a:solidFill>
                  <a:srgbClr val="005E8D"/>
                </a:solidFill>
                <a:effectLst/>
              </a:rPr>
              <a:t> Exaktversuch Soja</a:t>
            </a:r>
          </a:p>
          <a:p>
            <a:r>
              <a:rPr lang="de-DE" sz="1400" u="none" strike="noStrike" dirty="0">
                <a:solidFill>
                  <a:srgbClr val="005E8D"/>
                </a:solidFill>
                <a:effectLst/>
              </a:rPr>
              <a:t>Standort: Haigerloch</a:t>
            </a:r>
          </a:p>
        </p:txBody>
      </p:sp>
      <p:sp>
        <p:nvSpPr>
          <p:cNvPr id="37" name="Textfeld 36">
            <a:extLst>
              <a:ext uri="{FF2B5EF4-FFF2-40B4-BE49-F238E27FC236}">
                <a16:creationId xmlns:a16="http://schemas.microsoft.com/office/drawing/2014/main" id="{4545041C-214F-F1D8-E270-C997A066DC04}"/>
              </a:ext>
            </a:extLst>
          </p:cNvPr>
          <p:cNvSpPr txBox="1"/>
          <p:nvPr userDrawn="1"/>
        </p:nvSpPr>
        <p:spPr>
          <a:xfrm>
            <a:off x="2404471" y="5740739"/>
            <a:ext cx="1797354" cy="246221"/>
          </a:xfrm>
          <a:prstGeom prst="rect">
            <a:avLst/>
          </a:prstGeom>
          <a:noFill/>
        </p:spPr>
        <p:txBody>
          <a:bodyPr wrap="square">
            <a:spAutoFit/>
          </a:bodyPr>
          <a:lstStyle/>
          <a:p>
            <a:pPr algn="l" fontAlgn="b"/>
            <a:r>
              <a:rPr lang="de-DE" sz="1000" u="none" strike="noStrike" dirty="0">
                <a:solidFill>
                  <a:srgbClr val="191919"/>
                </a:solidFill>
                <a:effectLst/>
              </a:rPr>
              <a:t>Kornertrag </a:t>
            </a:r>
            <a:r>
              <a:rPr lang="de-DE" sz="1000" u="none" strike="noStrike" dirty="0" err="1">
                <a:solidFill>
                  <a:srgbClr val="191919"/>
                </a:solidFill>
                <a:effectLst/>
              </a:rPr>
              <a:t>dt</a:t>
            </a:r>
            <a:r>
              <a:rPr lang="de-DE" sz="1000" u="none" strike="noStrike" dirty="0">
                <a:solidFill>
                  <a:srgbClr val="191919"/>
                </a:solidFill>
                <a:effectLst/>
              </a:rPr>
              <a:t>/ha</a:t>
            </a:r>
            <a:endParaRPr lang="de-DE" sz="1000" b="0" i="0" u="none" strike="noStrike" dirty="0">
              <a:solidFill>
                <a:srgbClr val="191919"/>
              </a:solidFill>
              <a:effectLst/>
              <a:latin typeface="Calibri" panose="020F0502020204030204" pitchFamily="34" charset="0"/>
            </a:endParaRPr>
          </a:p>
        </p:txBody>
      </p:sp>
    </p:spTree>
    <p:extLst>
      <p:ext uri="{BB962C8B-B14F-4D97-AF65-F5344CB8AC3E}">
        <p14:creationId xmlns:p14="http://schemas.microsoft.com/office/powerpoint/2010/main" val="3253275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B37C4E5B-EAD6-4F7B-261E-F6ACB786C915}"/>
              </a:ext>
            </a:extLst>
          </p:cNvPr>
          <p:cNvSpPr txBox="1"/>
          <p:nvPr userDrawn="1"/>
        </p:nvSpPr>
        <p:spPr>
          <a:xfrm>
            <a:off x="1875928" y="2448108"/>
            <a:ext cx="3864808" cy="3293209"/>
          </a:xfrm>
          <a:prstGeom prst="rect">
            <a:avLst/>
          </a:prstGeom>
          <a:noFill/>
        </p:spPr>
        <p:txBody>
          <a:bodyPr wrap="square">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lang="de-DE" sz="1400" dirty="0" err="1">
                <a:solidFill>
                  <a:srgbClr val="4E965A"/>
                </a:solidFill>
                <a:effectLst/>
                <a:latin typeface="Helvetica" pitchFamily="2" charset="0"/>
              </a:rPr>
              <a:t>boncrop</a:t>
            </a:r>
            <a:r>
              <a:rPr lang="de-DE" sz="1400" dirty="0">
                <a:solidFill>
                  <a:srgbClr val="4E965A"/>
                </a:solidFill>
                <a:effectLst/>
                <a:latin typeface="Helvetica" pitchFamily="2" charset="0"/>
              </a:rPr>
              <a:t> </a:t>
            </a:r>
            <a:r>
              <a:rPr lang="de-DE" sz="1400" dirty="0" err="1">
                <a:solidFill>
                  <a:srgbClr val="4E965A"/>
                </a:solidFill>
                <a:effectLst/>
                <a:latin typeface="Helvetica" pitchFamily="2" charset="0"/>
              </a:rPr>
              <a:t>flow</a:t>
            </a:r>
            <a:r>
              <a:rPr lang="de-DE" sz="1400" dirty="0">
                <a:solidFill>
                  <a:srgbClr val="4E965A"/>
                </a:solidFill>
                <a:effectLst/>
                <a:latin typeface="Helvetica" pitchFamily="2" charset="0"/>
              </a:rPr>
              <a:t> in der Sojabohne</a:t>
            </a:r>
            <a:endParaRPr lang="de-DE" sz="1400" dirty="0">
              <a:solidFill>
                <a:srgbClr val="4E965A"/>
              </a:solidFill>
              <a:effectLst/>
              <a:latin typeface="+mn-lt"/>
            </a:endParaRPr>
          </a:p>
          <a:p>
            <a:pPr algn="just">
              <a:spcBef>
                <a:spcPts val="200"/>
              </a:spcBef>
              <a:spcAft>
                <a:spcPts val="200"/>
              </a:spcAft>
            </a:pPr>
            <a:endParaRPr lang="de-DE" sz="1400" dirty="0">
              <a:solidFill>
                <a:srgbClr val="0FA63E"/>
              </a:solidFill>
              <a:effectLst/>
              <a:latin typeface="+mn-lt"/>
            </a:endParaRP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Empfohlen werden zwei Behandlungen: die erste mit BBCH 12–14 in der vegetativen Phase der Laubblattentwicklung, die zweite ca. im BBCH 61 mit dem </a:t>
            </a:r>
            <a:r>
              <a:rPr lang="de-DE" sz="1400" dirty="0" err="1">
                <a:solidFill>
                  <a:srgbClr val="005E8D"/>
                </a:solidFill>
                <a:effectLst/>
                <a:latin typeface="+mn-lt"/>
              </a:rPr>
              <a:t>Blühbeginn</a:t>
            </a:r>
            <a:endParaRPr lang="de-DE" sz="1400" dirty="0">
              <a:solidFill>
                <a:srgbClr val="005E8D"/>
              </a:solidFill>
              <a:effectLst/>
              <a:latin typeface="+mn-lt"/>
            </a:endParaRP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Schnellere Jugendentwicklung</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Bessere Wurzelentwicklung</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Höhere Photosynthese-Rate und gut </a:t>
            </a:r>
            <a:r>
              <a:rPr lang="de-DE" sz="1400" dirty="0" err="1">
                <a:solidFill>
                  <a:srgbClr val="005E8D"/>
                </a:solidFill>
                <a:effectLst/>
                <a:latin typeface="+mn-lt"/>
              </a:rPr>
              <a:t>funktion-ierender</a:t>
            </a:r>
            <a:r>
              <a:rPr lang="de-DE" sz="1400" dirty="0">
                <a:solidFill>
                  <a:srgbClr val="005E8D"/>
                </a:solidFill>
                <a:effectLst/>
                <a:latin typeface="+mn-lt"/>
              </a:rPr>
              <a:t> Stoffwechsel</a:t>
            </a:r>
          </a:p>
          <a:p>
            <a:pPr marL="285750" indent="-285750" algn="just">
              <a:lnSpc>
                <a:spcPct val="100000"/>
              </a:lnSpc>
              <a:spcBef>
                <a:spcPts val="600"/>
              </a:spcBef>
              <a:spcAft>
                <a:spcPts val="300"/>
              </a:spcAft>
              <a:buSzPct val="160000"/>
              <a:buFontTx/>
              <a:buBlip>
                <a:blip r:embed="rId2"/>
              </a:buBlip>
            </a:pPr>
            <a:r>
              <a:rPr lang="de-DE" sz="1400" dirty="0">
                <a:solidFill>
                  <a:srgbClr val="005E8D"/>
                </a:solidFill>
                <a:effectLst/>
                <a:latin typeface="+mn-lt"/>
              </a:rPr>
              <a:t>Bessere Stresstoleranz und Regeneration nach Stress</a:t>
            </a:r>
          </a:p>
        </p:txBody>
      </p:sp>
      <p:grpSp>
        <p:nvGrpSpPr>
          <p:cNvPr id="10" name="Gruppieren 9">
            <a:extLst>
              <a:ext uri="{FF2B5EF4-FFF2-40B4-BE49-F238E27FC236}">
                <a16:creationId xmlns:a16="http://schemas.microsoft.com/office/drawing/2014/main" id="{092FFF30-661A-DF48-8DD5-A565B1245B5B}"/>
              </a:ext>
            </a:extLst>
          </p:cNvPr>
          <p:cNvGrpSpPr/>
          <p:nvPr userDrawn="1"/>
        </p:nvGrpSpPr>
        <p:grpSpPr>
          <a:xfrm rot="10800000">
            <a:off x="2572258" y="1977888"/>
            <a:ext cx="549458" cy="772"/>
            <a:chOff x="7770320" y="1393354"/>
            <a:chExt cx="1591402" cy="772"/>
          </a:xfrm>
        </p:grpSpPr>
        <p:cxnSp>
          <p:nvCxnSpPr>
            <p:cNvPr id="11" name="Gerade Verbindung 10">
              <a:extLst>
                <a:ext uri="{FF2B5EF4-FFF2-40B4-BE49-F238E27FC236}">
                  <a16:creationId xmlns:a16="http://schemas.microsoft.com/office/drawing/2014/main" id="{993499CC-8479-DC90-E1F7-23F13F7B0191}"/>
                </a:ext>
              </a:extLst>
            </p:cNvPr>
            <p:cNvCxnSpPr>
              <a:cxnSpLocks/>
            </p:cNvCxnSpPr>
            <p:nvPr userDrawn="1"/>
          </p:nvCxnSpPr>
          <p:spPr>
            <a:xfrm>
              <a:off x="7770320" y="1393354"/>
              <a:ext cx="29980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252BAB78-A800-D63E-1F4C-AE0F9966AFEB}"/>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EA7E6204-6BB8-B4E6-152E-34CCB4323F73}"/>
                </a:ext>
              </a:extLst>
            </p:cNvPr>
            <p:cNvCxnSpPr>
              <a:cxnSpLocks/>
            </p:cNvCxnSpPr>
            <p:nvPr userDrawn="1"/>
          </p:nvCxnSpPr>
          <p:spPr>
            <a:xfrm>
              <a:off x="8699434" y="1394126"/>
              <a:ext cx="662288"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pic>
        <p:nvPicPr>
          <p:cNvPr id="14" name="Grafik 13">
            <a:extLst>
              <a:ext uri="{FF2B5EF4-FFF2-40B4-BE49-F238E27FC236}">
                <a16:creationId xmlns:a16="http://schemas.microsoft.com/office/drawing/2014/main" id="{9F482847-B120-7C34-0357-F726992FD983}"/>
              </a:ext>
            </a:extLst>
          </p:cNvPr>
          <p:cNvPicPr>
            <a:picLocks noChangeAspect="1"/>
          </p:cNvPicPr>
          <p:nvPr userDrawn="1"/>
        </p:nvPicPr>
        <p:blipFill>
          <a:blip r:embed="rId3">
            <a:alphaModFix amt="80000"/>
          </a:blip>
          <a:stretch>
            <a:fillRect/>
          </a:stretch>
        </p:blipFill>
        <p:spPr>
          <a:xfrm>
            <a:off x="1825114" y="1471833"/>
            <a:ext cx="612000" cy="612000"/>
          </a:xfrm>
          <a:prstGeom prst="rect">
            <a:avLst/>
          </a:prstGeom>
        </p:spPr>
      </p:pic>
      <p:sp>
        <p:nvSpPr>
          <p:cNvPr id="15" name="Textfeld 14">
            <a:extLst>
              <a:ext uri="{FF2B5EF4-FFF2-40B4-BE49-F238E27FC236}">
                <a16:creationId xmlns:a16="http://schemas.microsoft.com/office/drawing/2014/main" id="{007153BA-12F1-B606-3F14-7693B43BC4EE}"/>
              </a:ext>
            </a:extLst>
          </p:cNvPr>
          <p:cNvSpPr txBox="1"/>
          <p:nvPr userDrawn="1"/>
        </p:nvSpPr>
        <p:spPr>
          <a:xfrm>
            <a:off x="2445251" y="1577778"/>
            <a:ext cx="990602" cy="400110"/>
          </a:xfrm>
          <a:prstGeom prst="rect">
            <a:avLst/>
          </a:prstGeom>
          <a:noFill/>
        </p:spPr>
        <p:txBody>
          <a:bodyPr wrap="square" rtlCol="0">
            <a:spAutoFit/>
          </a:bodyPr>
          <a:lstStyle/>
          <a:p>
            <a:r>
              <a:rPr lang="de-DE" sz="2000" dirty="0">
                <a:solidFill>
                  <a:srgbClr val="005E8D"/>
                </a:solidFill>
              </a:rPr>
              <a:t>FAZIT</a:t>
            </a:r>
          </a:p>
        </p:txBody>
      </p:sp>
      <p:pic>
        <p:nvPicPr>
          <p:cNvPr id="23" name="Grafik 22" descr="Ein Bild, das Gemüse, Bohnen, draußen enthält.&#10;&#10;Automatisch generierte Beschreibung">
            <a:extLst>
              <a:ext uri="{FF2B5EF4-FFF2-40B4-BE49-F238E27FC236}">
                <a16:creationId xmlns:a16="http://schemas.microsoft.com/office/drawing/2014/main" id="{700277AE-AEFA-E3AF-4FA6-30B29F3D12E7}"/>
              </a:ext>
            </a:extLst>
          </p:cNvPr>
          <p:cNvPicPr>
            <a:picLocks noChangeAspect="1"/>
          </p:cNvPicPr>
          <p:nvPr userDrawn="1"/>
        </p:nvPicPr>
        <p:blipFill>
          <a:blip r:embed="rId4"/>
          <a:stretch>
            <a:fillRect/>
          </a:stretch>
        </p:blipFill>
        <p:spPr>
          <a:xfrm>
            <a:off x="9694984" y="1339850"/>
            <a:ext cx="2160000" cy="4680000"/>
          </a:xfrm>
          <a:prstGeom prst="rect">
            <a:avLst/>
          </a:prstGeom>
        </p:spPr>
      </p:pic>
    </p:spTree>
    <p:extLst>
      <p:ext uri="{BB962C8B-B14F-4D97-AF65-F5344CB8AC3E}">
        <p14:creationId xmlns:p14="http://schemas.microsoft.com/office/powerpoint/2010/main" val="2592552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151B6706-9ABB-33DB-25B4-3EFDE50A96B3}"/>
              </a:ext>
            </a:extLst>
          </p:cNvPr>
          <p:cNvGrpSpPr/>
          <p:nvPr userDrawn="1"/>
        </p:nvGrpSpPr>
        <p:grpSpPr>
          <a:xfrm>
            <a:off x="1976308" y="2383735"/>
            <a:ext cx="7135665" cy="2105314"/>
            <a:chOff x="844551" y="1709738"/>
            <a:chExt cx="7135665" cy="2105314"/>
          </a:xfrm>
        </p:grpSpPr>
        <p:pic>
          <p:nvPicPr>
            <p:cNvPr id="7" name="Grafik 6">
              <a:extLst>
                <a:ext uri="{FF2B5EF4-FFF2-40B4-BE49-F238E27FC236}">
                  <a16:creationId xmlns:a16="http://schemas.microsoft.com/office/drawing/2014/main" id="{920A7DE3-6F46-8A64-0F5A-956104CA2B74}"/>
                </a:ext>
              </a:extLst>
            </p:cNvPr>
            <p:cNvPicPr>
              <a:picLocks noChangeAspect="1"/>
            </p:cNvPicPr>
            <p:nvPr userDrawn="1"/>
          </p:nvPicPr>
          <p:blipFill>
            <a:blip r:embed="rId2"/>
            <a:stretch>
              <a:fillRect/>
            </a:stretch>
          </p:blipFill>
          <p:spPr>
            <a:xfrm>
              <a:off x="844551" y="1709738"/>
              <a:ext cx="1680388" cy="2105314"/>
            </a:xfrm>
            <a:prstGeom prst="rect">
              <a:avLst/>
            </a:prstGeom>
          </p:spPr>
        </p:pic>
        <p:sp>
          <p:nvSpPr>
            <p:cNvPr id="8" name="Textfeld 7">
              <a:extLst>
                <a:ext uri="{FF2B5EF4-FFF2-40B4-BE49-F238E27FC236}">
                  <a16:creationId xmlns:a16="http://schemas.microsoft.com/office/drawing/2014/main" id="{DDCAB250-AD36-20CC-CC2F-EDCE2444D90D}"/>
                </a:ext>
              </a:extLst>
            </p:cNvPr>
            <p:cNvSpPr txBox="1"/>
            <p:nvPr userDrawn="1"/>
          </p:nvSpPr>
          <p:spPr>
            <a:xfrm>
              <a:off x="2992580" y="2246024"/>
              <a:ext cx="4987636" cy="1015663"/>
            </a:xfrm>
            <a:prstGeom prst="rect">
              <a:avLst/>
            </a:prstGeom>
            <a:noFill/>
          </p:spPr>
          <p:txBody>
            <a:bodyPr wrap="square" rtlCol="0">
              <a:spAutoFit/>
            </a:bodyPr>
            <a:lstStyle/>
            <a:p>
              <a:r>
                <a:rPr lang="de-DE" sz="6000" dirty="0">
                  <a:solidFill>
                    <a:srgbClr val="005E8D"/>
                  </a:solidFill>
                </a:rPr>
                <a:t>The </a:t>
              </a:r>
              <a:r>
                <a:rPr lang="de-DE" sz="6000" dirty="0" err="1">
                  <a:solidFill>
                    <a:srgbClr val="005E8D"/>
                  </a:solidFill>
                </a:rPr>
                <a:t>algae</a:t>
              </a:r>
              <a:endParaRPr lang="de-DE" sz="6000" dirty="0">
                <a:solidFill>
                  <a:srgbClr val="005E8D"/>
                </a:solidFill>
              </a:endParaRPr>
            </a:p>
          </p:txBody>
        </p:sp>
      </p:grpSp>
      <p:sp>
        <p:nvSpPr>
          <p:cNvPr id="10" name="Rechteck 9">
            <a:extLst>
              <a:ext uri="{FF2B5EF4-FFF2-40B4-BE49-F238E27FC236}">
                <a16:creationId xmlns:a16="http://schemas.microsoft.com/office/drawing/2014/main" id="{1EFCCDE0-DA4F-6714-6293-DBA4F56367AE}"/>
              </a:ext>
            </a:extLst>
          </p:cNvPr>
          <p:cNvSpPr/>
          <p:nvPr userDrawn="1"/>
        </p:nvSpPr>
        <p:spPr>
          <a:xfrm>
            <a:off x="375385" y="0"/>
            <a:ext cx="2880000" cy="9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8712EEFB-CA2C-4DA6-0BDF-AF3045BD2C66}"/>
              </a:ext>
            </a:extLst>
          </p:cNvPr>
          <p:cNvSpPr/>
          <p:nvPr userDrawn="1"/>
        </p:nvSpPr>
        <p:spPr>
          <a:xfrm>
            <a:off x="0" y="0"/>
            <a:ext cx="12183383" cy="12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121655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ie Alge Infos">
    <p:spTree>
      <p:nvGrpSpPr>
        <p:cNvPr id="1" name=""/>
        <p:cNvGrpSpPr/>
        <p:nvPr/>
      </p:nvGrpSpPr>
      <p:grpSpPr>
        <a:xfrm>
          <a:off x="0" y="0"/>
          <a:ext cx="0" cy="0"/>
          <a:chOff x="0" y="0"/>
          <a:chExt cx="0" cy="0"/>
        </a:xfrm>
      </p:grpSpPr>
      <p:sp>
        <p:nvSpPr>
          <p:cNvPr id="2" name="Textplatzhalter 14">
            <a:extLst>
              <a:ext uri="{FF2B5EF4-FFF2-40B4-BE49-F238E27FC236}">
                <a16:creationId xmlns:a16="http://schemas.microsoft.com/office/drawing/2014/main" id="{8AA0DC08-CAF1-67A3-7EFA-468CE1E8A84E}"/>
              </a:ext>
            </a:extLst>
          </p:cNvPr>
          <p:cNvSpPr>
            <a:spLocks noGrp="1"/>
          </p:cNvSpPr>
          <p:nvPr>
            <p:ph type="body" sz="quarter" idx="11" hasCustomPrompt="1"/>
          </p:nvPr>
        </p:nvSpPr>
        <p:spPr>
          <a:xfrm>
            <a:off x="7740000" y="2880000"/>
            <a:ext cx="3600000" cy="540000"/>
          </a:xfrm>
        </p:spPr>
        <p:txBody>
          <a:bodyPr/>
          <a:lstStyle>
            <a:lvl1pPr marL="6350" indent="0">
              <a:buNone/>
              <a:defRPr>
                <a:solidFill>
                  <a:srgbClr val="005E8D"/>
                </a:solidFill>
              </a:defRPr>
            </a:lvl1pPr>
            <a:lvl5pPr marL="1949400" indent="0">
              <a:buNone/>
              <a:defRPr/>
            </a:lvl5pPr>
          </a:lstStyle>
          <a:p>
            <a:pPr lvl="0"/>
            <a:r>
              <a:rPr lang="de-DE" dirty="0"/>
              <a:t>Titel: Schriftart Calibri 14 </a:t>
            </a:r>
            <a:r>
              <a:rPr lang="de-DE" dirty="0" err="1"/>
              <a:t>pt</a:t>
            </a:r>
            <a:r>
              <a:rPr lang="de-DE" dirty="0"/>
              <a:t> / Farbe boncrop </a:t>
            </a:r>
            <a:r>
              <a:rPr lang="de-DE" dirty="0" err="1"/>
              <a:t>brand</a:t>
            </a:r>
            <a:r>
              <a:rPr lang="de-DE" dirty="0"/>
              <a:t> </a:t>
            </a:r>
            <a:r>
              <a:rPr lang="de-DE" dirty="0" err="1"/>
              <a:t>blue</a:t>
            </a:r>
            <a:endParaRPr lang="de-DE" dirty="0"/>
          </a:p>
        </p:txBody>
      </p:sp>
      <p:sp>
        <p:nvSpPr>
          <p:cNvPr id="3" name="Textplatzhalter 2">
            <a:extLst>
              <a:ext uri="{FF2B5EF4-FFF2-40B4-BE49-F238E27FC236}">
                <a16:creationId xmlns:a16="http://schemas.microsoft.com/office/drawing/2014/main" id="{8E930FFF-E49F-F46A-06DD-0887FE992D66}"/>
              </a:ext>
            </a:extLst>
          </p:cNvPr>
          <p:cNvSpPr>
            <a:spLocks noGrp="1"/>
          </p:cNvSpPr>
          <p:nvPr>
            <p:ph idx="12"/>
          </p:nvPr>
        </p:nvSpPr>
        <p:spPr>
          <a:xfrm>
            <a:off x="7740000" y="3600000"/>
            <a:ext cx="3600000" cy="2520000"/>
          </a:xfrm>
          <a:prstGeom prst="rect">
            <a:avLst/>
          </a:prstGeom>
        </p:spPr>
        <p:txBody>
          <a:bodyPr vert="horz" lIns="91440" tIns="45720" rIns="91440" bIns="45720" rtlCol="0">
            <a:normAutofit/>
          </a:bodyPr>
          <a:lstStyle/>
          <a:p>
            <a:pPr lvl="0"/>
            <a:r>
              <a:rPr lang="de-DE" dirty="0"/>
              <a:t>Aufzählung Schriftart Calibri 14 </a:t>
            </a:r>
            <a:r>
              <a:rPr lang="de-DE" dirty="0" err="1"/>
              <a:t>pt</a:t>
            </a:r>
            <a:endParaRPr lang="de-DE" dirty="0"/>
          </a:p>
        </p:txBody>
      </p:sp>
    </p:spTree>
    <p:extLst>
      <p:ext uri="{BB962C8B-B14F-4D97-AF65-F5344CB8AC3E}">
        <p14:creationId xmlns:p14="http://schemas.microsoft.com/office/powerpoint/2010/main" val="31337446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Die Alge Inf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607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svg"/><Relationship Id="rId5" Type="http://schemas.openxmlformats.org/officeDocument/2006/relationships/slideLayout" Target="../slideLayouts/slideLayout5.xml"/><Relationship Id="rId10" Type="http://schemas.openxmlformats.org/officeDocument/2006/relationships/image" Target="../media/image3.emf"/><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slideLayout" Target="../slideLayouts/slideLayout39.xml"/><Relationship Id="rId7" Type="http://schemas.openxmlformats.org/officeDocument/2006/relationships/image" Target="../media/image19.sv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34.svg"/><Relationship Id="rId5" Type="http://schemas.openxmlformats.org/officeDocument/2006/relationships/image" Target="../media/image1.png"/><Relationship Id="rId10" Type="http://schemas.openxmlformats.org/officeDocument/2006/relationships/image" Target="../media/image21.svg"/><Relationship Id="rId4" Type="http://schemas.openxmlformats.org/officeDocument/2006/relationships/theme" Target="../theme/theme10.xml"/><Relationship Id="rId9" Type="http://schemas.openxmlformats.org/officeDocument/2006/relationships/image" Target="../media/image3.emf"/></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slideLayout" Target="../slideLayouts/slideLayout42.xml"/><Relationship Id="rId7" Type="http://schemas.openxmlformats.org/officeDocument/2006/relationships/image" Target="../media/image19.sv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36.svg"/><Relationship Id="rId5" Type="http://schemas.openxmlformats.org/officeDocument/2006/relationships/image" Target="../media/image1.png"/><Relationship Id="rId10" Type="http://schemas.openxmlformats.org/officeDocument/2006/relationships/image" Target="../media/image21.svg"/><Relationship Id="rId4" Type="http://schemas.openxmlformats.org/officeDocument/2006/relationships/theme" Target="../theme/theme11.xml"/><Relationship Id="rId9" Type="http://schemas.openxmlformats.org/officeDocument/2006/relationships/image" Target="../media/image3.em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3.emf"/><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15.emf"/><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39.svg"/><Relationship Id="rId5" Type="http://schemas.openxmlformats.org/officeDocument/2006/relationships/slideLayout" Target="../slideLayouts/slideLayout47.xml"/><Relationship Id="rId15" Type="http://schemas.openxmlformats.org/officeDocument/2006/relationships/image" Target="../media/image11.svg"/><Relationship Id="rId10" Type="http://schemas.openxmlformats.org/officeDocument/2006/relationships/image" Target="../media/image1.png"/><Relationship Id="rId4" Type="http://schemas.openxmlformats.org/officeDocument/2006/relationships/slideLayout" Target="../slideLayouts/slideLayout46.xml"/><Relationship Id="rId9" Type="http://schemas.openxmlformats.org/officeDocument/2006/relationships/theme" Target="../theme/theme12.xml"/><Relationship Id="rId14" Type="http://schemas.openxmlformats.org/officeDocument/2006/relationships/image" Target="../media/image10.emf"/></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Layout" Target="../slideLayouts/slideLayout53.xml"/><Relationship Id="rId7" Type="http://schemas.openxmlformats.org/officeDocument/2006/relationships/image" Target="../media/image39.sv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1.png"/><Relationship Id="rId11" Type="http://schemas.openxmlformats.org/officeDocument/2006/relationships/image" Target="../media/image21.svg"/><Relationship Id="rId5" Type="http://schemas.openxmlformats.org/officeDocument/2006/relationships/theme" Target="../theme/theme13.xml"/><Relationship Id="rId10" Type="http://schemas.openxmlformats.org/officeDocument/2006/relationships/image" Target="../media/image19.svg"/><Relationship Id="rId4" Type="http://schemas.openxmlformats.org/officeDocument/2006/relationships/slideLayout" Target="../slideLayouts/slideLayout54.xml"/><Relationship Id="rId9" Type="http://schemas.openxmlformats.org/officeDocument/2006/relationships/image" Target="../media/image3.emf"/></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3.emf"/><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image" Target="../media/image15.emf"/><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39.svg"/><Relationship Id="rId5" Type="http://schemas.openxmlformats.org/officeDocument/2006/relationships/slideLayout" Target="../slideLayouts/slideLayout59.xml"/><Relationship Id="rId15" Type="http://schemas.openxmlformats.org/officeDocument/2006/relationships/image" Target="../media/image21.svg"/><Relationship Id="rId10" Type="http://schemas.openxmlformats.org/officeDocument/2006/relationships/image" Target="../media/image1.png"/><Relationship Id="rId4" Type="http://schemas.openxmlformats.org/officeDocument/2006/relationships/slideLayout" Target="../slideLayouts/slideLayout58.xml"/><Relationship Id="rId9" Type="http://schemas.openxmlformats.org/officeDocument/2006/relationships/theme" Target="../theme/theme14.xml"/><Relationship Id="rId14" Type="http://schemas.openxmlformats.org/officeDocument/2006/relationships/image" Target="../media/image19.sv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3.emf"/><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image" Target="../media/image29.emf"/><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image" Target="../media/image39.svg"/><Relationship Id="rId5" Type="http://schemas.openxmlformats.org/officeDocument/2006/relationships/slideLayout" Target="../slideLayouts/slideLayout67.xml"/><Relationship Id="rId15" Type="http://schemas.openxmlformats.org/officeDocument/2006/relationships/image" Target="../media/image21.svg"/><Relationship Id="rId10" Type="http://schemas.openxmlformats.org/officeDocument/2006/relationships/image" Target="../media/image1.png"/><Relationship Id="rId4" Type="http://schemas.openxmlformats.org/officeDocument/2006/relationships/slideLayout" Target="../slideLayouts/slideLayout66.xml"/><Relationship Id="rId9" Type="http://schemas.openxmlformats.org/officeDocument/2006/relationships/theme" Target="../theme/theme15.xml"/><Relationship Id="rId14" Type="http://schemas.openxmlformats.org/officeDocument/2006/relationships/image" Target="../media/image19.sv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6.emf"/><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image" Target="../media/image39.svg"/><Relationship Id="rId2" Type="http://schemas.openxmlformats.org/officeDocument/2006/relationships/slideLayout" Target="../slideLayouts/slideLayout72.xml"/><Relationship Id="rId16" Type="http://schemas.openxmlformats.org/officeDocument/2006/relationships/image" Target="../media/image21.sv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image" Target="../media/image1.png"/><Relationship Id="rId5" Type="http://schemas.openxmlformats.org/officeDocument/2006/relationships/slideLayout" Target="../slideLayouts/slideLayout75.xml"/><Relationship Id="rId15" Type="http://schemas.openxmlformats.org/officeDocument/2006/relationships/image" Target="../media/image19.svg"/><Relationship Id="rId10" Type="http://schemas.openxmlformats.org/officeDocument/2006/relationships/theme" Target="../theme/theme16.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3.emf"/></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39.sv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image" Target="../media/image1.png"/><Relationship Id="rId17" Type="http://schemas.openxmlformats.org/officeDocument/2006/relationships/image" Target="../media/image21.svg"/><Relationship Id="rId2" Type="http://schemas.openxmlformats.org/officeDocument/2006/relationships/slideLayout" Target="../slideLayouts/slideLayout81.xml"/><Relationship Id="rId16" Type="http://schemas.openxmlformats.org/officeDocument/2006/relationships/image" Target="../media/image19.sv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theme" Target="../theme/theme17.xml"/><Relationship Id="rId5" Type="http://schemas.openxmlformats.org/officeDocument/2006/relationships/slideLayout" Target="../slideLayouts/slideLayout84.xml"/><Relationship Id="rId15" Type="http://schemas.openxmlformats.org/officeDocument/2006/relationships/image" Target="../media/image3.emf"/><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32.emf"/></Relationships>
</file>

<file path=ppt/slideMasters/_rels/slideMaster18.xml.rels><?xml version="1.0" encoding="UTF-8" standalone="yes"?>
<Relationships xmlns="http://schemas.openxmlformats.org/package/2006/relationships"><Relationship Id="rId8" Type="http://schemas.openxmlformats.org/officeDocument/2006/relationships/theme" Target="../theme/theme18.xml"/><Relationship Id="rId13" Type="http://schemas.openxmlformats.org/officeDocument/2006/relationships/image" Target="../media/image19.sv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image" Target="../media/image3.emf"/><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image" Target="../media/image37.emf"/><Relationship Id="rId5" Type="http://schemas.openxmlformats.org/officeDocument/2006/relationships/slideLayout" Target="../slideLayouts/slideLayout94.xml"/><Relationship Id="rId10" Type="http://schemas.openxmlformats.org/officeDocument/2006/relationships/image" Target="../media/image39.svg"/><Relationship Id="rId4" Type="http://schemas.openxmlformats.org/officeDocument/2006/relationships/slideLayout" Target="../slideLayouts/slideLayout93.xml"/><Relationship Id="rId9" Type="http://schemas.openxmlformats.org/officeDocument/2006/relationships/image" Target="../media/image1.png"/><Relationship Id="rId14" Type="http://schemas.openxmlformats.org/officeDocument/2006/relationships/image" Target="../media/image21.svg"/></Relationships>
</file>

<file path=ppt/slideMasters/_rels/slideMaster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9.xml"/><Relationship Id="rId7" Type="http://schemas.openxmlformats.org/officeDocument/2006/relationships/image" Target="../media/image5.emf"/><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theme" Target="../theme/theme19.xml"/><Relationship Id="rId11" Type="http://schemas.openxmlformats.org/officeDocument/2006/relationships/image" Target="../media/image6.svg"/><Relationship Id="rId5" Type="http://schemas.openxmlformats.org/officeDocument/2006/relationships/slideLayout" Target="../slideLayouts/slideLayout101.xml"/><Relationship Id="rId10" Type="http://schemas.openxmlformats.org/officeDocument/2006/relationships/image" Target="../media/image65.svg"/><Relationship Id="rId4" Type="http://schemas.openxmlformats.org/officeDocument/2006/relationships/slideLayout" Target="../slideLayouts/slideLayout100.xml"/><Relationship Id="rId9"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theme" Target="../theme/theme2.xml"/><Relationship Id="rId7" Type="http://schemas.openxmlformats.org/officeDocument/2006/relationships/image" Target="../media/image3.emf"/><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em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1.svg"/><Relationship Id="rId3" Type="http://schemas.openxmlformats.org/officeDocument/2006/relationships/slideLayout" Target="../slideLayouts/slideLayout11.xml"/><Relationship Id="rId7" Type="http://schemas.openxmlformats.org/officeDocument/2006/relationships/theme" Target="../theme/theme3.xml"/><Relationship Id="rId12"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3.emf"/><Relationship Id="rId5" Type="http://schemas.openxmlformats.org/officeDocument/2006/relationships/slideLayout" Target="../slideLayouts/slideLayout13.xml"/><Relationship Id="rId10" Type="http://schemas.openxmlformats.org/officeDocument/2006/relationships/image" Target="../media/image9.svg"/><Relationship Id="rId4" Type="http://schemas.openxmlformats.org/officeDocument/2006/relationships/slideLayout" Target="../slideLayouts/slideLayout12.xml"/><Relationship Id="rId9" Type="http://schemas.openxmlformats.org/officeDocument/2006/relationships/image" Target="../media/image8.em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17.xml"/><Relationship Id="rId7" Type="http://schemas.openxmlformats.org/officeDocument/2006/relationships/image" Target="../media/image14.sv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png"/><Relationship Id="rId11" Type="http://schemas.openxmlformats.org/officeDocument/2006/relationships/image" Target="../media/image11.svg"/><Relationship Id="rId5" Type="http://schemas.openxmlformats.org/officeDocument/2006/relationships/theme" Target="../theme/theme4.xml"/><Relationship Id="rId10" Type="http://schemas.openxmlformats.org/officeDocument/2006/relationships/image" Target="../media/image3.emf"/><Relationship Id="rId4" Type="http://schemas.openxmlformats.org/officeDocument/2006/relationships/slideLayout" Target="../slideLayouts/slideLayout18.xml"/><Relationship Id="rId9" Type="http://schemas.openxmlformats.org/officeDocument/2006/relationships/image" Target="../media/image16.sv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Layout" Target="../slideLayouts/slideLayout21.xml"/><Relationship Id="rId7" Type="http://schemas.openxmlformats.org/officeDocument/2006/relationships/image" Target="../media/image19.sv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8.svg"/><Relationship Id="rId5" Type="http://schemas.openxmlformats.org/officeDocument/2006/relationships/image" Target="../media/image1.png"/><Relationship Id="rId10" Type="http://schemas.openxmlformats.org/officeDocument/2006/relationships/image" Target="../media/image21.svg"/><Relationship Id="rId4" Type="http://schemas.openxmlformats.org/officeDocument/2006/relationships/theme" Target="../theme/theme5.xml"/><Relationship Id="rId9" Type="http://schemas.openxmlformats.org/officeDocument/2006/relationships/image" Target="../media/image3.emf"/></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24.xml"/><Relationship Id="rId7" Type="http://schemas.openxmlformats.org/officeDocument/2006/relationships/image" Target="../media/image1.png"/><Relationship Id="rId12" Type="http://schemas.openxmlformats.org/officeDocument/2006/relationships/image" Target="../media/image21.sv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6.xml"/><Relationship Id="rId11" Type="http://schemas.openxmlformats.org/officeDocument/2006/relationships/image" Target="../media/image3.emf"/><Relationship Id="rId5" Type="http://schemas.openxmlformats.org/officeDocument/2006/relationships/slideLayout" Target="../slideLayouts/slideLayout26.xml"/><Relationship Id="rId10" Type="http://schemas.openxmlformats.org/officeDocument/2006/relationships/image" Target="../media/image15.emf"/><Relationship Id="rId4" Type="http://schemas.openxmlformats.org/officeDocument/2006/relationships/slideLayout" Target="../slideLayouts/slideLayout25.xml"/><Relationship Id="rId9" Type="http://schemas.openxmlformats.org/officeDocument/2006/relationships/image" Target="../media/image19.sv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29.xml"/><Relationship Id="rId7" Type="http://schemas.openxmlformats.org/officeDocument/2006/relationships/image" Target="../media/image25.sv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png"/><Relationship Id="rId11" Type="http://schemas.openxmlformats.org/officeDocument/2006/relationships/image" Target="../media/image21.svg"/><Relationship Id="rId5" Type="http://schemas.openxmlformats.org/officeDocument/2006/relationships/theme" Target="../theme/theme7.xml"/><Relationship Id="rId10" Type="http://schemas.openxmlformats.org/officeDocument/2006/relationships/image" Target="../media/image3.emf"/><Relationship Id="rId4" Type="http://schemas.openxmlformats.org/officeDocument/2006/relationships/slideLayout" Target="../slideLayouts/slideLayout30.xml"/><Relationship Id="rId9" Type="http://schemas.openxmlformats.org/officeDocument/2006/relationships/image" Target="../media/image26.emf"/></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slideLayout" Target="../slideLayouts/slideLayout33.xml"/><Relationship Id="rId7" Type="http://schemas.openxmlformats.org/officeDocument/2006/relationships/image" Target="../media/image19.sv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28.svg"/><Relationship Id="rId5" Type="http://schemas.openxmlformats.org/officeDocument/2006/relationships/image" Target="../media/image1.png"/><Relationship Id="rId10" Type="http://schemas.openxmlformats.org/officeDocument/2006/relationships/image" Target="../media/image21.svg"/><Relationship Id="rId4" Type="http://schemas.openxmlformats.org/officeDocument/2006/relationships/theme" Target="../theme/theme8.xml"/><Relationship Id="rId9" Type="http://schemas.openxmlformats.org/officeDocument/2006/relationships/image" Target="../media/image3.emf"/></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slideLayout" Target="../slideLayouts/slideLayout36.xml"/><Relationship Id="rId7" Type="http://schemas.openxmlformats.org/officeDocument/2006/relationships/image" Target="../media/image19.sv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31.svg"/><Relationship Id="rId5" Type="http://schemas.openxmlformats.org/officeDocument/2006/relationships/image" Target="../media/image1.png"/><Relationship Id="rId10" Type="http://schemas.openxmlformats.org/officeDocument/2006/relationships/image" Target="../media/image21.svg"/><Relationship Id="rId4" Type="http://schemas.openxmlformats.org/officeDocument/2006/relationships/theme" Target="../theme/theme9.xml"/><Relationship Id="rId9"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728790F-A71D-117D-A6B2-2D9325F52C8F}"/>
              </a:ext>
            </a:extLst>
          </p:cNvPr>
          <p:cNvSpPr>
            <a:spLocks noGrp="1"/>
          </p:cNvSpPr>
          <p:nvPr>
            <p:ph type="body" idx="1"/>
          </p:nvPr>
        </p:nvSpPr>
        <p:spPr>
          <a:xfrm>
            <a:off x="8349520" y="2057399"/>
            <a:ext cx="3004279" cy="4119563"/>
          </a:xfrm>
          <a:prstGeom prst="rect">
            <a:avLst/>
          </a:prstGeom>
        </p:spPr>
        <p:txBody>
          <a:bodyPr vert="horz" lIns="91440" tIns="45720" rIns="91440" bIns="45720" rtlCol="0">
            <a:normAutofit/>
          </a:bodyPr>
          <a:lstStyle/>
          <a:p>
            <a:pPr lvl="0"/>
            <a:r>
              <a:rPr lang="de-DE"/>
              <a:t>Aufzählung Schriftart Calibri 14 </a:t>
            </a:r>
            <a:r>
              <a:rPr lang="de-DE" err="1"/>
              <a:t>pt</a:t>
            </a:r>
            <a:endParaRPr lang="de-DE"/>
          </a:p>
        </p:txBody>
      </p:sp>
      <p:cxnSp>
        <p:nvCxnSpPr>
          <p:cNvPr id="9" name="Gerade Verbindung 8">
            <a:extLst>
              <a:ext uri="{FF2B5EF4-FFF2-40B4-BE49-F238E27FC236}">
                <a16:creationId xmlns:a16="http://schemas.microsoft.com/office/drawing/2014/main" id="{0CAA949E-CDE2-5662-79EC-08B3E5D2B9D5}"/>
              </a:ext>
            </a:extLst>
          </p:cNvPr>
          <p:cNvCxnSpPr/>
          <p:nvPr userDrawn="1"/>
        </p:nvCxnSpPr>
        <p:spPr>
          <a:xfrm>
            <a:off x="838200" y="6257988"/>
            <a:ext cx="9000000" cy="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86935367-E52E-DC03-89FB-0C9EB1F59D11}"/>
              </a:ext>
            </a:extLst>
          </p:cNvPr>
          <p:cNvCxnSpPr>
            <a:cxnSpLocks/>
          </p:cNvCxnSpPr>
          <p:nvPr userDrawn="1"/>
        </p:nvCxnSpPr>
        <p:spPr>
          <a:xfrm>
            <a:off x="9957396" y="6257988"/>
            <a:ext cx="360000" cy="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53F63BEF-9293-0100-E6A9-89F5EDF02895}"/>
              </a:ext>
            </a:extLst>
          </p:cNvPr>
          <p:cNvCxnSpPr>
            <a:cxnSpLocks/>
          </p:cNvCxnSpPr>
          <p:nvPr userDrawn="1"/>
        </p:nvCxnSpPr>
        <p:spPr>
          <a:xfrm flipV="1">
            <a:off x="10441858" y="6252828"/>
            <a:ext cx="900000" cy="516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pic>
        <p:nvPicPr>
          <p:cNvPr id="15" name="Grafik 14" descr="Schaumann&#10;Erfolg im Stall">
            <a:extLst>
              <a:ext uri="{FF2B5EF4-FFF2-40B4-BE49-F238E27FC236}">
                <a16:creationId xmlns:a16="http://schemas.microsoft.com/office/drawing/2014/main" id="{B693B64C-FB3B-6AF0-396B-9EAD1180F92C}"/>
              </a:ext>
            </a:extLst>
          </p:cNvPr>
          <p:cNvPicPr>
            <a:picLocks noChangeAspect="1"/>
          </p:cNvPicPr>
          <p:nvPr userDrawn="1"/>
        </p:nvPicPr>
        <p:blipFill>
          <a:blip r:embed="rId8"/>
          <a:stretch>
            <a:fillRect/>
          </a:stretch>
        </p:blipFill>
        <p:spPr>
          <a:xfrm>
            <a:off x="838200" y="6356350"/>
            <a:ext cx="1035245" cy="360000"/>
          </a:xfrm>
          <a:prstGeom prst="rect">
            <a:avLst/>
          </a:prstGeom>
        </p:spPr>
      </p:pic>
      <p:sp>
        <p:nvSpPr>
          <p:cNvPr id="20" name="Titelplatzhalter 19">
            <a:extLst>
              <a:ext uri="{FF2B5EF4-FFF2-40B4-BE49-F238E27FC236}">
                <a16:creationId xmlns:a16="http://schemas.microsoft.com/office/drawing/2014/main" id="{CAFB7162-0B26-374C-773A-0C8B8E4D5FEF}"/>
              </a:ext>
            </a:extLst>
          </p:cNvPr>
          <p:cNvSpPr>
            <a:spLocks noGrp="1"/>
          </p:cNvSpPr>
          <p:nvPr>
            <p:ph type="title"/>
          </p:nvPr>
        </p:nvSpPr>
        <p:spPr>
          <a:xfrm>
            <a:off x="838200" y="365125"/>
            <a:ext cx="7511320" cy="1325563"/>
          </a:xfrm>
          <a:prstGeom prst="rect">
            <a:avLst/>
          </a:prstGeom>
        </p:spPr>
        <p:txBody>
          <a:bodyPr vert="horz" lIns="91440" tIns="45720" rIns="91440" bIns="45720" rtlCol="0" anchor="ctr">
            <a:normAutofit/>
          </a:bodyPr>
          <a:lstStyle/>
          <a:p>
            <a:r>
              <a:rPr lang="de-DE"/>
              <a:t>Headline Calibri 20 </a:t>
            </a:r>
            <a:r>
              <a:rPr lang="de-DE" err="1"/>
              <a:t>pt</a:t>
            </a:r>
            <a:endParaRPr lang="de-DE"/>
          </a:p>
        </p:txBody>
      </p:sp>
      <p:pic>
        <p:nvPicPr>
          <p:cNvPr id="2" name="Grafik 1">
            <a:extLst>
              <a:ext uri="{FF2B5EF4-FFF2-40B4-BE49-F238E27FC236}">
                <a16:creationId xmlns:a16="http://schemas.microsoft.com/office/drawing/2014/main" id="{06A6FCB4-229B-12BB-B39D-BF9E3038BB21}"/>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11497082" y="6210868"/>
            <a:ext cx="576000" cy="576000"/>
          </a:xfrm>
          <a:prstGeom prst="rect">
            <a:avLst/>
          </a:prstGeom>
        </p:spPr>
      </p:pic>
      <p:sp>
        <p:nvSpPr>
          <p:cNvPr id="4" name="Foliennummernplatzhalter 5">
            <a:extLst>
              <a:ext uri="{FF2B5EF4-FFF2-40B4-BE49-F238E27FC236}">
                <a16:creationId xmlns:a16="http://schemas.microsoft.com/office/drawing/2014/main" id="{9C4C0B1B-CD48-BEF9-433B-4360C654F0BD}"/>
              </a:ext>
            </a:extLst>
          </p:cNvPr>
          <p:cNvSpPr txBox="1">
            <a:spLocks/>
          </p:cNvSpPr>
          <p:nvPr userDrawn="1"/>
        </p:nvSpPr>
        <p:spPr>
          <a:xfrm>
            <a:off x="11520000" y="6360492"/>
            <a:ext cx="540000" cy="3600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B852148-63AC-CA48-9DE8-4775F39AF857}" type="slidenum">
              <a:rPr lang="de-DE" sz="1200" smtClean="0">
                <a:solidFill>
                  <a:srgbClr val="005E8D"/>
                </a:solidFill>
              </a:rPr>
              <a:pPr algn="ctr"/>
              <a:t>‹Nr.›</a:t>
            </a:fld>
            <a:endParaRPr lang="de-DE" sz="1200">
              <a:solidFill>
                <a:srgbClr val="005E8D"/>
              </a:solidFill>
            </a:endParaRPr>
          </a:p>
        </p:txBody>
      </p:sp>
      <p:pic>
        <p:nvPicPr>
          <p:cNvPr id="11" name="Grafik 10">
            <a:extLst>
              <a:ext uri="{FF2B5EF4-FFF2-40B4-BE49-F238E27FC236}">
                <a16:creationId xmlns:a16="http://schemas.microsoft.com/office/drawing/2014/main" id="{89F11089-C60F-8C62-90BF-5FC035047425}"/>
              </a:ext>
            </a:extLst>
          </p:cNvPr>
          <p:cNvPicPr>
            <a:picLocks noChangeAspect="1"/>
          </p:cNvPicPr>
          <p:nvPr userDrawn="1"/>
        </p:nvPicPr>
        <p:blipFill>
          <a:blip r:embed="rId10"/>
          <a:stretch>
            <a:fillRect/>
          </a:stretch>
        </p:blipFill>
        <p:spPr>
          <a:xfrm>
            <a:off x="9745689" y="365125"/>
            <a:ext cx="2104036" cy="686906"/>
          </a:xfrm>
          <a:prstGeom prst="rect">
            <a:avLst/>
          </a:prstGeom>
        </p:spPr>
      </p:pic>
    </p:spTree>
    <p:extLst>
      <p:ext uri="{BB962C8B-B14F-4D97-AF65-F5344CB8AC3E}">
        <p14:creationId xmlns:p14="http://schemas.microsoft.com/office/powerpoint/2010/main" val="26341528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0" r:id="rId3"/>
    <p:sldLayoutId id="2147483679" r:id="rId4"/>
    <p:sldLayoutId id="2147483816" r:id="rId5"/>
    <p:sldLayoutId id="2147483834" r:id="rId6"/>
  </p:sldLayoutIdLst>
  <p:hf hdr="0" dt="0"/>
  <p:txStyles>
    <p:titleStyle>
      <a:lvl1pPr algn="l" defTabSz="914400" rtl="0" eaLnBrk="1" latinLnBrk="0" hangingPunct="1">
        <a:lnSpc>
          <a:spcPct val="90000"/>
        </a:lnSpc>
        <a:spcBef>
          <a:spcPct val="0"/>
        </a:spcBef>
        <a:buNone/>
        <a:defRPr sz="2000" kern="1200" baseline="0">
          <a:solidFill>
            <a:srgbClr val="005E8D"/>
          </a:solidFill>
          <a:latin typeface="Calibri" panose="020F0502020204030204" pitchFamily="34" charset="0"/>
          <a:ea typeface="+mj-ea"/>
          <a:cs typeface="+mj-cs"/>
        </a:defRPr>
      </a:lvl1pPr>
    </p:titleStyle>
    <p:bodyStyle>
      <a:lvl1pPr marL="177800" indent="-171450" algn="l" defTabSz="914400" rtl="0" eaLnBrk="1" latinLnBrk="0" hangingPunct="1">
        <a:lnSpc>
          <a:spcPct val="100000"/>
        </a:lnSpc>
        <a:spcBef>
          <a:spcPts val="1200"/>
        </a:spcBef>
        <a:buSzPct val="130000"/>
        <a:buFontTx/>
        <a:buBlip>
          <a:blip>
            <a:extLst>
              <a:ext uri="{96DAC541-7B7A-43D3-8B79-37D633B846F1}">
                <asvg:svgBlip xmlns:asvg="http://schemas.microsoft.com/office/drawing/2016/SVG/main" r:embed="rId11"/>
              </a:ext>
            </a:extLst>
          </a:blip>
        </a:buBlip>
        <a:tabLst/>
        <a:defRPr sz="1400" kern="1200" baseline="0">
          <a:solidFill>
            <a:srgbClr val="005E8D"/>
          </a:solidFill>
          <a:latin typeface="Calibri" panose="020F0502020204030204" pitchFamily="34" charset="0"/>
          <a:ea typeface="+mn-ea"/>
          <a:cs typeface="+mn-cs"/>
        </a:defRPr>
      </a:lvl1pPr>
      <a:lvl2pPr marL="685800" indent="-108000" algn="l" defTabSz="914400" rtl="0" eaLnBrk="1" latinLnBrk="0" hangingPunct="1">
        <a:lnSpc>
          <a:spcPct val="90000"/>
        </a:lnSpc>
        <a:spcBef>
          <a:spcPts val="1200"/>
        </a:spcBef>
        <a:buSzPct val="130000"/>
        <a:buFontTx/>
        <a:buBlip>
          <a:blip>
            <a:extLst>
              <a:ext uri="{96DAC541-7B7A-43D3-8B79-37D633B846F1}">
                <asvg:svgBlip xmlns:asvg="http://schemas.microsoft.com/office/drawing/2016/SVG/main" r:embed="rId11"/>
              </a:ext>
            </a:extLst>
          </a:blip>
        </a:buBlip>
        <a:defRPr sz="1400" kern="1200" baseline="0">
          <a:solidFill>
            <a:srgbClr val="005E8D"/>
          </a:solidFill>
          <a:latin typeface="Calibri" panose="020F0502020204030204" pitchFamily="34" charset="0"/>
          <a:ea typeface="+mn-ea"/>
          <a:cs typeface="+mn-cs"/>
        </a:defRPr>
      </a:lvl2pPr>
      <a:lvl3pPr marL="1143000" indent="-108000" algn="l" defTabSz="914400" rtl="0" eaLnBrk="1" latinLnBrk="0" hangingPunct="1">
        <a:lnSpc>
          <a:spcPct val="90000"/>
        </a:lnSpc>
        <a:spcBef>
          <a:spcPts val="1200"/>
        </a:spcBef>
        <a:buSzPct val="130000"/>
        <a:buFontTx/>
        <a:buBlip>
          <a:blip>
            <a:extLst>
              <a:ext uri="{96DAC541-7B7A-43D3-8B79-37D633B846F1}">
                <asvg:svgBlip xmlns:asvg="http://schemas.microsoft.com/office/drawing/2016/SVG/main" r:embed="rId11"/>
              </a:ext>
            </a:extLst>
          </a:blip>
        </a:buBlip>
        <a:defRPr sz="1400" kern="1200" baseline="0">
          <a:solidFill>
            <a:srgbClr val="005E8D"/>
          </a:solidFill>
          <a:latin typeface="Calibri" panose="020F0502020204030204" pitchFamily="34" charset="0"/>
          <a:ea typeface="+mn-ea"/>
          <a:cs typeface="+mn-cs"/>
        </a:defRPr>
      </a:lvl3pPr>
      <a:lvl4pPr marL="1600200" indent="-108000" algn="l" defTabSz="914400" rtl="0" eaLnBrk="1" latinLnBrk="0" hangingPunct="1">
        <a:lnSpc>
          <a:spcPct val="90000"/>
        </a:lnSpc>
        <a:spcBef>
          <a:spcPts val="1200"/>
        </a:spcBef>
        <a:buSzPct val="130000"/>
        <a:buFontTx/>
        <a:buBlip>
          <a:blip>
            <a:extLst>
              <a:ext uri="{96DAC541-7B7A-43D3-8B79-37D633B846F1}">
                <asvg:svgBlip xmlns:asvg="http://schemas.microsoft.com/office/drawing/2016/SVG/main" r:embed="rId11"/>
              </a:ext>
            </a:extLst>
          </a:blip>
        </a:buBlip>
        <a:defRPr sz="1400" kern="1200" baseline="0">
          <a:solidFill>
            <a:srgbClr val="005E8D"/>
          </a:solidFill>
          <a:latin typeface="Calibri" panose="020F0502020204030204" pitchFamily="34" charset="0"/>
          <a:ea typeface="+mn-ea"/>
          <a:cs typeface="+mn-cs"/>
        </a:defRPr>
      </a:lvl4pPr>
      <a:lvl5pPr marL="2057400" indent="-108000" algn="l" defTabSz="914400" rtl="0" eaLnBrk="1" latinLnBrk="0" hangingPunct="1">
        <a:lnSpc>
          <a:spcPct val="90000"/>
        </a:lnSpc>
        <a:spcBef>
          <a:spcPts val="1200"/>
        </a:spcBef>
        <a:buSzPct val="130000"/>
        <a:buFontTx/>
        <a:buBlip>
          <a:blip>
            <a:extLst>
              <a:ext uri="{96DAC541-7B7A-43D3-8B79-37D633B846F1}">
                <asvg:svgBlip xmlns:asvg="http://schemas.microsoft.com/office/drawing/2016/SVG/main" r:embed="rId11"/>
              </a:ext>
            </a:extLst>
          </a:blip>
        </a:buBlip>
        <a:defRPr sz="1400" kern="1200" baseline="0">
          <a:solidFill>
            <a:srgbClr val="005E8D"/>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Gerade Verbindung 12">
            <a:extLst>
              <a:ext uri="{FF2B5EF4-FFF2-40B4-BE49-F238E27FC236}">
                <a16:creationId xmlns:a16="http://schemas.microsoft.com/office/drawing/2014/main" id="{608F82C8-C484-1848-AB15-4FEA22C9F092}"/>
              </a:ext>
            </a:extLst>
          </p:cNvPr>
          <p:cNvCxnSpPr/>
          <p:nvPr userDrawn="1"/>
        </p:nvCxnSpPr>
        <p:spPr>
          <a:xfrm>
            <a:off x="838200" y="6257988"/>
            <a:ext cx="9000000" cy="0"/>
          </a:xfrm>
          <a:prstGeom prst="line">
            <a:avLst/>
          </a:prstGeom>
          <a:ln w="25400" cap="rnd">
            <a:solidFill>
              <a:srgbClr val="65A66B"/>
            </a:solidFill>
            <a:round/>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4E7D77F5-1964-69D6-F9FB-6310D00CD955}"/>
              </a:ext>
            </a:extLst>
          </p:cNvPr>
          <p:cNvCxnSpPr>
            <a:cxnSpLocks/>
          </p:cNvCxnSpPr>
          <p:nvPr userDrawn="1"/>
        </p:nvCxnSpPr>
        <p:spPr>
          <a:xfrm>
            <a:off x="9957396" y="6257988"/>
            <a:ext cx="360000" cy="0"/>
          </a:xfrm>
          <a:prstGeom prst="line">
            <a:avLst/>
          </a:prstGeom>
          <a:ln w="25400" cap="rnd">
            <a:solidFill>
              <a:srgbClr val="65A66B"/>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1E6A708A-51D6-FFF5-C3C0-6EAA9335A8E6}"/>
              </a:ext>
            </a:extLst>
          </p:cNvPr>
          <p:cNvCxnSpPr>
            <a:cxnSpLocks/>
          </p:cNvCxnSpPr>
          <p:nvPr userDrawn="1"/>
        </p:nvCxnSpPr>
        <p:spPr>
          <a:xfrm flipV="1">
            <a:off x="10441858" y="6252828"/>
            <a:ext cx="900000" cy="5160"/>
          </a:xfrm>
          <a:prstGeom prst="line">
            <a:avLst/>
          </a:prstGeom>
          <a:ln w="25400" cap="rnd">
            <a:solidFill>
              <a:srgbClr val="65A66B"/>
            </a:solidFill>
            <a:round/>
          </a:ln>
        </p:spPr>
        <p:style>
          <a:lnRef idx="1">
            <a:schemeClr val="accent1"/>
          </a:lnRef>
          <a:fillRef idx="0">
            <a:schemeClr val="accent1"/>
          </a:fillRef>
          <a:effectRef idx="0">
            <a:schemeClr val="accent1"/>
          </a:effectRef>
          <a:fontRef idx="minor">
            <a:schemeClr val="tx1"/>
          </a:fontRef>
        </p:style>
      </p:cxnSp>
      <p:pic>
        <p:nvPicPr>
          <p:cNvPr id="16" name="Grafik 15" descr="Schaumann&#10;Erfolg im Stall">
            <a:extLst>
              <a:ext uri="{FF2B5EF4-FFF2-40B4-BE49-F238E27FC236}">
                <a16:creationId xmlns:a16="http://schemas.microsoft.com/office/drawing/2014/main" id="{A20D274F-E2B6-B1F1-B0FB-240E4A58201F}"/>
              </a:ext>
            </a:extLst>
          </p:cNvPr>
          <p:cNvPicPr>
            <a:picLocks noChangeAspect="1"/>
          </p:cNvPicPr>
          <p:nvPr userDrawn="1"/>
        </p:nvPicPr>
        <p:blipFill>
          <a:blip r:embed="rId5"/>
          <a:stretch>
            <a:fillRect/>
          </a:stretch>
        </p:blipFill>
        <p:spPr>
          <a:xfrm>
            <a:off x="838200" y="6356350"/>
            <a:ext cx="1035245" cy="360000"/>
          </a:xfrm>
          <a:prstGeom prst="rect">
            <a:avLst/>
          </a:prstGeom>
        </p:spPr>
      </p:pic>
      <p:sp>
        <p:nvSpPr>
          <p:cNvPr id="2" name="Rechteck 1">
            <a:extLst>
              <a:ext uri="{FF2B5EF4-FFF2-40B4-BE49-F238E27FC236}">
                <a16:creationId xmlns:a16="http://schemas.microsoft.com/office/drawing/2014/main" id="{90F3CF79-5B41-CCCD-9C12-5DCF79B49A8C}"/>
              </a:ext>
            </a:extLst>
          </p:cNvPr>
          <p:cNvSpPr/>
          <p:nvPr userDrawn="1"/>
        </p:nvSpPr>
        <p:spPr>
          <a:xfrm>
            <a:off x="0" y="0"/>
            <a:ext cx="360000" cy="6858000"/>
          </a:xfrm>
          <a:prstGeom prst="rect">
            <a:avLst/>
          </a:prstGeom>
          <a:solidFill>
            <a:srgbClr val="65A6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7384DA14-5F9D-5C1D-5ADC-0994CCB6537E}"/>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rot="1395360">
            <a:off x="11497082" y="6210868"/>
            <a:ext cx="576000" cy="576000"/>
          </a:xfrm>
          <a:prstGeom prst="rect">
            <a:avLst/>
          </a:prstGeom>
        </p:spPr>
      </p:pic>
      <p:pic>
        <p:nvPicPr>
          <p:cNvPr id="3" name="Grafik 2">
            <a:extLst>
              <a:ext uri="{FF2B5EF4-FFF2-40B4-BE49-F238E27FC236}">
                <a16:creationId xmlns:a16="http://schemas.microsoft.com/office/drawing/2014/main" id="{470172F6-1E1A-37AA-9D93-D83EA9A4A58D}"/>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1345057" y="335813"/>
            <a:ext cx="1831680" cy="432000"/>
          </a:xfrm>
          <a:prstGeom prst="rect">
            <a:avLst/>
          </a:prstGeom>
        </p:spPr>
      </p:pic>
      <p:sp>
        <p:nvSpPr>
          <p:cNvPr id="9" name="Foliennummernplatzhalter 5">
            <a:extLst>
              <a:ext uri="{FF2B5EF4-FFF2-40B4-BE49-F238E27FC236}">
                <a16:creationId xmlns:a16="http://schemas.microsoft.com/office/drawing/2014/main" id="{C650E8CE-2D72-8C90-9DF0-756380111FEE}"/>
              </a:ext>
            </a:extLst>
          </p:cNvPr>
          <p:cNvSpPr txBox="1">
            <a:spLocks/>
          </p:cNvSpPr>
          <p:nvPr userDrawn="1"/>
        </p:nvSpPr>
        <p:spPr>
          <a:xfrm>
            <a:off x="11520000" y="6360492"/>
            <a:ext cx="540000" cy="3600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B852148-63AC-CA48-9DE8-4775F39AF857}" type="slidenum">
              <a:rPr lang="de-DE" sz="1200" smtClean="0">
                <a:solidFill>
                  <a:srgbClr val="005E8D"/>
                </a:solidFill>
              </a:rPr>
              <a:pPr algn="ctr"/>
              <a:t>‹Nr.›</a:t>
            </a:fld>
            <a:endParaRPr lang="de-DE" sz="1200">
              <a:solidFill>
                <a:srgbClr val="005E8D"/>
              </a:solidFill>
            </a:endParaRPr>
          </a:p>
        </p:txBody>
      </p:sp>
      <p:pic>
        <p:nvPicPr>
          <p:cNvPr id="8" name="Grafik 7">
            <a:extLst>
              <a:ext uri="{FF2B5EF4-FFF2-40B4-BE49-F238E27FC236}">
                <a16:creationId xmlns:a16="http://schemas.microsoft.com/office/drawing/2014/main" id="{3426ADE0-14E5-A940-0B7A-B9E081F69416}"/>
              </a:ext>
            </a:extLst>
          </p:cNvPr>
          <p:cNvPicPr>
            <a:picLocks noChangeAspect="1"/>
          </p:cNvPicPr>
          <p:nvPr userDrawn="1"/>
        </p:nvPicPr>
        <p:blipFill>
          <a:blip r:embed="rId8"/>
          <a:stretch>
            <a:fillRect/>
          </a:stretch>
        </p:blipFill>
        <p:spPr>
          <a:xfrm>
            <a:off x="551250" y="245813"/>
            <a:ext cx="612000" cy="612000"/>
          </a:xfrm>
          <a:prstGeom prst="rect">
            <a:avLst/>
          </a:prstGeom>
        </p:spPr>
      </p:pic>
      <p:sp>
        <p:nvSpPr>
          <p:cNvPr id="10" name="Textplatzhalter 2">
            <a:extLst>
              <a:ext uri="{FF2B5EF4-FFF2-40B4-BE49-F238E27FC236}">
                <a16:creationId xmlns:a16="http://schemas.microsoft.com/office/drawing/2014/main" id="{767C3333-3151-4658-3CB6-12F6593BD294}"/>
              </a:ext>
            </a:extLst>
          </p:cNvPr>
          <p:cNvSpPr>
            <a:spLocks noGrp="1"/>
          </p:cNvSpPr>
          <p:nvPr>
            <p:ph type="body" idx="1"/>
          </p:nvPr>
        </p:nvSpPr>
        <p:spPr>
          <a:xfrm>
            <a:off x="838200" y="2816956"/>
            <a:ext cx="8595732" cy="308690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Titelplatzhalter 19">
            <a:extLst>
              <a:ext uri="{FF2B5EF4-FFF2-40B4-BE49-F238E27FC236}">
                <a16:creationId xmlns:a16="http://schemas.microsoft.com/office/drawing/2014/main" id="{D7B58A43-582E-5C89-8D7A-6CAB05D5F487}"/>
              </a:ext>
            </a:extLst>
          </p:cNvPr>
          <p:cNvSpPr>
            <a:spLocks noGrp="1"/>
          </p:cNvSpPr>
          <p:nvPr>
            <p:ph type="title"/>
          </p:nvPr>
        </p:nvSpPr>
        <p:spPr>
          <a:xfrm>
            <a:off x="838200" y="1356457"/>
            <a:ext cx="8595732" cy="940374"/>
          </a:xfrm>
          <a:prstGeom prst="rect">
            <a:avLst/>
          </a:prstGeom>
        </p:spPr>
        <p:txBody>
          <a:bodyPr vert="horz" lIns="91440" tIns="45720" rIns="91440" bIns="45720" rtlCol="0" anchor="ctr">
            <a:normAutofit/>
          </a:bodyPr>
          <a:lstStyle/>
          <a:p>
            <a:r>
              <a:rPr lang="de-DE"/>
              <a:t>Mastertitelformat bearbeiten</a:t>
            </a:r>
          </a:p>
        </p:txBody>
      </p:sp>
      <p:pic>
        <p:nvPicPr>
          <p:cNvPr id="4" name="Grafik 3">
            <a:extLst>
              <a:ext uri="{FF2B5EF4-FFF2-40B4-BE49-F238E27FC236}">
                <a16:creationId xmlns:a16="http://schemas.microsoft.com/office/drawing/2014/main" id="{4B135DB2-FF04-83B4-ABF9-C34DCCFEB6E2}"/>
              </a:ext>
            </a:extLst>
          </p:cNvPr>
          <p:cNvPicPr>
            <a:picLocks noChangeAspect="1"/>
          </p:cNvPicPr>
          <p:nvPr userDrawn="1"/>
        </p:nvPicPr>
        <p:blipFill>
          <a:blip r:embed="rId9"/>
          <a:stretch>
            <a:fillRect/>
          </a:stretch>
        </p:blipFill>
        <p:spPr>
          <a:xfrm>
            <a:off x="9745689" y="365125"/>
            <a:ext cx="2104036" cy="686906"/>
          </a:xfrm>
          <a:prstGeom prst="rect">
            <a:avLst/>
          </a:prstGeom>
        </p:spPr>
      </p:pic>
    </p:spTree>
    <p:extLst>
      <p:ext uri="{BB962C8B-B14F-4D97-AF65-F5344CB8AC3E}">
        <p14:creationId xmlns:p14="http://schemas.microsoft.com/office/powerpoint/2010/main" val="71229895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9" r:id="rId3"/>
  </p:sldLayoutIdLst>
  <p:hf hdr="0" dt="0"/>
  <p:txStyles>
    <p:titleStyle>
      <a:lvl1pPr algn="l" defTabSz="914400" rtl="0" eaLnBrk="1" latinLnBrk="0" hangingPunct="1">
        <a:lnSpc>
          <a:spcPct val="90000"/>
        </a:lnSpc>
        <a:spcBef>
          <a:spcPct val="0"/>
        </a:spcBef>
        <a:buNone/>
        <a:defRPr sz="2000" kern="1200">
          <a:solidFill>
            <a:schemeClr val="tx1"/>
          </a:solidFill>
          <a:latin typeface="+mn-lt"/>
          <a:ea typeface="+mj-ea"/>
          <a:cs typeface="+mj-cs"/>
        </a:defRPr>
      </a:lvl1pPr>
    </p:titleStyle>
    <p:bodyStyle>
      <a:lvl1pPr marL="228600" indent="-108000" algn="l" defTabSz="914400" rtl="0" eaLnBrk="1" latinLnBrk="0" hangingPunct="1">
        <a:lnSpc>
          <a:spcPct val="90000"/>
        </a:lnSpc>
        <a:spcBef>
          <a:spcPts val="10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1pPr>
      <a:lvl2pPr marL="6858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2pPr>
      <a:lvl3pPr marL="11430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3pPr>
      <a:lvl4pPr marL="16002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4pPr>
      <a:lvl5pPr marL="20574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Gerade Verbindung 12">
            <a:extLst>
              <a:ext uri="{FF2B5EF4-FFF2-40B4-BE49-F238E27FC236}">
                <a16:creationId xmlns:a16="http://schemas.microsoft.com/office/drawing/2014/main" id="{608F82C8-C484-1848-AB15-4FEA22C9F092}"/>
              </a:ext>
            </a:extLst>
          </p:cNvPr>
          <p:cNvCxnSpPr/>
          <p:nvPr userDrawn="1"/>
        </p:nvCxnSpPr>
        <p:spPr>
          <a:xfrm>
            <a:off x="838200" y="6257988"/>
            <a:ext cx="9000000" cy="0"/>
          </a:xfrm>
          <a:prstGeom prst="line">
            <a:avLst/>
          </a:prstGeom>
          <a:ln w="25400" cap="rnd">
            <a:solidFill>
              <a:srgbClr val="FBC074"/>
            </a:solidFill>
            <a:round/>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4E7D77F5-1964-69D6-F9FB-6310D00CD955}"/>
              </a:ext>
            </a:extLst>
          </p:cNvPr>
          <p:cNvCxnSpPr>
            <a:cxnSpLocks/>
          </p:cNvCxnSpPr>
          <p:nvPr userDrawn="1"/>
        </p:nvCxnSpPr>
        <p:spPr>
          <a:xfrm>
            <a:off x="9957396" y="6257988"/>
            <a:ext cx="360000" cy="0"/>
          </a:xfrm>
          <a:prstGeom prst="line">
            <a:avLst/>
          </a:prstGeom>
          <a:ln w="25400" cap="rnd">
            <a:solidFill>
              <a:srgbClr val="FBC074"/>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1E6A708A-51D6-FFF5-C3C0-6EAA9335A8E6}"/>
              </a:ext>
            </a:extLst>
          </p:cNvPr>
          <p:cNvCxnSpPr>
            <a:cxnSpLocks/>
          </p:cNvCxnSpPr>
          <p:nvPr userDrawn="1"/>
        </p:nvCxnSpPr>
        <p:spPr>
          <a:xfrm flipV="1">
            <a:off x="10441858" y="6252828"/>
            <a:ext cx="900000" cy="5160"/>
          </a:xfrm>
          <a:prstGeom prst="line">
            <a:avLst/>
          </a:prstGeom>
          <a:ln w="25400" cap="rnd">
            <a:solidFill>
              <a:srgbClr val="FBC074"/>
            </a:solidFill>
            <a:round/>
          </a:ln>
        </p:spPr>
        <p:style>
          <a:lnRef idx="1">
            <a:schemeClr val="accent1"/>
          </a:lnRef>
          <a:fillRef idx="0">
            <a:schemeClr val="accent1"/>
          </a:fillRef>
          <a:effectRef idx="0">
            <a:schemeClr val="accent1"/>
          </a:effectRef>
          <a:fontRef idx="minor">
            <a:schemeClr val="tx1"/>
          </a:fontRef>
        </p:style>
      </p:cxnSp>
      <p:pic>
        <p:nvPicPr>
          <p:cNvPr id="16" name="Grafik 15" descr="Schaumann&#10;Erfolg im Stall">
            <a:extLst>
              <a:ext uri="{FF2B5EF4-FFF2-40B4-BE49-F238E27FC236}">
                <a16:creationId xmlns:a16="http://schemas.microsoft.com/office/drawing/2014/main" id="{A20D274F-E2B6-B1F1-B0FB-240E4A58201F}"/>
              </a:ext>
            </a:extLst>
          </p:cNvPr>
          <p:cNvPicPr>
            <a:picLocks noChangeAspect="1"/>
          </p:cNvPicPr>
          <p:nvPr userDrawn="1"/>
        </p:nvPicPr>
        <p:blipFill>
          <a:blip r:embed="rId5"/>
          <a:stretch>
            <a:fillRect/>
          </a:stretch>
        </p:blipFill>
        <p:spPr>
          <a:xfrm>
            <a:off x="838200" y="6356350"/>
            <a:ext cx="1035245" cy="360000"/>
          </a:xfrm>
          <a:prstGeom prst="rect">
            <a:avLst/>
          </a:prstGeom>
        </p:spPr>
      </p:pic>
      <p:sp>
        <p:nvSpPr>
          <p:cNvPr id="2" name="Rechteck 1">
            <a:extLst>
              <a:ext uri="{FF2B5EF4-FFF2-40B4-BE49-F238E27FC236}">
                <a16:creationId xmlns:a16="http://schemas.microsoft.com/office/drawing/2014/main" id="{90F3CF79-5B41-CCCD-9C12-5DCF79B49A8C}"/>
              </a:ext>
            </a:extLst>
          </p:cNvPr>
          <p:cNvSpPr/>
          <p:nvPr userDrawn="1"/>
        </p:nvSpPr>
        <p:spPr>
          <a:xfrm>
            <a:off x="0" y="0"/>
            <a:ext cx="360000" cy="6858000"/>
          </a:xfrm>
          <a:prstGeom prst="rect">
            <a:avLst/>
          </a:prstGeom>
          <a:solidFill>
            <a:srgbClr val="FBC0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7384DA14-5F9D-5C1D-5ADC-0994CCB6537E}"/>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rot="1395360">
            <a:off x="11497082" y="6210868"/>
            <a:ext cx="576000" cy="576000"/>
          </a:xfrm>
          <a:prstGeom prst="rect">
            <a:avLst/>
          </a:prstGeom>
        </p:spPr>
      </p:pic>
      <p:pic>
        <p:nvPicPr>
          <p:cNvPr id="3" name="Grafik 2">
            <a:extLst>
              <a:ext uri="{FF2B5EF4-FFF2-40B4-BE49-F238E27FC236}">
                <a16:creationId xmlns:a16="http://schemas.microsoft.com/office/drawing/2014/main" id="{470172F6-1E1A-37AA-9D93-D83EA9A4A58D}"/>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1345057" y="335813"/>
            <a:ext cx="1831680" cy="432000"/>
          </a:xfrm>
          <a:prstGeom prst="rect">
            <a:avLst/>
          </a:prstGeom>
        </p:spPr>
      </p:pic>
      <p:sp>
        <p:nvSpPr>
          <p:cNvPr id="9" name="Foliennummernplatzhalter 5">
            <a:extLst>
              <a:ext uri="{FF2B5EF4-FFF2-40B4-BE49-F238E27FC236}">
                <a16:creationId xmlns:a16="http://schemas.microsoft.com/office/drawing/2014/main" id="{C650E8CE-2D72-8C90-9DF0-756380111FEE}"/>
              </a:ext>
            </a:extLst>
          </p:cNvPr>
          <p:cNvSpPr txBox="1">
            <a:spLocks/>
          </p:cNvSpPr>
          <p:nvPr userDrawn="1"/>
        </p:nvSpPr>
        <p:spPr>
          <a:xfrm>
            <a:off x="11520000" y="6360492"/>
            <a:ext cx="540000" cy="3600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B852148-63AC-CA48-9DE8-4775F39AF857}" type="slidenum">
              <a:rPr lang="de-DE" sz="1200" smtClean="0">
                <a:solidFill>
                  <a:srgbClr val="005E8D"/>
                </a:solidFill>
              </a:rPr>
              <a:pPr algn="ctr"/>
              <a:t>‹Nr.›</a:t>
            </a:fld>
            <a:endParaRPr lang="de-DE" sz="1200">
              <a:solidFill>
                <a:srgbClr val="005E8D"/>
              </a:solidFill>
            </a:endParaRPr>
          </a:p>
        </p:txBody>
      </p:sp>
      <p:pic>
        <p:nvPicPr>
          <p:cNvPr id="5" name="Grafik 4">
            <a:extLst>
              <a:ext uri="{FF2B5EF4-FFF2-40B4-BE49-F238E27FC236}">
                <a16:creationId xmlns:a16="http://schemas.microsoft.com/office/drawing/2014/main" id="{62461CEE-A20E-34FC-293E-3BD919BBB7E0}"/>
              </a:ext>
            </a:extLst>
          </p:cNvPr>
          <p:cNvPicPr>
            <a:picLocks noChangeAspect="1"/>
          </p:cNvPicPr>
          <p:nvPr userDrawn="1"/>
        </p:nvPicPr>
        <p:blipFill>
          <a:blip r:embed="rId8"/>
          <a:stretch>
            <a:fillRect/>
          </a:stretch>
        </p:blipFill>
        <p:spPr>
          <a:xfrm>
            <a:off x="541807" y="245813"/>
            <a:ext cx="619034" cy="612000"/>
          </a:xfrm>
          <a:prstGeom prst="rect">
            <a:avLst/>
          </a:prstGeom>
        </p:spPr>
      </p:pic>
      <p:sp>
        <p:nvSpPr>
          <p:cNvPr id="11" name="Textplatzhalter 2">
            <a:extLst>
              <a:ext uri="{FF2B5EF4-FFF2-40B4-BE49-F238E27FC236}">
                <a16:creationId xmlns:a16="http://schemas.microsoft.com/office/drawing/2014/main" id="{3AFF860F-A0EB-1C16-AFC6-E2E7A6486F9A}"/>
              </a:ext>
            </a:extLst>
          </p:cNvPr>
          <p:cNvSpPr>
            <a:spLocks noGrp="1"/>
          </p:cNvSpPr>
          <p:nvPr>
            <p:ph type="body" idx="1"/>
          </p:nvPr>
        </p:nvSpPr>
        <p:spPr>
          <a:xfrm>
            <a:off x="838200" y="2816956"/>
            <a:ext cx="8595732" cy="308690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Titelplatzhalter 19">
            <a:extLst>
              <a:ext uri="{FF2B5EF4-FFF2-40B4-BE49-F238E27FC236}">
                <a16:creationId xmlns:a16="http://schemas.microsoft.com/office/drawing/2014/main" id="{4D69EC8D-20A7-CA54-0345-3087450BA8D5}"/>
              </a:ext>
            </a:extLst>
          </p:cNvPr>
          <p:cNvSpPr>
            <a:spLocks noGrp="1"/>
          </p:cNvSpPr>
          <p:nvPr>
            <p:ph type="title"/>
          </p:nvPr>
        </p:nvSpPr>
        <p:spPr>
          <a:xfrm>
            <a:off x="838200" y="1356457"/>
            <a:ext cx="8595732" cy="940374"/>
          </a:xfrm>
          <a:prstGeom prst="rect">
            <a:avLst/>
          </a:prstGeom>
        </p:spPr>
        <p:txBody>
          <a:bodyPr vert="horz" lIns="91440" tIns="45720" rIns="91440" bIns="45720" rtlCol="0" anchor="ctr">
            <a:normAutofit/>
          </a:bodyPr>
          <a:lstStyle/>
          <a:p>
            <a:r>
              <a:rPr lang="de-DE"/>
              <a:t>Mastertitelformat bearbeiten</a:t>
            </a:r>
          </a:p>
        </p:txBody>
      </p:sp>
      <p:pic>
        <p:nvPicPr>
          <p:cNvPr id="4" name="Grafik 3">
            <a:extLst>
              <a:ext uri="{FF2B5EF4-FFF2-40B4-BE49-F238E27FC236}">
                <a16:creationId xmlns:a16="http://schemas.microsoft.com/office/drawing/2014/main" id="{868AC01E-CFC9-5768-C000-EAD38FBDF979}"/>
              </a:ext>
            </a:extLst>
          </p:cNvPr>
          <p:cNvPicPr>
            <a:picLocks noChangeAspect="1"/>
          </p:cNvPicPr>
          <p:nvPr userDrawn="1"/>
        </p:nvPicPr>
        <p:blipFill>
          <a:blip r:embed="rId9"/>
          <a:stretch>
            <a:fillRect/>
          </a:stretch>
        </p:blipFill>
        <p:spPr>
          <a:xfrm>
            <a:off x="9745689" y="365125"/>
            <a:ext cx="2104036" cy="686906"/>
          </a:xfrm>
          <a:prstGeom prst="rect">
            <a:avLst/>
          </a:prstGeom>
        </p:spPr>
      </p:pic>
    </p:spTree>
    <p:extLst>
      <p:ext uri="{BB962C8B-B14F-4D97-AF65-F5344CB8AC3E}">
        <p14:creationId xmlns:p14="http://schemas.microsoft.com/office/powerpoint/2010/main" val="126365282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8" r:id="rId3"/>
  </p:sldLayoutIdLst>
  <p:hf hdr="0" dt="0"/>
  <p:txStyles>
    <p:titleStyle>
      <a:lvl1pPr algn="l" defTabSz="914400" rtl="0" eaLnBrk="1" latinLnBrk="0" hangingPunct="1">
        <a:lnSpc>
          <a:spcPct val="90000"/>
        </a:lnSpc>
        <a:spcBef>
          <a:spcPct val="0"/>
        </a:spcBef>
        <a:buNone/>
        <a:defRPr sz="2000" kern="1200">
          <a:solidFill>
            <a:schemeClr val="tx1"/>
          </a:solidFill>
          <a:latin typeface="+mn-lt"/>
          <a:ea typeface="+mj-ea"/>
          <a:cs typeface="+mj-cs"/>
        </a:defRPr>
      </a:lvl1pPr>
    </p:titleStyle>
    <p:bodyStyle>
      <a:lvl1pPr marL="228600" indent="-108000" algn="l" defTabSz="914400" rtl="0" eaLnBrk="1" latinLnBrk="0" hangingPunct="1">
        <a:lnSpc>
          <a:spcPct val="90000"/>
        </a:lnSpc>
        <a:spcBef>
          <a:spcPts val="10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1pPr>
      <a:lvl2pPr marL="6858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2pPr>
      <a:lvl3pPr marL="11430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3pPr>
      <a:lvl4pPr marL="16002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4pPr>
      <a:lvl5pPr marL="20574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Gerade Verbindung 12">
            <a:extLst>
              <a:ext uri="{FF2B5EF4-FFF2-40B4-BE49-F238E27FC236}">
                <a16:creationId xmlns:a16="http://schemas.microsoft.com/office/drawing/2014/main" id="{608F82C8-C484-1848-AB15-4FEA22C9F092}"/>
              </a:ext>
            </a:extLst>
          </p:cNvPr>
          <p:cNvCxnSpPr/>
          <p:nvPr userDrawn="1"/>
        </p:nvCxnSpPr>
        <p:spPr>
          <a:xfrm>
            <a:off x="838200" y="6257988"/>
            <a:ext cx="9000000" cy="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4E7D77F5-1964-69D6-F9FB-6310D00CD955}"/>
              </a:ext>
            </a:extLst>
          </p:cNvPr>
          <p:cNvCxnSpPr>
            <a:cxnSpLocks/>
          </p:cNvCxnSpPr>
          <p:nvPr userDrawn="1"/>
        </p:nvCxnSpPr>
        <p:spPr>
          <a:xfrm>
            <a:off x="9957396" y="6257988"/>
            <a:ext cx="360000" cy="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1E6A708A-51D6-FFF5-C3C0-6EAA9335A8E6}"/>
              </a:ext>
            </a:extLst>
          </p:cNvPr>
          <p:cNvCxnSpPr>
            <a:cxnSpLocks/>
          </p:cNvCxnSpPr>
          <p:nvPr userDrawn="1"/>
        </p:nvCxnSpPr>
        <p:spPr>
          <a:xfrm flipV="1">
            <a:off x="10441858" y="6252828"/>
            <a:ext cx="900000" cy="516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pic>
        <p:nvPicPr>
          <p:cNvPr id="16" name="Grafik 15" descr="Schaumann&#10;Erfolg im Stall">
            <a:extLst>
              <a:ext uri="{FF2B5EF4-FFF2-40B4-BE49-F238E27FC236}">
                <a16:creationId xmlns:a16="http://schemas.microsoft.com/office/drawing/2014/main" id="{A20D274F-E2B6-B1F1-B0FB-240E4A58201F}"/>
              </a:ext>
            </a:extLst>
          </p:cNvPr>
          <p:cNvPicPr>
            <a:picLocks noChangeAspect="1"/>
          </p:cNvPicPr>
          <p:nvPr userDrawn="1"/>
        </p:nvPicPr>
        <p:blipFill>
          <a:blip r:embed="rId10"/>
          <a:stretch>
            <a:fillRect/>
          </a:stretch>
        </p:blipFill>
        <p:spPr>
          <a:xfrm>
            <a:off x="838200" y="6356350"/>
            <a:ext cx="1035245" cy="360000"/>
          </a:xfrm>
          <a:prstGeom prst="rect">
            <a:avLst/>
          </a:prstGeom>
        </p:spPr>
      </p:pic>
      <p:pic>
        <p:nvPicPr>
          <p:cNvPr id="6" name="Grafik 5">
            <a:extLst>
              <a:ext uri="{FF2B5EF4-FFF2-40B4-BE49-F238E27FC236}">
                <a16:creationId xmlns:a16="http://schemas.microsoft.com/office/drawing/2014/main" id="{7384DA14-5F9D-5C1D-5ADC-0994CCB6537E}"/>
              </a:ext>
            </a:extLst>
          </p:cNvPr>
          <p:cNvPicPr>
            <a:picLocks noChangeAspect="1"/>
          </p:cNvPicPr>
          <p:nvPr userDrawn="1"/>
        </p:nvPicPr>
        <p:blipFill>
          <a:blip>
            <a:extLst>
              <a:ext uri="{96DAC541-7B7A-43D3-8B79-37D633B846F1}">
                <asvg:svgBlip xmlns:asvg="http://schemas.microsoft.com/office/drawing/2016/SVG/main" r:embed="rId11"/>
              </a:ext>
            </a:extLst>
          </a:blip>
          <a:stretch>
            <a:fillRect/>
          </a:stretch>
        </p:blipFill>
        <p:spPr>
          <a:xfrm rot="1800000">
            <a:off x="11497082" y="6210868"/>
            <a:ext cx="576000" cy="576000"/>
          </a:xfrm>
          <a:prstGeom prst="rect">
            <a:avLst/>
          </a:prstGeom>
        </p:spPr>
      </p:pic>
      <p:sp>
        <p:nvSpPr>
          <p:cNvPr id="9" name="Foliennummernplatzhalter 5">
            <a:extLst>
              <a:ext uri="{FF2B5EF4-FFF2-40B4-BE49-F238E27FC236}">
                <a16:creationId xmlns:a16="http://schemas.microsoft.com/office/drawing/2014/main" id="{C650E8CE-2D72-8C90-9DF0-756380111FEE}"/>
              </a:ext>
            </a:extLst>
          </p:cNvPr>
          <p:cNvSpPr txBox="1">
            <a:spLocks/>
          </p:cNvSpPr>
          <p:nvPr userDrawn="1"/>
        </p:nvSpPr>
        <p:spPr>
          <a:xfrm>
            <a:off x="11520000" y="6360492"/>
            <a:ext cx="540000" cy="3600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B852148-63AC-CA48-9DE8-4775F39AF857}" type="slidenum">
              <a:rPr lang="de-DE" sz="1200" smtClean="0">
                <a:solidFill>
                  <a:srgbClr val="005E8D"/>
                </a:solidFill>
              </a:rPr>
              <a:pPr algn="ctr"/>
              <a:t>‹Nr.›</a:t>
            </a:fld>
            <a:endParaRPr lang="de-DE" sz="1200" dirty="0">
              <a:solidFill>
                <a:srgbClr val="005E8D"/>
              </a:solidFill>
            </a:endParaRPr>
          </a:p>
        </p:txBody>
      </p:sp>
      <p:pic>
        <p:nvPicPr>
          <p:cNvPr id="8" name="Grafik 7">
            <a:extLst>
              <a:ext uri="{FF2B5EF4-FFF2-40B4-BE49-F238E27FC236}">
                <a16:creationId xmlns:a16="http://schemas.microsoft.com/office/drawing/2014/main" id="{AED267E9-745E-DB7C-71AB-63DA5D89F489}"/>
              </a:ext>
            </a:extLst>
          </p:cNvPr>
          <p:cNvPicPr>
            <a:picLocks noChangeAspect="1"/>
          </p:cNvPicPr>
          <p:nvPr userDrawn="1"/>
        </p:nvPicPr>
        <p:blipFill>
          <a:blip r:embed="rId12"/>
          <a:stretch>
            <a:fillRect/>
          </a:stretch>
        </p:blipFill>
        <p:spPr>
          <a:xfrm>
            <a:off x="180000" y="180000"/>
            <a:ext cx="728276" cy="720000"/>
          </a:xfrm>
          <a:prstGeom prst="rect">
            <a:avLst/>
          </a:prstGeom>
        </p:spPr>
      </p:pic>
      <p:sp>
        <p:nvSpPr>
          <p:cNvPr id="19" name="Textplatzhalter 2">
            <a:extLst>
              <a:ext uri="{FF2B5EF4-FFF2-40B4-BE49-F238E27FC236}">
                <a16:creationId xmlns:a16="http://schemas.microsoft.com/office/drawing/2014/main" id="{2BAE98F1-2498-6919-26BA-57D64CC58BBE}"/>
              </a:ext>
            </a:extLst>
          </p:cNvPr>
          <p:cNvSpPr>
            <a:spLocks noGrp="1"/>
          </p:cNvSpPr>
          <p:nvPr>
            <p:ph type="body" idx="1"/>
          </p:nvPr>
        </p:nvSpPr>
        <p:spPr>
          <a:xfrm>
            <a:off x="838200" y="2816956"/>
            <a:ext cx="8595732" cy="3086903"/>
          </a:xfrm>
          <a:prstGeom prst="rect">
            <a:avLst/>
          </a:prstGeom>
        </p:spPr>
        <p:txBody>
          <a:bodyPr vert="horz" lIns="91440" tIns="45720" rIns="91440" bIns="45720" rtlCol="0">
            <a:normAutofit/>
          </a:bodyPr>
          <a:lstStyle/>
          <a:p>
            <a:pPr lvl="0"/>
            <a:r>
              <a:rPr lang="de-DE" dirty="0"/>
              <a:t>Aufzählung Schriftart Calibri 14 </a:t>
            </a:r>
            <a:r>
              <a:rPr lang="de-DE" dirty="0" err="1"/>
              <a:t>pt</a:t>
            </a:r>
            <a:endParaRPr lang="de-DE" dirty="0"/>
          </a:p>
        </p:txBody>
      </p:sp>
      <p:sp>
        <p:nvSpPr>
          <p:cNvPr id="20" name="Titelplatzhalter 19">
            <a:extLst>
              <a:ext uri="{FF2B5EF4-FFF2-40B4-BE49-F238E27FC236}">
                <a16:creationId xmlns:a16="http://schemas.microsoft.com/office/drawing/2014/main" id="{73488C53-29CB-049B-03FD-27C011F557B8}"/>
              </a:ext>
            </a:extLst>
          </p:cNvPr>
          <p:cNvSpPr>
            <a:spLocks noGrp="1"/>
          </p:cNvSpPr>
          <p:nvPr>
            <p:ph type="title"/>
          </p:nvPr>
        </p:nvSpPr>
        <p:spPr>
          <a:xfrm>
            <a:off x="838200" y="1356457"/>
            <a:ext cx="8595732" cy="940374"/>
          </a:xfrm>
          <a:prstGeom prst="rect">
            <a:avLst/>
          </a:prstGeom>
        </p:spPr>
        <p:txBody>
          <a:bodyPr vert="horz" lIns="91440" tIns="45720" rIns="91440" bIns="45720" rtlCol="0" anchor="ctr">
            <a:normAutofit/>
          </a:bodyPr>
          <a:lstStyle/>
          <a:p>
            <a:r>
              <a:rPr lang="de-DE" dirty="0"/>
              <a:t>Mastertitelformat bearbeiten</a:t>
            </a:r>
          </a:p>
        </p:txBody>
      </p:sp>
      <p:pic>
        <p:nvPicPr>
          <p:cNvPr id="3" name="Grafik 2">
            <a:extLst>
              <a:ext uri="{FF2B5EF4-FFF2-40B4-BE49-F238E27FC236}">
                <a16:creationId xmlns:a16="http://schemas.microsoft.com/office/drawing/2014/main" id="{DA7E7B6E-E4A2-1437-F1B6-2D492439CFC5}"/>
              </a:ext>
            </a:extLst>
          </p:cNvPr>
          <p:cNvPicPr>
            <a:picLocks noChangeAspect="1"/>
          </p:cNvPicPr>
          <p:nvPr userDrawn="1"/>
        </p:nvPicPr>
        <p:blipFill>
          <a:blip r:embed="rId13"/>
          <a:stretch>
            <a:fillRect/>
          </a:stretch>
        </p:blipFill>
        <p:spPr>
          <a:xfrm>
            <a:off x="9745689" y="365125"/>
            <a:ext cx="2104036" cy="686906"/>
          </a:xfrm>
          <a:prstGeom prst="rect">
            <a:avLst/>
          </a:prstGeom>
        </p:spPr>
      </p:pic>
      <p:sp>
        <p:nvSpPr>
          <p:cNvPr id="4" name="Eine Ecke des Rechtecks abrunden 3">
            <a:extLst>
              <a:ext uri="{FF2B5EF4-FFF2-40B4-BE49-F238E27FC236}">
                <a16:creationId xmlns:a16="http://schemas.microsoft.com/office/drawing/2014/main" id="{6FB4CC0B-2032-C37E-9694-74DB5A2FD086}"/>
              </a:ext>
            </a:extLst>
          </p:cNvPr>
          <p:cNvSpPr/>
          <p:nvPr userDrawn="1"/>
        </p:nvSpPr>
        <p:spPr>
          <a:xfrm>
            <a:off x="0" y="6282000"/>
            <a:ext cx="360000" cy="576000"/>
          </a:xfrm>
          <a:prstGeom prst="round1Rect">
            <a:avLst/>
          </a:prstGeom>
          <a:solidFill>
            <a:srgbClr val="B39C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9D5E75D0-C1CB-2E4F-23D0-616AD104BE06}"/>
              </a:ext>
            </a:extLst>
          </p:cNvPr>
          <p:cNvPicPr>
            <a:picLocks noChangeAspect="1"/>
          </p:cNvPicPr>
          <p:nvPr userDrawn="1"/>
        </p:nvPicPr>
        <p:blipFill>
          <a:blip r:embed="rId14"/>
          <a:stretch>
            <a:fillRect/>
          </a:stretch>
        </p:blipFill>
        <p:spPr>
          <a:xfrm>
            <a:off x="1096174" y="382227"/>
            <a:ext cx="1599120" cy="326351"/>
          </a:xfrm>
          <a:prstGeom prst="rect">
            <a:avLst/>
          </a:prstGeom>
        </p:spPr>
      </p:pic>
    </p:spTree>
    <p:extLst>
      <p:ext uri="{BB962C8B-B14F-4D97-AF65-F5344CB8AC3E}">
        <p14:creationId xmlns:p14="http://schemas.microsoft.com/office/powerpoint/2010/main" val="171443125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Lst>
  <p:hf hdr="0" dt="0"/>
  <p:txStyles>
    <p:titleStyle>
      <a:lvl1pPr algn="l" defTabSz="914400" rtl="0" eaLnBrk="1" latinLnBrk="0" hangingPunct="1">
        <a:lnSpc>
          <a:spcPct val="90000"/>
        </a:lnSpc>
        <a:spcBef>
          <a:spcPct val="0"/>
        </a:spcBef>
        <a:buNone/>
        <a:defRPr sz="2000" kern="1200">
          <a:solidFill>
            <a:schemeClr val="tx1"/>
          </a:solidFill>
          <a:latin typeface="+mn-lt"/>
          <a:ea typeface="+mj-ea"/>
          <a:cs typeface="+mj-cs"/>
        </a:defRPr>
      </a:lvl1pPr>
    </p:titleStyle>
    <p:bodyStyle>
      <a:lvl1pPr marL="179388" indent="-173038" algn="l" defTabSz="914400" rtl="0" eaLnBrk="1" latinLnBrk="0" hangingPunct="1">
        <a:lnSpc>
          <a:spcPct val="90000"/>
        </a:lnSpc>
        <a:spcBef>
          <a:spcPts val="1000"/>
        </a:spcBef>
        <a:buSzPct val="100000"/>
        <a:buFontTx/>
        <a:buBlip>
          <a:blip>
            <a:extLst>
              <a:ext uri="{96DAC541-7B7A-43D3-8B79-37D633B846F1}">
                <asvg:svgBlip xmlns:asvg="http://schemas.microsoft.com/office/drawing/2016/SVG/main" r:embed="rId15"/>
              </a:ext>
            </a:extLst>
          </a:blip>
        </a:buBlip>
        <a:tabLst/>
        <a:defRPr sz="1400" kern="1200">
          <a:solidFill>
            <a:schemeClr val="tx1"/>
          </a:solidFill>
          <a:latin typeface="+mn-lt"/>
          <a:ea typeface="+mn-ea"/>
          <a:cs typeface="+mn-cs"/>
        </a:defRPr>
      </a:lvl1pPr>
      <a:lvl2pPr marL="6858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5"/>
              </a:ext>
            </a:extLst>
          </a:blip>
        </a:buBlip>
        <a:defRPr sz="1400" kern="1200">
          <a:solidFill>
            <a:schemeClr val="tx1"/>
          </a:solidFill>
          <a:latin typeface="+mn-lt"/>
          <a:ea typeface="+mn-ea"/>
          <a:cs typeface="+mn-cs"/>
        </a:defRPr>
      </a:lvl2pPr>
      <a:lvl3pPr marL="11430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5"/>
              </a:ext>
            </a:extLst>
          </a:blip>
        </a:buBlip>
        <a:defRPr sz="1400" kern="1200">
          <a:solidFill>
            <a:schemeClr val="tx1"/>
          </a:solidFill>
          <a:latin typeface="+mn-lt"/>
          <a:ea typeface="+mn-ea"/>
          <a:cs typeface="+mn-cs"/>
        </a:defRPr>
      </a:lvl3pPr>
      <a:lvl4pPr marL="16002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5"/>
              </a:ext>
            </a:extLst>
          </a:blip>
        </a:buBlip>
        <a:defRPr sz="1400" kern="1200">
          <a:solidFill>
            <a:schemeClr val="tx1"/>
          </a:solidFill>
          <a:latin typeface="+mn-lt"/>
          <a:ea typeface="+mn-ea"/>
          <a:cs typeface="+mn-cs"/>
        </a:defRPr>
      </a:lvl4pPr>
      <a:lvl5pPr marL="20574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5"/>
              </a:ext>
            </a:extLst>
          </a:blip>
        </a:buBlip>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Gerade Verbindung 12">
            <a:extLst>
              <a:ext uri="{FF2B5EF4-FFF2-40B4-BE49-F238E27FC236}">
                <a16:creationId xmlns:a16="http://schemas.microsoft.com/office/drawing/2014/main" id="{608F82C8-C484-1848-AB15-4FEA22C9F092}"/>
              </a:ext>
            </a:extLst>
          </p:cNvPr>
          <p:cNvCxnSpPr/>
          <p:nvPr userDrawn="1"/>
        </p:nvCxnSpPr>
        <p:spPr>
          <a:xfrm>
            <a:off x="838200" y="6257988"/>
            <a:ext cx="9000000" cy="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4E7D77F5-1964-69D6-F9FB-6310D00CD955}"/>
              </a:ext>
            </a:extLst>
          </p:cNvPr>
          <p:cNvCxnSpPr>
            <a:cxnSpLocks/>
          </p:cNvCxnSpPr>
          <p:nvPr userDrawn="1"/>
        </p:nvCxnSpPr>
        <p:spPr>
          <a:xfrm>
            <a:off x="9957396" y="6257988"/>
            <a:ext cx="360000" cy="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1E6A708A-51D6-FFF5-C3C0-6EAA9335A8E6}"/>
              </a:ext>
            </a:extLst>
          </p:cNvPr>
          <p:cNvCxnSpPr>
            <a:cxnSpLocks/>
          </p:cNvCxnSpPr>
          <p:nvPr userDrawn="1"/>
        </p:nvCxnSpPr>
        <p:spPr>
          <a:xfrm flipV="1">
            <a:off x="10441858" y="6252828"/>
            <a:ext cx="900000" cy="516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pic>
        <p:nvPicPr>
          <p:cNvPr id="16" name="Grafik 15" descr="Schaumann&#10;Erfolg im Stall">
            <a:extLst>
              <a:ext uri="{FF2B5EF4-FFF2-40B4-BE49-F238E27FC236}">
                <a16:creationId xmlns:a16="http://schemas.microsoft.com/office/drawing/2014/main" id="{A20D274F-E2B6-B1F1-B0FB-240E4A58201F}"/>
              </a:ext>
            </a:extLst>
          </p:cNvPr>
          <p:cNvPicPr>
            <a:picLocks noChangeAspect="1"/>
          </p:cNvPicPr>
          <p:nvPr userDrawn="1"/>
        </p:nvPicPr>
        <p:blipFill>
          <a:blip r:embed="rId6"/>
          <a:stretch>
            <a:fillRect/>
          </a:stretch>
        </p:blipFill>
        <p:spPr>
          <a:xfrm>
            <a:off x="838200" y="6356350"/>
            <a:ext cx="1035245" cy="360000"/>
          </a:xfrm>
          <a:prstGeom prst="rect">
            <a:avLst/>
          </a:prstGeom>
        </p:spPr>
      </p:pic>
      <p:pic>
        <p:nvPicPr>
          <p:cNvPr id="6" name="Grafik 5">
            <a:extLst>
              <a:ext uri="{FF2B5EF4-FFF2-40B4-BE49-F238E27FC236}">
                <a16:creationId xmlns:a16="http://schemas.microsoft.com/office/drawing/2014/main" id="{7384DA14-5F9D-5C1D-5ADC-0994CCB6537E}"/>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rot="2400000">
            <a:off x="11497082" y="6210868"/>
            <a:ext cx="576000" cy="576000"/>
          </a:xfrm>
          <a:prstGeom prst="rect">
            <a:avLst/>
          </a:prstGeom>
        </p:spPr>
      </p:pic>
      <p:pic>
        <p:nvPicPr>
          <p:cNvPr id="7" name="Grafik 6">
            <a:extLst>
              <a:ext uri="{FF2B5EF4-FFF2-40B4-BE49-F238E27FC236}">
                <a16:creationId xmlns:a16="http://schemas.microsoft.com/office/drawing/2014/main" id="{054745AF-8FC3-40D7-0AF7-1F45BDB05215}"/>
              </a:ext>
            </a:extLst>
          </p:cNvPr>
          <p:cNvPicPr>
            <a:picLocks noChangeAspect="1"/>
          </p:cNvPicPr>
          <p:nvPr userDrawn="1"/>
        </p:nvPicPr>
        <p:blipFill>
          <a:blip r:embed="rId8"/>
          <a:stretch>
            <a:fillRect/>
          </a:stretch>
        </p:blipFill>
        <p:spPr>
          <a:xfrm>
            <a:off x="180000" y="180000"/>
            <a:ext cx="684000" cy="684000"/>
          </a:xfrm>
          <a:prstGeom prst="rect">
            <a:avLst/>
          </a:prstGeom>
        </p:spPr>
      </p:pic>
      <p:sp>
        <p:nvSpPr>
          <p:cNvPr id="9" name="Foliennummernplatzhalter 5">
            <a:extLst>
              <a:ext uri="{FF2B5EF4-FFF2-40B4-BE49-F238E27FC236}">
                <a16:creationId xmlns:a16="http://schemas.microsoft.com/office/drawing/2014/main" id="{382C60E5-888C-19A7-1401-2D815F801224}"/>
              </a:ext>
            </a:extLst>
          </p:cNvPr>
          <p:cNvSpPr txBox="1">
            <a:spLocks/>
          </p:cNvSpPr>
          <p:nvPr userDrawn="1"/>
        </p:nvSpPr>
        <p:spPr>
          <a:xfrm>
            <a:off x="11520000" y="6360492"/>
            <a:ext cx="540000" cy="3600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B852148-63AC-CA48-9DE8-4775F39AF857}" type="slidenum">
              <a:rPr lang="de-DE" sz="1200" smtClean="0">
                <a:solidFill>
                  <a:srgbClr val="005E8D"/>
                </a:solidFill>
              </a:rPr>
              <a:pPr algn="ctr"/>
              <a:t>‹Nr.›</a:t>
            </a:fld>
            <a:endParaRPr lang="de-DE" sz="1200" dirty="0">
              <a:solidFill>
                <a:srgbClr val="005E8D"/>
              </a:solidFill>
            </a:endParaRPr>
          </a:p>
        </p:txBody>
      </p:sp>
      <p:sp>
        <p:nvSpPr>
          <p:cNvPr id="11" name="Titelplatzhalter 19">
            <a:extLst>
              <a:ext uri="{FF2B5EF4-FFF2-40B4-BE49-F238E27FC236}">
                <a16:creationId xmlns:a16="http://schemas.microsoft.com/office/drawing/2014/main" id="{5A092600-66D8-4212-D194-0E9D94073C1D}"/>
              </a:ext>
            </a:extLst>
          </p:cNvPr>
          <p:cNvSpPr>
            <a:spLocks noGrp="1"/>
          </p:cNvSpPr>
          <p:nvPr>
            <p:ph type="title"/>
          </p:nvPr>
        </p:nvSpPr>
        <p:spPr>
          <a:xfrm>
            <a:off x="838200" y="1356457"/>
            <a:ext cx="8595732" cy="940374"/>
          </a:xfrm>
          <a:prstGeom prst="rect">
            <a:avLst/>
          </a:prstGeom>
        </p:spPr>
        <p:txBody>
          <a:bodyPr vert="horz" lIns="91440" tIns="45720" rIns="91440" bIns="45720" rtlCol="0" anchor="ctr">
            <a:normAutofit/>
          </a:bodyPr>
          <a:lstStyle/>
          <a:p>
            <a:r>
              <a:rPr lang="de-DE" dirty="0"/>
              <a:t>Mastertitelformat bearbeiten</a:t>
            </a:r>
          </a:p>
        </p:txBody>
      </p:sp>
      <p:pic>
        <p:nvPicPr>
          <p:cNvPr id="4" name="Grafik 3">
            <a:extLst>
              <a:ext uri="{FF2B5EF4-FFF2-40B4-BE49-F238E27FC236}">
                <a16:creationId xmlns:a16="http://schemas.microsoft.com/office/drawing/2014/main" id="{8169F287-6764-2E7E-81C4-19BBB86AF367}"/>
              </a:ext>
            </a:extLst>
          </p:cNvPr>
          <p:cNvPicPr>
            <a:picLocks noChangeAspect="1"/>
          </p:cNvPicPr>
          <p:nvPr userDrawn="1"/>
        </p:nvPicPr>
        <p:blipFill>
          <a:blip r:embed="rId9"/>
          <a:stretch>
            <a:fillRect/>
          </a:stretch>
        </p:blipFill>
        <p:spPr>
          <a:xfrm>
            <a:off x="9745689" y="365125"/>
            <a:ext cx="2104036" cy="686906"/>
          </a:xfrm>
          <a:prstGeom prst="rect">
            <a:avLst/>
          </a:prstGeom>
        </p:spPr>
      </p:pic>
      <p:sp>
        <p:nvSpPr>
          <p:cNvPr id="5" name="Eine Ecke des Rechtecks abrunden 4">
            <a:extLst>
              <a:ext uri="{FF2B5EF4-FFF2-40B4-BE49-F238E27FC236}">
                <a16:creationId xmlns:a16="http://schemas.microsoft.com/office/drawing/2014/main" id="{34F0897E-07E0-48B2-E800-A86658D7F0F2}"/>
              </a:ext>
            </a:extLst>
          </p:cNvPr>
          <p:cNvSpPr/>
          <p:nvPr userDrawn="1"/>
        </p:nvSpPr>
        <p:spPr>
          <a:xfrm>
            <a:off x="0" y="6282000"/>
            <a:ext cx="360000" cy="576000"/>
          </a:xfrm>
          <a:prstGeom prst="round1Rect">
            <a:avLst/>
          </a:prstGeom>
          <a:solidFill>
            <a:srgbClr val="008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1" name="Gruppieren 20">
            <a:extLst>
              <a:ext uri="{FF2B5EF4-FFF2-40B4-BE49-F238E27FC236}">
                <a16:creationId xmlns:a16="http://schemas.microsoft.com/office/drawing/2014/main" id="{1CA3205C-25A2-9594-A5BF-55B08888130A}"/>
              </a:ext>
            </a:extLst>
          </p:cNvPr>
          <p:cNvGrpSpPr/>
          <p:nvPr userDrawn="1"/>
        </p:nvGrpSpPr>
        <p:grpSpPr>
          <a:xfrm>
            <a:off x="1068196" y="365125"/>
            <a:ext cx="1785348" cy="373476"/>
            <a:chOff x="1068196" y="365125"/>
            <a:chExt cx="1785348" cy="373476"/>
          </a:xfrm>
        </p:grpSpPr>
        <p:pic>
          <p:nvPicPr>
            <p:cNvPr id="18" name="Grafik 17">
              <a:extLst>
                <a:ext uri="{FF2B5EF4-FFF2-40B4-BE49-F238E27FC236}">
                  <a16:creationId xmlns:a16="http://schemas.microsoft.com/office/drawing/2014/main" id="{13057F4E-D85F-693C-F5A8-1100947B0CC9}"/>
                </a:ext>
              </a:extLst>
            </p:cNvPr>
            <p:cNvPicPr>
              <a:picLocks noChangeAspect="1"/>
            </p:cNvPicPr>
            <p:nvPr userDrawn="1"/>
          </p:nvPicPr>
          <p:blipFill rotWithShape="1">
            <a:blip>
              <a:extLst>
                <a:ext uri="{96DAC541-7B7A-43D3-8B79-37D633B846F1}">
                  <asvg:svgBlip xmlns:asvg="http://schemas.microsoft.com/office/drawing/2016/SVG/main" r:embed="rId10"/>
                </a:ext>
              </a:extLst>
            </a:blip>
            <a:srcRect l="55106" t="13547"/>
            <a:stretch/>
          </p:blipFill>
          <p:spPr>
            <a:xfrm>
              <a:off x="2031224" y="365125"/>
              <a:ext cx="822320" cy="373476"/>
            </a:xfrm>
            <a:prstGeom prst="rect">
              <a:avLst/>
            </a:prstGeom>
          </p:spPr>
        </p:pic>
        <p:pic>
          <p:nvPicPr>
            <p:cNvPr id="20" name="Grafik 19">
              <a:extLst>
                <a:ext uri="{FF2B5EF4-FFF2-40B4-BE49-F238E27FC236}">
                  <a16:creationId xmlns:a16="http://schemas.microsoft.com/office/drawing/2014/main" id="{5929A01E-408C-CA96-177C-078B1919BB87}"/>
                </a:ext>
              </a:extLst>
            </p:cNvPr>
            <p:cNvPicPr>
              <a:picLocks noChangeAspect="1"/>
            </p:cNvPicPr>
            <p:nvPr userDrawn="1"/>
          </p:nvPicPr>
          <p:blipFill>
            <a:blip r:embed="rId9"/>
            <a:stretch>
              <a:fillRect/>
            </a:stretch>
          </p:blipFill>
          <p:spPr>
            <a:xfrm>
              <a:off x="1068196" y="409108"/>
              <a:ext cx="935108" cy="305285"/>
            </a:xfrm>
            <a:prstGeom prst="rect">
              <a:avLst/>
            </a:prstGeom>
          </p:spPr>
        </p:pic>
      </p:grpSp>
      <p:sp>
        <p:nvSpPr>
          <p:cNvPr id="2" name="Textplatzhalter 2">
            <a:extLst>
              <a:ext uri="{FF2B5EF4-FFF2-40B4-BE49-F238E27FC236}">
                <a16:creationId xmlns:a16="http://schemas.microsoft.com/office/drawing/2014/main" id="{29EC7EC0-0D3B-1BE9-029E-1DC6B37456EE}"/>
              </a:ext>
            </a:extLst>
          </p:cNvPr>
          <p:cNvSpPr>
            <a:spLocks noGrp="1"/>
          </p:cNvSpPr>
          <p:nvPr>
            <p:ph type="body" idx="1"/>
          </p:nvPr>
        </p:nvSpPr>
        <p:spPr>
          <a:xfrm>
            <a:off x="838200" y="2816956"/>
            <a:ext cx="8595732" cy="3086903"/>
          </a:xfrm>
          <a:prstGeom prst="rect">
            <a:avLst/>
          </a:prstGeom>
        </p:spPr>
        <p:txBody>
          <a:bodyPr vert="horz" lIns="91440" tIns="45720" rIns="91440" bIns="45720" rtlCol="0">
            <a:normAutofit/>
          </a:bodyPr>
          <a:lstStyle/>
          <a:p>
            <a:pPr lvl="0"/>
            <a:r>
              <a:rPr lang="de-DE" dirty="0"/>
              <a:t>Aufzählung Schriftart Calibri 14 </a:t>
            </a:r>
            <a:r>
              <a:rPr lang="de-DE" dirty="0" err="1"/>
              <a:t>pt</a:t>
            </a:r>
            <a:endParaRPr lang="de-DE" dirty="0"/>
          </a:p>
        </p:txBody>
      </p:sp>
    </p:spTree>
    <p:extLst>
      <p:ext uri="{BB962C8B-B14F-4D97-AF65-F5344CB8AC3E}">
        <p14:creationId xmlns:p14="http://schemas.microsoft.com/office/powerpoint/2010/main" val="182914448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Lst>
  <p:hf hdr="0" dt="0"/>
  <p:txStyles>
    <p:titleStyle>
      <a:lvl1pPr algn="l" defTabSz="914400" rtl="0" eaLnBrk="1" latinLnBrk="0" hangingPunct="1">
        <a:lnSpc>
          <a:spcPct val="90000"/>
        </a:lnSpc>
        <a:spcBef>
          <a:spcPct val="0"/>
        </a:spcBef>
        <a:buNone/>
        <a:defRPr sz="2000" kern="1200">
          <a:solidFill>
            <a:schemeClr val="tx1"/>
          </a:solidFill>
          <a:latin typeface="+mn-lt"/>
          <a:ea typeface="+mj-ea"/>
          <a:cs typeface="+mj-cs"/>
        </a:defRPr>
      </a:lvl1pPr>
    </p:titleStyle>
    <p:bodyStyle>
      <a:lvl1pPr marL="177800" indent="-177800" algn="l" defTabSz="914400" rtl="0" eaLnBrk="1" latinLnBrk="0" hangingPunct="1">
        <a:lnSpc>
          <a:spcPct val="90000"/>
        </a:lnSpc>
        <a:spcBef>
          <a:spcPts val="1000"/>
        </a:spcBef>
        <a:buSzPct val="100000"/>
        <a:buFontTx/>
        <a:buBlip>
          <a:blip>
            <a:extLst>
              <a:ext uri="{96DAC541-7B7A-43D3-8B79-37D633B846F1}">
                <asvg:svgBlip xmlns:asvg="http://schemas.microsoft.com/office/drawing/2016/SVG/main" r:embed="rId11"/>
              </a:ext>
            </a:extLst>
          </a:blip>
        </a:buBlip>
        <a:tabLst/>
        <a:defRPr sz="1400" kern="1200">
          <a:solidFill>
            <a:srgbClr val="191919"/>
          </a:solidFill>
          <a:latin typeface="+mn-lt"/>
          <a:ea typeface="+mn-ea"/>
          <a:cs typeface="+mn-cs"/>
        </a:defRPr>
      </a:lvl1pPr>
      <a:lvl2pPr marL="6858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1"/>
              </a:ext>
            </a:extLst>
          </a:blip>
        </a:buBlip>
        <a:defRPr sz="1400" kern="1200">
          <a:solidFill>
            <a:schemeClr val="tx1"/>
          </a:solidFill>
          <a:latin typeface="+mn-lt"/>
          <a:ea typeface="+mn-ea"/>
          <a:cs typeface="+mn-cs"/>
        </a:defRPr>
      </a:lvl2pPr>
      <a:lvl3pPr marL="11430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1"/>
              </a:ext>
            </a:extLst>
          </a:blip>
        </a:buBlip>
        <a:defRPr sz="1400" kern="1200">
          <a:solidFill>
            <a:schemeClr val="tx1"/>
          </a:solidFill>
          <a:latin typeface="+mn-lt"/>
          <a:ea typeface="+mn-ea"/>
          <a:cs typeface="+mn-cs"/>
        </a:defRPr>
      </a:lvl3pPr>
      <a:lvl4pPr marL="16002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1"/>
              </a:ext>
            </a:extLst>
          </a:blip>
        </a:buBlip>
        <a:defRPr sz="1400" kern="1200">
          <a:solidFill>
            <a:schemeClr val="tx1"/>
          </a:solidFill>
          <a:latin typeface="+mn-lt"/>
          <a:ea typeface="+mn-ea"/>
          <a:cs typeface="+mn-cs"/>
        </a:defRPr>
      </a:lvl4pPr>
      <a:lvl5pPr marL="20574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1"/>
              </a:ext>
            </a:extLst>
          </a:blip>
        </a:buBlip>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Gerade Verbindung 12">
            <a:extLst>
              <a:ext uri="{FF2B5EF4-FFF2-40B4-BE49-F238E27FC236}">
                <a16:creationId xmlns:a16="http://schemas.microsoft.com/office/drawing/2014/main" id="{608F82C8-C484-1848-AB15-4FEA22C9F092}"/>
              </a:ext>
            </a:extLst>
          </p:cNvPr>
          <p:cNvCxnSpPr/>
          <p:nvPr userDrawn="1"/>
        </p:nvCxnSpPr>
        <p:spPr>
          <a:xfrm>
            <a:off x="838200" y="6257988"/>
            <a:ext cx="9000000" cy="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4E7D77F5-1964-69D6-F9FB-6310D00CD955}"/>
              </a:ext>
            </a:extLst>
          </p:cNvPr>
          <p:cNvCxnSpPr>
            <a:cxnSpLocks/>
          </p:cNvCxnSpPr>
          <p:nvPr userDrawn="1"/>
        </p:nvCxnSpPr>
        <p:spPr>
          <a:xfrm>
            <a:off x="9957396" y="6257988"/>
            <a:ext cx="360000" cy="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1E6A708A-51D6-FFF5-C3C0-6EAA9335A8E6}"/>
              </a:ext>
            </a:extLst>
          </p:cNvPr>
          <p:cNvCxnSpPr>
            <a:cxnSpLocks/>
          </p:cNvCxnSpPr>
          <p:nvPr userDrawn="1"/>
        </p:nvCxnSpPr>
        <p:spPr>
          <a:xfrm flipV="1">
            <a:off x="10441858" y="6252828"/>
            <a:ext cx="900000" cy="516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pic>
        <p:nvPicPr>
          <p:cNvPr id="16" name="Grafik 15" descr="Schaumann&#10;Erfolg im Stall">
            <a:extLst>
              <a:ext uri="{FF2B5EF4-FFF2-40B4-BE49-F238E27FC236}">
                <a16:creationId xmlns:a16="http://schemas.microsoft.com/office/drawing/2014/main" id="{A20D274F-E2B6-B1F1-B0FB-240E4A58201F}"/>
              </a:ext>
            </a:extLst>
          </p:cNvPr>
          <p:cNvPicPr>
            <a:picLocks noChangeAspect="1"/>
          </p:cNvPicPr>
          <p:nvPr userDrawn="1"/>
        </p:nvPicPr>
        <p:blipFill>
          <a:blip r:embed="rId10"/>
          <a:stretch>
            <a:fillRect/>
          </a:stretch>
        </p:blipFill>
        <p:spPr>
          <a:xfrm>
            <a:off x="838200" y="6356350"/>
            <a:ext cx="1035245" cy="360000"/>
          </a:xfrm>
          <a:prstGeom prst="rect">
            <a:avLst/>
          </a:prstGeom>
        </p:spPr>
      </p:pic>
      <p:pic>
        <p:nvPicPr>
          <p:cNvPr id="6" name="Grafik 5">
            <a:extLst>
              <a:ext uri="{FF2B5EF4-FFF2-40B4-BE49-F238E27FC236}">
                <a16:creationId xmlns:a16="http://schemas.microsoft.com/office/drawing/2014/main" id="{7384DA14-5F9D-5C1D-5ADC-0994CCB6537E}"/>
              </a:ext>
            </a:extLst>
          </p:cNvPr>
          <p:cNvPicPr>
            <a:picLocks noChangeAspect="1"/>
          </p:cNvPicPr>
          <p:nvPr userDrawn="1"/>
        </p:nvPicPr>
        <p:blipFill>
          <a:blip>
            <a:extLst>
              <a:ext uri="{96DAC541-7B7A-43D3-8B79-37D633B846F1}">
                <asvg:svgBlip xmlns:asvg="http://schemas.microsoft.com/office/drawing/2016/SVG/main" r:embed="rId11"/>
              </a:ext>
            </a:extLst>
          </a:blip>
          <a:stretch>
            <a:fillRect/>
          </a:stretch>
        </p:blipFill>
        <p:spPr>
          <a:xfrm rot="1800000">
            <a:off x="11497082" y="6210868"/>
            <a:ext cx="576000" cy="576000"/>
          </a:xfrm>
          <a:prstGeom prst="rect">
            <a:avLst/>
          </a:prstGeom>
        </p:spPr>
      </p:pic>
      <p:pic>
        <p:nvPicPr>
          <p:cNvPr id="8" name="Grafik 7">
            <a:extLst>
              <a:ext uri="{FF2B5EF4-FFF2-40B4-BE49-F238E27FC236}">
                <a16:creationId xmlns:a16="http://schemas.microsoft.com/office/drawing/2014/main" id="{AED267E9-745E-DB7C-71AB-63DA5D89F489}"/>
              </a:ext>
            </a:extLst>
          </p:cNvPr>
          <p:cNvPicPr>
            <a:picLocks noChangeAspect="1"/>
          </p:cNvPicPr>
          <p:nvPr userDrawn="1"/>
        </p:nvPicPr>
        <p:blipFill>
          <a:blip r:embed="rId12"/>
          <a:stretch>
            <a:fillRect/>
          </a:stretch>
        </p:blipFill>
        <p:spPr>
          <a:xfrm>
            <a:off x="180000" y="180000"/>
            <a:ext cx="728276" cy="720000"/>
          </a:xfrm>
          <a:prstGeom prst="rect">
            <a:avLst/>
          </a:prstGeom>
        </p:spPr>
      </p:pic>
      <p:sp>
        <p:nvSpPr>
          <p:cNvPr id="9" name="Foliennummernplatzhalter 5">
            <a:extLst>
              <a:ext uri="{FF2B5EF4-FFF2-40B4-BE49-F238E27FC236}">
                <a16:creationId xmlns:a16="http://schemas.microsoft.com/office/drawing/2014/main" id="{C650E8CE-2D72-8C90-9DF0-756380111FEE}"/>
              </a:ext>
            </a:extLst>
          </p:cNvPr>
          <p:cNvSpPr txBox="1">
            <a:spLocks/>
          </p:cNvSpPr>
          <p:nvPr userDrawn="1"/>
        </p:nvSpPr>
        <p:spPr>
          <a:xfrm>
            <a:off x="11520000" y="6360492"/>
            <a:ext cx="540000" cy="3600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B852148-63AC-CA48-9DE8-4775F39AF857}" type="slidenum">
              <a:rPr lang="de-DE" sz="1200" smtClean="0">
                <a:solidFill>
                  <a:srgbClr val="005E8D"/>
                </a:solidFill>
              </a:rPr>
              <a:pPr algn="ctr"/>
              <a:t>‹Nr.›</a:t>
            </a:fld>
            <a:endParaRPr lang="de-DE" sz="1200" dirty="0">
              <a:solidFill>
                <a:srgbClr val="005E8D"/>
              </a:solidFill>
            </a:endParaRPr>
          </a:p>
        </p:txBody>
      </p:sp>
      <p:sp>
        <p:nvSpPr>
          <p:cNvPr id="5" name="Titelplatzhalter 19">
            <a:extLst>
              <a:ext uri="{FF2B5EF4-FFF2-40B4-BE49-F238E27FC236}">
                <a16:creationId xmlns:a16="http://schemas.microsoft.com/office/drawing/2014/main" id="{9AF195D1-62CD-E2FA-2A80-ADD9CBBC249C}"/>
              </a:ext>
            </a:extLst>
          </p:cNvPr>
          <p:cNvSpPr>
            <a:spLocks noGrp="1"/>
          </p:cNvSpPr>
          <p:nvPr>
            <p:ph type="title"/>
          </p:nvPr>
        </p:nvSpPr>
        <p:spPr>
          <a:xfrm>
            <a:off x="838200" y="1356457"/>
            <a:ext cx="8595732" cy="940374"/>
          </a:xfrm>
          <a:prstGeom prst="rect">
            <a:avLst/>
          </a:prstGeom>
        </p:spPr>
        <p:txBody>
          <a:bodyPr vert="horz" lIns="91440" tIns="45720" rIns="91440" bIns="45720" rtlCol="0" anchor="ctr">
            <a:normAutofit/>
          </a:bodyPr>
          <a:lstStyle/>
          <a:p>
            <a:r>
              <a:rPr lang="de-DE" dirty="0"/>
              <a:t>Mastertitelformat bearbeiten</a:t>
            </a:r>
          </a:p>
        </p:txBody>
      </p:sp>
      <p:pic>
        <p:nvPicPr>
          <p:cNvPr id="7" name="Grafik 6">
            <a:extLst>
              <a:ext uri="{FF2B5EF4-FFF2-40B4-BE49-F238E27FC236}">
                <a16:creationId xmlns:a16="http://schemas.microsoft.com/office/drawing/2014/main" id="{558D43CD-06FC-E0FC-5163-683902C3DA7A}"/>
              </a:ext>
            </a:extLst>
          </p:cNvPr>
          <p:cNvPicPr>
            <a:picLocks noChangeAspect="1"/>
          </p:cNvPicPr>
          <p:nvPr userDrawn="1"/>
        </p:nvPicPr>
        <p:blipFill>
          <a:blip r:embed="rId13"/>
          <a:stretch>
            <a:fillRect/>
          </a:stretch>
        </p:blipFill>
        <p:spPr>
          <a:xfrm>
            <a:off x="9745689" y="365125"/>
            <a:ext cx="2104036" cy="686906"/>
          </a:xfrm>
          <a:prstGeom prst="rect">
            <a:avLst/>
          </a:prstGeom>
        </p:spPr>
      </p:pic>
      <p:sp>
        <p:nvSpPr>
          <p:cNvPr id="10" name="Eine Ecke des Rechtecks abrunden 9">
            <a:extLst>
              <a:ext uri="{FF2B5EF4-FFF2-40B4-BE49-F238E27FC236}">
                <a16:creationId xmlns:a16="http://schemas.microsoft.com/office/drawing/2014/main" id="{C1A6B61F-3229-8594-1955-405059A2F1F0}"/>
              </a:ext>
            </a:extLst>
          </p:cNvPr>
          <p:cNvSpPr/>
          <p:nvPr userDrawn="1"/>
        </p:nvSpPr>
        <p:spPr>
          <a:xfrm>
            <a:off x="0" y="6282000"/>
            <a:ext cx="360000" cy="576000"/>
          </a:xfrm>
          <a:prstGeom prst="round1Rect">
            <a:avLst/>
          </a:prstGeom>
          <a:solidFill>
            <a:srgbClr val="F6D5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96620B75-6B8B-13DA-23C0-FA63EAE78F05}"/>
              </a:ext>
            </a:extLst>
          </p:cNvPr>
          <p:cNvGrpSpPr/>
          <p:nvPr userDrawn="1"/>
        </p:nvGrpSpPr>
        <p:grpSpPr>
          <a:xfrm>
            <a:off x="1068196" y="365125"/>
            <a:ext cx="1785348" cy="373476"/>
            <a:chOff x="1068196" y="365125"/>
            <a:chExt cx="1785348" cy="373476"/>
          </a:xfrm>
        </p:grpSpPr>
        <p:pic>
          <p:nvPicPr>
            <p:cNvPr id="19" name="Grafik 18">
              <a:extLst>
                <a:ext uri="{FF2B5EF4-FFF2-40B4-BE49-F238E27FC236}">
                  <a16:creationId xmlns:a16="http://schemas.microsoft.com/office/drawing/2014/main" id="{99D1AF6A-5563-8461-FE25-8FD329190097}"/>
                </a:ext>
              </a:extLst>
            </p:cNvPr>
            <p:cNvPicPr>
              <a:picLocks noChangeAspect="1"/>
            </p:cNvPicPr>
            <p:nvPr userDrawn="1"/>
          </p:nvPicPr>
          <p:blipFill rotWithShape="1">
            <a:blip>
              <a:extLst>
                <a:ext uri="{96DAC541-7B7A-43D3-8B79-37D633B846F1}">
                  <asvg:svgBlip xmlns:asvg="http://schemas.microsoft.com/office/drawing/2016/SVG/main" r:embed="rId14"/>
                </a:ext>
              </a:extLst>
            </a:blip>
            <a:srcRect l="55106" t="13547"/>
            <a:stretch/>
          </p:blipFill>
          <p:spPr>
            <a:xfrm>
              <a:off x="2031224" y="365125"/>
              <a:ext cx="822320" cy="373476"/>
            </a:xfrm>
            <a:prstGeom prst="rect">
              <a:avLst/>
            </a:prstGeom>
          </p:spPr>
        </p:pic>
        <p:pic>
          <p:nvPicPr>
            <p:cNvPr id="20" name="Grafik 19">
              <a:extLst>
                <a:ext uri="{FF2B5EF4-FFF2-40B4-BE49-F238E27FC236}">
                  <a16:creationId xmlns:a16="http://schemas.microsoft.com/office/drawing/2014/main" id="{8E670114-5BE2-E42F-5A20-E832AE749E1C}"/>
                </a:ext>
              </a:extLst>
            </p:cNvPr>
            <p:cNvPicPr>
              <a:picLocks noChangeAspect="1"/>
            </p:cNvPicPr>
            <p:nvPr userDrawn="1"/>
          </p:nvPicPr>
          <p:blipFill>
            <a:blip r:embed="rId13"/>
            <a:stretch>
              <a:fillRect/>
            </a:stretch>
          </p:blipFill>
          <p:spPr>
            <a:xfrm>
              <a:off x="1068196" y="409108"/>
              <a:ext cx="935108" cy="305285"/>
            </a:xfrm>
            <a:prstGeom prst="rect">
              <a:avLst/>
            </a:prstGeom>
          </p:spPr>
        </p:pic>
      </p:grpSp>
      <p:sp>
        <p:nvSpPr>
          <p:cNvPr id="2" name="Textplatzhalter 2">
            <a:extLst>
              <a:ext uri="{FF2B5EF4-FFF2-40B4-BE49-F238E27FC236}">
                <a16:creationId xmlns:a16="http://schemas.microsoft.com/office/drawing/2014/main" id="{BA4406EA-4495-2072-9A74-F23F9230B5A8}"/>
              </a:ext>
            </a:extLst>
          </p:cNvPr>
          <p:cNvSpPr>
            <a:spLocks noGrp="1"/>
          </p:cNvSpPr>
          <p:nvPr>
            <p:ph type="body" idx="1"/>
          </p:nvPr>
        </p:nvSpPr>
        <p:spPr>
          <a:xfrm>
            <a:off x="838200" y="2816956"/>
            <a:ext cx="8595732" cy="3086903"/>
          </a:xfrm>
          <a:prstGeom prst="rect">
            <a:avLst/>
          </a:prstGeom>
        </p:spPr>
        <p:txBody>
          <a:bodyPr vert="horz" lIns="91440" tIns="45720" rIns="91440" bIns="45720" rtlCol="0">
            <a:normAutofit/>
          </a:bodyPr>
          <a:lstStyle/>
          <a:p>
            <a:pPr lvl="0"/>
            <a:r>
              <a:rPr lang="de-DE" dirty="0"/>
              <a:t>Aufzählung Schriftart Calibri 14 </a:t>
            </a:r>
            <a:r>
              <a:rPr lang="de-DE" dirty="0" err="1"/>
              <a:t>pt</a:t>
            </a:r>
            <a:endParaRPr lang="de-DE" dirty="0"/>
          </a:p>
        </p:txBody>
      </p:sp>
    </p:spTree>
    <p:extLst>
      <p:ext uri="{BB962C8B-B14F-4D97-AF65-F5344CB8AC3E}">
        <p14:creationId xmlns:p14="http://schemas.microsoft.com/office/powerpoint/2010/main" val="374809387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Lst>
  <p:hf hdr="0" dt="0"/>
  <p:txStyles>
    <p:titleStyle>
      <a:lvl1pPr algn="l" defTabSz="914400" rtl="0" eaLnBrk="1" latinLnBrk="0" hangingPunct="1">
        <a:lnSpc>
          <a:spcPct val="90000"/>
        </a:lnSpc>
        <a:spcBef>
          <a:spcPct val="0"/>
        </a:spcBef>
        <a:buNone/>
        <a:defRPr sz="2000" kern="1200">
          <a:solidFill>
            <a:srgbClr val="005E8D"/>
          </a:solidFill>
          <a:latin typeface="+mn-lt"/>
          <a:ea typeface="+mj-ea"/>
          <a:cs typeface="+mj-cs"/>
        </a:defRPr>
      </a:lvl1pPr>
    </p:titleStyle>
    <p:bodyStyle>
      <a:lvl1pPr marL="177800" indent="-177800" algn="l" defTabSz="914400" rtl="0" eaLnBrk="1" latinLnBrk="0" hangingPunct="1">
        <a:lnSpc>
          <a:spcPct val="90000"/>
        </a:lnSpc>
        <a:spcBef>
          <a:spcPts val="1000"/>
        </a:spcBef>
        <a:buSzPct val="100000"/>
        <a:buFontTx/>
        <a:buBlip>
          <a:blip>
            <a:extLst>
              <a:ext uri="{96DAC541-7B7A-43D3-8B79-37D633B846F1}">
                <asvg:svgBlip xmlns:asvg="http://schemas.microsoft.com/office/drawing/2016/SVG/main" r:embed="rId15"/>
              </a:ext>
            </a:extLst>
          </a:blip>
        </a:buBlip>
        <a:tabLst/>
        <a:defRPr sz="1400" kern="1200">
          <a:solidFill>
            <a:srgbClr val="191919"/>
          </a:solidFill>
          <a:latin typeface="+mn-lt"/>
          <a:ea typeface="+mn-ea"/>
          <a:cs typeface="+mn-cs"/>
        </a:defRPr>
      </a:lvl1pPr>
      <a:lvl2pPr marL="311150" indent="-111125"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5"/>
              </a:ext>
            </a:extLst>
          </a:blip>
        </a:buBlip>
        <a:tabLst/>
        <a:defRPr sz="1400" kern="1200">
          <a:solidFill>
            <a:srgbClr val="005E8D"/>
          </a:solidFill>
          <a:latin typeface="+mn-lt"/>
          <a:ea typeface="+mn-ea"/>
          <a:cs typeface="+mn-cs"/>
        </a:defRPr>
      </a:lvl2pPr>
      <a:lvl3pPr marL="400050" indent="-111125"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5"/>
              </a:ext>
            </a:extLst>
          </a:blip>
        </a:buBlip>
        <a:tabLst/>
        <a:defRPr sz="1400" kern="1200">
          <a:solidFill>
            <a:srgbClr val="005E8D"/>
          </a:solidFill>
          <a:latin typeface="+mn-lt"/>
          <a:ea typeface="+mn-ea"/>
          <a:cs typeface="+mn-cs"/>
        </a:defRPr>
      </a:lvl3pPr>
      <a:lvl4pPr marL="444500" indent="-111125"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5"/>
              </a:ext>
            </a:extLst>
          </a:blip>
        </a:buBlip>
        <a:tabLst/>
        <a:defRPr sz="1400" kern="1200">
          <a:solidFill>
            <a:srgbClr val="005E8D"/>
          </a:solidFill>
          <a:latin typeface="+mn-lt"/>
          <a:ea typeface="+mn-ea"/>
          <a:cs typeface="+mn-cs"/>
        </a:defRPr>
      </a:lvl4pPr>
      <a:lvl5pPr marL="577850" indent="-111125"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5"/>
              </a:ext>
            </a:extLst>
          </a:blip>
        </a:buBlip>
        <a:tabLst/>
        <a:defRPr sz="1400" kern="1200">
          <a:solidFill>
            <a:srgbClr val="005E8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Gerade Verbindung 12">
            <a:extLst>
              <a:ext uri="{FF2B5EF4-FFF2-40B4-BE49-F238E27FC236}">
                <a16:creationId xmlns:a16="http://schemas.microsoft.com/office/drawing/2014/main" id="{608F82C8-C484-1848-AB15-4FEA22C9F092}"/>
              </a:ext>
            </a:extLst>
          </p:cNvPr>
          <p:cNvCxnSpPr/>
          <p:nvPr userDrawn="1"/>
        </p:nvCxnSpPr>
        <p:spPr>
          <a:xfrm>
            <a:off x="838200" y="6257988"/>
            <a:ext cx="9000000" cy="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4E7D77F5-1964-69D6-F9FB-6310D00CD955}"/>
              </a:ext>
            </a:extLst>
          </p:cNvPr>
          <p:cNvCxnSpPr>
            <a:cxnSpLocks/>
          </p:cNvCxnSpPr>
          <p:nvPr userDrawn="1"/>
        </p:nvCxnSpPr>
        <p:spPr>
          <a:xfrm>
            <a:off x="9957396" y="6257988"/>
            <a:ext cx="360000" cy="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1E6A708A-51D6-FFF5-C3C0-6EAA9335A8E6}"/>
              </a:ext>
            </a:extLst>
          </p:cNvPr>
          <p:cNvCxnSpPr>
            <a:cxnSpLocks/>
          </p:cNvCxnSpPr>
          <p:nvPr userDrawn="1"/>
        </p:nvCxnSpPr>
        <p:spPr>
          <a:xfrm flipV="1">
            <a:off x="10441858" y="6252828"/>
            <a:ext cx="900000" cy="516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pic>
        <p:nvPicPr>
          <p:cNvPr id="16" name="Grafik 15" descr="Schaumann&#10;Erfolg im Stall">
            <a:extLst>
              <a:ext uri="{FF2B5EF4-FFF2-40B4-BE49-F238E27FC236}">
                <a16:creationId xmlns:a16="http://schemas.microsoft.com/office/drawing/2014/main" id="{A20D274F-E2B6-B1F1-B0FB-240E4A58201F}"/>
              </a:ext>
            </a:extLst>
          </p:cNvPr>
          <p:cNvPicPr>
            <a:picLocks noChangeAspect="1"/>
          </p:cNvPicPr>
          <p:nvPr userDrawn="1"/>
        </p:nvPicPr>
        <p:blipFill>
          <a:blip r:embed="rId10"/>
          <a:stretch>
            <a:fillRect/>
          </a:stretch>
        </p:blipFill>
        <p:spPr>
          <a:xfrm>
            <a:off x="838200" y="6356350"/>
            <a:ext cx="1035245" cy="360000"/>
          </a:xfrm>
          <a:prstGeom prst="rect">
            <a:avLst/>
          </a:prstGeom>
        </p:spPr>
      </p:pic>
      <p:pic>
        <p:nvPicPr>
          <p:cNvPr id="6" name="Grafik 5">
            <a:extLst>
              <a:ext uri="{FF2B5EF4-FFF2-40B4-BE49-F238E27FC236}">
                <a16:creationId xmlns:a16="http://schemas.microsoft.com/office/drawing/2014/main" id="{7384DA14-5F9D-5C1D-5ADC-0994CCB6537E}"/>
              </a:ext>
            </a:extLst>
          </p:cNvPr>
          <p:cNvPicPr>
            <a:picLocks noChangeAspect="1"/>
          </p:cNvPicPr>
          <p:nvPr userDrawn="1"/>
        </p:nvPicPr>
        <p:blipFill>
          <a:blip>
            <a:extLst>
              <a:ext uri="{96DAC541-7B7A-43D3-8B79-37D633B846F1}">
                <asvg:svgBlip xmlns:asvg="http://schemas.microsoft.com/office/drawing/2016/SVG/main" r:embed="rId11"/>
              </a:ext>
            </a:extLst>
          </a:blip>
          <a:stretch>
            <a:fillRect/>
          </a:stretch>
        </p:blipFill>
        <p:spPr>
          <a:xfrm rot="16800000">
            <a:off x="11497082" y="6210868"/>
            <a:ext cx="576000" cy="576000"/>
          </a:xfrm>
          <a:prstGeom prst="rect">
            <a:avLst/>
          </a:prstGeom>
        </p:spPr>
      </p:pic>
      <p:sp>
        <p:nvSpPr>
          <p:cNvPr id="9" name="Foliennummernplatzhalter 5">
            <a:extLst>
              <a:ext uri="{FF2B5EF4-FFF2-40B4-BE49-F238E27FC236}">
                <a16:creationId xmlns:a16="http://schemas.microsoft.com/office/drawing/2014/main" id="{C650E8CE-2D72-8C90-9DF0-756380111FEE}"/>
              </a:ext>
            </a:extLst>
          </p:cNvPr>
          <p:cNvSpPr txBox="1">
            <a:spLocks/>
          </p:cNvSpPr>
          <p:nvPr userDrawn="1"/>
        </p:nvSpPr>
        <p:spPr>
          <a:xfrm>
            <a:off x="11520000" y="6360492"/>
            <a:ext cx="540000" cy="3600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B852148-63AC-CA48-9DE8-4775F39AF857}" type="slidenum">
              <a:rPr lang="de-DE" sz="1200" smtClean="0">
                <a:solidFill>
                  <a:srgbClr val="005E8D"/>
                </a:solidFill>
              </a:rPr>
              <a:pPr algn="ctr"/>
              <a:t>‹Nr.›</a:t>
            </a:fld>
            <a:endParaRPr lang="de-DE" sz="1200" dirty="0">
              <a:solidFill>
                <a:srgbClr val="005E8D"/>
              </a:solidFill>
            </a:endParaRPr>
          </a:p>
        </p:txBody>
      </p:sp>
      <p:pic>
        <p:nvPicPr>
          <p:cNvPr id="7" name="Grafik 6">
            <a:extLst>
              <a:ext uri="{FF2B5EF4-FFF2-40B4-BE49-F238E27FC236}">
                <a16:creationId xmlns:a16="http://schemas.microsoft.com/office/drawing/2014/main" id="{228B6E78-C16B-A852-70FF-E3AD6DE7BEB4}"/>
              </a:ext>
            </a:extLst>
          </p:cNvPr>
          <p:cNvPicPr>
            <a:picLocks noChangeAspect="1"/>
          </p:cNvPicPr>
          <p:nvPr userDrawn="1"/>
        </p:nvPicPr>
        <p:blipFill>
          <a:blip r:embed="rId12"/>
          <a:stretch>
            <a:fillRect/>
          </a:stretch>
        </p:blipFill>
        <p:spPr>
          <a:xfrm>
            <a:off x="180000" y="180000"/>
            <a:ext cx="720000" cy="720000"/>
          </a:xfrm>
          <a:prstGeom prst="rect">
            <a:avLst/>
          </a:prstGeom>
        </p:spPr>
      </p:pic>
      <p:sp>
        <p:nvSpPr>
          <p:cNvPr id="8" name="Textplatzhalter 2">
            <a:extLst>
              <a:ext uri="{FF2B5EF4-FFF2-40B4-BE49-F238E27FC236}">
                <a16:creationId xmlns:a16="http://schemas.microsoft.com/office/drawing/2014/main" id="{C882844A-1957-5F47-0263-D78DA0270A39}"/>
              </a:ext>
            </a:extLst>
          </p:cNvPr>
          <p:cNvSpPr>
            <a:spLocks noGrp="1"/>
          </p:cNvSpPr>
          <p:nvPr>
            <p:ph type="body" idx="1"/>
          </p:nvPr>
        </p:nvSpPr>
        <p:spPr>
          <a:xfrm>
            <a:off x="838200" y="2816956"/>
            <a:ext cx="8595732" cy="3086903"/>
          </a:xfrm>
          <a:prstGeom prst="rect">
            <a:avLst/>
          </a:prstGeom>
        </p:spPr>
        <p:txBody>
          <a:bodyPr vert="horz" lIns="91440" tIns="45720" rIns="91440" bIns="45720" rtlCol="0">
            <a:normAutofit/>
          </a:bodyPr>
          <a:lstStyle/>
          <a:p>
            <a:pPr lvl="0"/>
            <a:r>
              <a:rPr lang="de-DE" dirty="0"/>
              <a:t>Aufzählung Schriftart Calibri 14 </a:t>
            </a:r>
            <a:r>
              <a:rPr lang="de-DE" dirty="0" err="1"/>
              <a:t>pt</a:t>
            </a:r>
            <a:endParaRPr lang="de-DE" dirty="0"/>
          </a:p>
        </p:txBody>
      </p:sp>
      <p:sp>
        <p:nvSpPr>
          <p:cNvPr id="10" name="Titelplatzhalter 19">
            <a:extLst>
              <a:ext uri="{FF2B5EF4-FFF2-40B4-BE49-F238E27FC236}">
                <a16:creationId xmlns:a16="http://schemas.microsoft.com/office/drawing/2014/main" id="{35E3950E-6332-6641-A781-8EE43FED0B09}"/>
              </a:ext>
            </a:extLst>
          </p:cNvPr>
          <p:cNvSpPr>
            <a:spLocks noGrp="1"/>
          </p:cNvSpPr>
          <p:nvPr>
            <p:ph type="title"/>
          </p:nvPr>
        </p:nvSpPr>
        <p:spPr>
          <a:xfrm>
            <a:off x="838200" y="1356457"/>
            <a:ext cx="8595732" cy="940374"/>
          </a:xfrm>
          <a:prstGeom prst="rect">
            <a:avLst/>
          </a:prstGeom>
        </p:spPr>
        <p:txBody>
          <a:bodyPr vert="horz" lIns="91440" tIns="45720" rIns="91440" bIns="45720" rtlCol="0" anchor="ctr">
            <a:normAutofit/>
          </a:bodyPr>
          <a:lstStyle/>
          <a:p>
            <a:r>
              <a:rPr lang="de-DE" dirty="0"/>
              <a:t>Mastertitelformat bearbeiten</a:t>
            </a:r>
          </a:p>
        </p:txBody>
      </p:sp>
      <p:pic>
        <p:nvPicPr>
          <p:cNvPr id="4" name="Grafik 3">
            <a:extLst>
              <a:ext uri="{FF2B5EF4-FFF2-40B4-BE49-F238E27FC236}">
                <a16:creationId xmlns:a16="http://schemas.microsoft.com/office/drawing/2014/main" id="{379B2310-E2AF-4A8D-A7BF-054E6F0D2717}"/>
              </a:ext>
            </a:extLst>
          </p:cNvPr>
          <p:cNvPicPr>
            <a:picLocks noChangeAspect="1"/>
          </p:cNvPicPr>
          <p:nvPr userDrawn="1"/>
        </p:nvPicPr>
        <p:blipFill>
          <a:blip r:embed="rId13"/>
          <a:stretch>
            <a:fillRect/>
          </a:stretch>
        </p:blipFill>
        <p:spPr>
          <a:xfrm>
            <a:off x="9745689" y="365125"/>
            <a:ext cx="2104036" cy="686906"/>
          </a:xfrm>
          <a:prstGeom prst="rect">
            <a:avLst/>
          </a:prstGeom>
        </p:spPr>
      </p:pic>
      <p:sp>
        <p:nvSpPr>
          <p:cNvPr id="5" name="Eine Ecke des Rechtecks abrunden 4">
            <a:extLst>
              <a:ext uri="{FF2B5EF4-FFF2-40B4-BE49-F238E27FC236}">
                <a16:creationId xmlns:a16="http://schemas.microsoft.com/office/drawing/2014/main" id="{EE26D4B8-32CB-555A-4107-54A9EAABA8DC}"/>
              </a:ext>
            </a:extLst>
          </p:cNvPr>
          <p:cNvSpPr/>
          <p:nvPr userDrawn="1"/>
        </p:nvSpPr>
        <p:spPr>
          <a:xfrm>
            <a:off x="0" y="6282000"/>
            <a:ext cx="360000" cy="576000"/>
          </a:xfrm>
          <a:prstGeom prst="round1Rect">
            <a:avLst/>
          </a:prstGeom>
          <a:solidFill>
            <a:srgbClr val="4E96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6D12774-08FC-5C09-36D5-B00F00782E5C}"/>
              </a:ext>
            </a:extLst>
          </p:cNvPr>
          <p:cNvGrpSpPr/>
          <p:nvPr userDrawn="1"/>
        </p:nvGrpSpPr>
        <p:grpSpPr>
          <a:xfrm>
            <a:off x="1068196" y="365125"/>
            <a:ext cx="1785348" cy="373476"/>
            <a:chOff x="1068196" y="365125"/>
            <a:chExt cx="1785348" cy="373476"/>
          </a:xfrm>
        </p:grpSpPr>
        <p:pic>
          <p:nvPicPr>
            <p:cNvPr id="19" name="Grafik 18">
              <a:extLst>
                <a:ext uri="{FF2B5EF4-FFF2-40B4-BE49-F238E27FC236}">
                  <a16:creationId xmlns:a16="http://schemas.microsoft.com/office/drawing/2014/main" id="{76AADB7C-7DF9-A2A5-0FFE-E309178C2F81}"/>
                </a:ext>
              </a:extLst>
            </p:cNvPr>
            <p:cNvPicPr>
              <a:picLocks noChangeAspect="1"/>
            </p:cNvPicPr>
            <p:nvPr userDrawn="1"/>
          </p:nvPicPr>
          <p:blipFill rotWithShape="1">
            <a:blip>
              <a:extLst>
                <a:ext uri="{96DAC541-7B7A-43D3-8B79-37D633B846F1}">
                  <asvg:svgBlip xmlns:asvg="http://schemas.microsoft.com/office/drawing/2016/SVG/main" r:embed="rId14"/>
                </a:ext>
              </a:extLst>
            </a:blip>
            <a:srcRect l="55106" t="13547"/>
            <a:stretch/>
          </p:blipFill>
          <p:spPr>
            <a:xfrm>
              <a:off x="2031224" y="365125"/>
              <a:ext cx="822320" cy="373476"/>
            </a:xfrm>
            <a:prstGeom prst="rect">
              <a:avLst/>
            </a:prstGeom>
          </p:spPr>
        </p:pic>
        <p:pic>
          <p:nvPicPr>
            <p:cNvPr id="20" name="Grafik 19">
              <a:extLst>
                <a:ext uri="{FF2B5EF4-FFF2-40B4-BE49-F238E27FC236}">
                  <a16:creationId xmlns:a16="http://schemas.microsoft.com/office/drawing/2014/main" id="{7160F4E7-B4EB-5824-407D-8B135A9D4579}"/>
                </a:ext>
              </a:extLst>
            </p:cNvPr>
            <p:cNvPicPr>
              <a:picLocks noChangeAspect="1"/>
            </p:cNvPicPr>
            <p:nvPr userDrawn="1"/>
          </p:nvPicPr>
          <p:blipFill>
            <a:blip r:embed="rId13"/>
            <a:stretch>
              <a:fillRect/>
            </a:stretch>
          </p:blipFill>
          <p:spPr>
            <a:xfrm>
              <a:off x="1068196" y="409108"/>
              <a:ext cx="935108" cy="305285"/>
            </a:xfrm>
            <a:prstGeom prst="rect">
              <a:avLst/>
            </a:prstGeom>
          </p:spPr>
        </p:pic>
      </p:grpSp>
    </p:spTree>
    <p:extLst>
      <p:ext uri="{BB962C8B-B14F-4D97-AF65-F5344CB8AC3E}">
        <p14:creationId xmlns:p14="http://schemas.microsoft.com/office/powerpoint/2010/main" val="86930132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Lst>
  <p:hf hdr="0" dt="0"/>
  <p:txStyles>
    <p:titleStyle>
      <a:lvl1pPr algn="l" defTabSz="914400" rtl="0" eaLnBrk="1" latinLnBrk="0" hangingPunct="1">
        <a:lnSpc>
          <a:spcPct val="90000"/>
        </a:lnSpc>
        <a:spcBef>
          <a:spcPct val="0"/>
        </a:spcBef>
        <a:buNone/>
        <a:defRPr sz="2000" kern="1200">
          <a:solidFill>
            <a:schemeClr val="tx1"/>
          </a:solidFill>
          <a:latin typeface="+mn-lt"/>
          <a:ea typeface="+mj-ea"/>
          <a:cs typeface="+mj-cs"/>
        </a:defRPr>
      </a:lvl1pPr>
    </p:titleStyle>
    <p:bodyStyle>
      <a:lvl1pPr marL="179388" indent="-173038" algn="l" defTabSz="914400" rtl="0" eaLnBrk="1" latinLnBrk="0" hangingPunct="1">
        <a:lnSpc>
          <a:spcPct val="90000"/>
        </a:lnSpc>
        <a:spcBef>
          <a:spcPts val="1000"/>
        </a:spcBef>
        <a:buSzPct val="100000"/>
        <a:buFontTx/>
        <a:buBlip>
          <a:blip>
            <a:extLst>
              <a:ext uri="{96DAC541-7B7A-43D3-8B79-37D633B846F1}">
                <asvg:svgBlip xmlns:asvg="http://schemas.microsoft.com/office/drawing/2016/SVG/main" r:embed="rId15"/>
              </a:ext>
            </a:extLst>
          </a:blip>
        </a:buBlip>
        <a:tabLst/>
        <a:defRPr sz="1400" kern="1200">
          <a:solidFill>
            <a:srgbClr val="191919"/>
          </a:solidFill>
          <a:latin typeface="+mn-lt"/>
          <a:ea typeface="+mn-ea"/>
          <a:cs typeface="+mn-cs"/>
        </a:defRPr>
      </a:lvl1pPr>
      <a:lvl2pPr marL="6858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5"/>
              </a:ext>
            </a:extLst>
          </a:blip>
        </a:buBlip>
        <a:defRPr sz="1400" kern="1200">
          <a:solidFill>
            <a:schemeClr val="tx1"/>
          </a:solidFill>
          <a:latin typeface="+mn-lt"/>
          <a:ea typeface="+mn-ea"/>
          <a:cs typeface="+mn-cs"/>
        </a:defRPr>
      </a:lvl2pPr>
      <a:lvl3pPr marL="11430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5"/>
              </a:ext>
            </a:extLst>
          </a:blip>
        </a:buBlip>
        <a:defRPr sz="1400" kern="1200">
          <a:solidFill>
            <a:schemeClr val="tx1"/>
          </a:solidFill>
          <a:latin typeface="+mn-lt"/>
          <a:ea typeface="+mn-ea"/>
          <a:cs typeface="+mn-cs"/>
        </a:defRPr>
      </a:lvl3pPr>
      <a:lvl4pPr marL="16002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5"/>
              </a:ext>
            </a:extLst>
          </a:blip>
        </a:buBlip>
        <a:defRPr sz="1400" kern="1200">
          <a:solidFill>
            <a:schemeClr val="tx1"/>
          </a:solidFill>
          <a:latin typeface="+mn-lt"/>
          <a:ea typeface="+mn-ea"/>
          <a:cs typeface="+mn-cs"/>
        </a:defRPr>
      </a:lvl4pPr>
      <a:lvl5pPr marL="20574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5"/>
              </a:ext>
            </a:extLst>
          </a:blip>
        </a:buBlip>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Gerade Verbindung 12">
            <a:extLst>
              <a:ext uri="{FF2B5EF4-FFF2-40B4-BE49-F238E27FC236}">
                <a16:creationId xmlns:a16="http://schemas.microsoft.com/office/drawing/2014/main" id="{608F82C8-C484-1848-AB15-4FEA22C9F092}"/>
              </a:ext>
            </a:extLst>
          </p:cNvPr>
          <p:cNvCxnSpPr/>
          <p:nvPr userDrawn="1"/>
        </p:nvCxnSpPr>
        <p:spPr>
          <a:xfrm>
            <a:off x="838200" y="6257988"/>
            <a:ext cx="9000000" cy="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4E7D77F5-1964-69D6-F9FB-6310D00CD955}"/>
              </a:ext>
            </a:extLst>
          </p:cNvPr>
          <p:cNvCxnSpPr>
            <a:cxnSpLocks/>
          </p:cNvCxnSpPr>
          <p:nvPr userDrawn="1"/>
        </p:nvCxnSpPr>
        <p:spPr>
          <a:xfrm>
            <a:off x="9957396" y="6257988"/>
            <a:ext cx="360000" cy="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1E6A708A-51D6-FFF5-C3C0-6EAA9335A8E6}"/>
              </a:ext>
            </a:extLst>
          </p:cNvPr>
          <p:cNvCxnSpPr>
            <a:cxnSpLocks/>
          </p:cNvCxnSpPr>
          <p:nvPr userDrawn="1"/>
        </p:nvCxnSpPr>
        <p:spPr>
          <a:xfrm flipV="1">
            <a:off x="10441858" y="6252828"/>
            <a:ext cx="900000" cy="516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pic>
        <p:nvPicPr>
          <p:cNvPr id="16" name="Grafik 15" descr="Schaumann&#10;Erfolg im Stall">
            <a:extLst>
              <a:ext uri="{FF2B5EF4-FFF2-40B4-BE49-F238E27FC236}">
                <a16:creationId xmlns:a16="http://schemas.microsoft.com/office/drawing/2014/main" id="{A20D274F-E2B6-B1F1-B0FB-240E4A58201F}"/>
              </a:ext>
            </a:extLst>
          </p:cNvPr>
          <p:cNvPicPr>
            <a:picLocks noChangeAspect="1"/>
          </p:cNvPicPr>
          <p:nvPr userDrawn="1"/>
        </p:nvPicPr>
        <p:blipFill>
          <a:blip r:embed="rId11"/>
          <a:stretch>
            <a:fillRect/>
          </a:stretch>
        </p:blipFill>
        <p:spPr>
          <a:xfrm>
            <a:off x="838200" y="6356350"/>
            <a:ext cx="1035245" cy="360000"/>
          </a:xfrm>
          <a:prstGeom prst="rect">
            <a:avLst/>
          </a:prstGeom>
        </p:spPr>
      </p:pic>
      <p:pic>
        <p:nvPicPr>
          <p:cNvPr id="6" name="Grafik 5">
            <a:extLst>
              <a:ext uri="{FF2B5EF4-FFF2-40B4-BE49-F238E27FC236}">
                <a16:creationId xmlns:a16="http://schemas.microsoft.com/office/drawing/2014/main" id="{7384DA14-5F9D-5C1D-5ADC-0994CCB6537E}"/>
              </a:ext>
            </a:extLst>
          </p:cNvPr>
          <p:cNvPicPr>
            <a:picLocks noChangeAspect="1"/>
          </p:cNvPicPr>
          <p:nvPr userDrawn="1"/>
        </p:nvPicPr>
        <p:blipFill>
          <a:blip>
            <a:extLst>
              <a:ext uri="{96DAC541-7B7A-43D3-8B79-37D633B846F1}">
                <asvg:svgBlip xmlns:asvg="http://schemas.microsoft.com/office/drawing/2016/SVG/main" r:embed="rId12"/>
              </a:ext>
            </a:extLst>
          </a:blip>
          <a:stretch>
            <a:fillRect/>
          </a:stretch>
        </p:blipFill>
        <p:spPr>
          <a:xfrm rot="14400000">
            <a:off x="11497082" y="6210868"/>
            <a:ext cx="576000" cy="576000"/>
          </a:xfrm>
          <a:prstGeom prst="rect">
            <a:avLst/>
          </a:prstGeom>
        </p:spPr>
      </p:pic>
      <p:sp>
        <p:nvSpPr>
          <p:cNvPr id="9" name="Foliennummernplatzhalter 5">
            <a:extLst>
              <a:ext uri="{FF2B5EF4-FFF2-40B4-BE49-F238E27FC236}">
                <a16:creationId xmlns:a16="http://schemas.microsoft.com/office/drawing/2014/main" id="{C650E8CE-2D72-8C90-9DF0-756380111FEE}"/>
              </a:ext>
            </a:extLst>
          </p:cNvPr>
          <p:cNvSpPr txBox="1">
            <a:spLocks/>
          </p:cNvSpPr>
          <p:nvPr userDrawn="1"/>
        </p:nvSpPr>
        <p:spPr>
          <a:xfrm>
            <a:off x="11520000" y="6360492"/>
            <a:ext cx="540000" cy="3600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B852148-63AC-CA48-9DE8-4775F39AF857}" type="slidenum">
              <a:rPr lang="de-DE" sz="1200" smtClean="0">
                <a:solidFill>
                  <a:srgbClr val="005E8D"/>
                </a:solidFill>
              </a:rPr>
              <a:pPr algn="ctr"/>
              <a:t>‹Nr.›</a:t>
            </a:fld>
            <a:endParaRPr lang="de-DE" sz="1200" dirty="0">
              <a:solidFill>
                <a:srgbClr val="005E8D"/>
              </a:solidFill>
            </a:endParaRPr>
          </a:p>
        </p:txBody>
      </p:sp>
      <p:pic>
        <p:nvPicPr>
          <p:cNvPr id="5" name="Grafik 4">
            <a:extLst>
              <a:ext uri="{FF2B5EF4-FFF2-40B4-BE49-F238E27FC236}">
                <a16:creationId xmlns:a16="http://schemas.microsoft.com/office/drawing/2014/main" id="{804E611E-0BD6-DE5C-3022-4FA103F98BD1}"/>
              </a:ext>
            </a:extLst>
          </p:cNvPr>
          <p:cNvPicPr>
            <a:picLocks noChangeAspect="1"/>
          </p:cNvPicPr>
          <p:nvPr userDrawn="1"/>
        </p:nvPicPr>
        <p:blipFill>
          <a:blip r:embed="rId13"/>
          <a:stretch>
            <a:fillRect/>
          </a:stretch>
        </p:blipFill>
        <p:spPr>
          <a:xfrm>
            <a:off x="180000" y="180000"/>
            <a:ext cx="720000" cy="720000"/>
          </a:xfrm>
          <a:prstGeom prst="rect">
            <a:avLst/>
          </a:prstGeom>
        </p:spPr>
      </p:pic>
      <p:sp>
        <p:nvSpPr>
          <p:cNvPr id="10" name="Textplatzhalter 2">
            <a:extLst>
              <a:ext uri="{FF2B5EF4-FFF2-40B4-BE49-F238E27FC236}">
                <a16:creationId xmlns:a16="http://schemas.microsoft.com/office/drawing/2014/main" id="{F5F54119-6277-7C9B-E2DF-490772B10207}"/>
              </a:ext>
            </a:extLst>
          </p:cNvPr>
          <p:cNvSpPr>
            <a:spLocks noGrp="1"/>
          </p:cNvSpPr>
          <p:nvPr>
            <p:ph type="body" idx="1"/>
          </p:nvPr>
        </p:nvSpPr>
        <p:spPr>
          <a:xfrm>
            <a:off x="838200" y="2816956"/>
            <a:ext cx="8595732" cy="3086903"/>
          </a:xfrm>
          <a:prstGeom prst="rect">
            <a:avLst/>
          </a:prstGeom>
        </p:spPr>
        <p:txBody>
          <a:bodyPr vert="horz" lIns="91440" tIns="45720" rIns="91440" bIns="45720" rtlCol="0">
            <a:normAutofit/>
          </a:bodyPr>
          <a:lstStyle/>
          <a:p>
            <a:pPr lvl="0"/>
            <a:r>
              <a:rPr lang="de-DE" dirty="0"/>
              <a:t>Aufzählung Schriftart Calibri 14 </a:t>
            </a:r>
            <a:r>
              <a:rPr lang="de-DE" dirty="0" err="1"/>
              <a:t>pt</a:t>
            </a:r>
            <a:endParaRPr lang="de-DE" dirty="0"/>
          </a:p>
        </p:txBody>
      </p:sp>
      <p:sp>
        <p:nvSpPr>
          <p:cNvPr id="11" name="Titelplatzhalter 19">
            <a:extLst>
              <a:ext uri="{FF2B5EF4-FFF2-40B4-BE49-F238E27FC236}">
                <a16:creationId xmlns:a16="http://schemas.microsoft.com/office/drawing/2014/main" id="{301E5314-B689-D89F-F29B-3F43C9057DB3}"/>
              </a:ext>
            </a:extLst>
          </p:cNvPr>
          <p:cNvSpPr>
            <a:spLocks noGrp="1"/>
          </p:cNvSpPr>
          <p:nvPr>
            <p:ph type="title"/>
          </p:nvPr>
        </p:nvSpPr>
        <p:spPr>
          <a:xfrm>
            <a:off x="838200" y="1356457"/>
            <a:ext cx="8595732" cy="940374"/>
          </a:xfrm>
          <a:prstGeom prst="rect">
            <a:avLst/>
          </a:prstGeom>
        </p:spPr>
        <p:txBody>
          <a:bodyPr vert="horz" lIns="91440" tIns="45720" rIns="91440" bIns="45720" rtlCol="0" anchor="ctr">
            <a:normAutofit/>
          </a:bodyPr>
          <a:lstStyle/>
          <a:p>
            <a:r>
              <a:rPr lang="de-DE" dirty="0"/>
              <a:t>Mastertitelformat bearbeiten</a:t>
            </a:r>
          </a:p>
        </p:txBody>
      </p:sp>
      <p:pic>
        <p:nvPicPr>
          <p:cNvPr id="4" name="Grafik 3">
            <a:extLst>
              <a:ext uri="{FF2B5EF4-FFF2-40B4-BE49-F238E27FC236}">
                <a16:creationId xmlns:a16="http://schemas.microsoft.com/office/drawing/2014/main" id="{054BB05C-AF5E-6CB8-1F35-0EDEF17324F1}"/>
              </a:ext>
            </a:extLst>
          </p:cNvPr>
          <p:cNvPicPr>
            <a:picLocks noChangeAspect="1"/>
          </p:cNvPicPr>
          <p:nvPr userDrawn="1"/>
        </p:nvPicPr>
        <p:blipFill>
          <a:blip r:embed="rId14"/>
          <a:stretch>
            <a:fillRect/>
          </a:stretch>
        </p:blipFill>
        <p:spPr>
          <a:xfrm>
            <a:off x="9745689" y="365125"/>
            <a:ext cx="2104036" cy="686906"/>
          </a:xfrm>
          <a:prstGeom prst="rect">
            <a:avLst/>
          </a:prstGeom>
        </p:spPr>
      </p:pic>
      <p:sp>
        <p:nvSpPr>
          <p:cNvPr id="7" name="Eine Ecke des Rechtecks abrunden 6">
            <a:extLst>
              <a:ext uri="{FF2B5EF4-FFF2-40B4-BE49-F238E27FC236}">
                <a16:creationId xmlns:a16="http://schemas.microsoft.com/office/drawing/2014/main" id="{C7DF8D26-CD7D-BCDA-B39C-D0FE22011EC1}"/>
              </a:ext>
            </a:extLst>
          </p:cNvPr>
          <p:cNvSpPr/>
          <p:nvPr userDrawn="1"/>
        </p:nvSpPr>
        <p:spPr>
          <a:xfrm>
            <a:off x="0" y="6282000"/>
            <a:ext cx="360000" cy="576000"/>
          </a:xfrm>
          <a:prstGeom prst="round1Rect">
            <a:avLst/>
          </a:prstGeom>
          <a:solidFill>
            <a:srgbClr val="FFD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AA5251C0-D7FA-539A-8442-7518086BBD4D}"/>
              </a:ext>
            </a:extLst>
          </p:cNvPr>
          <p:cNvGrpSpPr/>
          <p:nvPr userDrawn="1"/>
        </p:nvGrpSpPr>
        <p:grpSpPr>
          <a:xfrm>
            <a:off x="1068196" y="365125"/>
            <a:ext cx="1785348" cy="373476"/>
            <a:chOff x="1068196" y="365125"/>
            <a:chExt cx="1785348" cy="373476"/>
          </a:xfrm>
        </p:grpSpPr>
        <p:pic>
          <p:nvPicPr>
            <p:cNvPr id="19" name="Grafik 18">
              <a:extLst>
                <a:ext uri="{FF2B5EF4-FFF2-40B4-BE49-F238E27FC236}">
                  <a16:creationId xmlns:a16="http://schemas.microsoft.com/office/drawing/2014/main" id="{83D65630-C80C-9199-0AF0-FCB6089B3561}"/>
                </a:ext>
              </a:extLst>
            </p:cNvPr>
            <p:cNvPicPr>
              <a:picLocks noChangeAspect="1"/>
            </p:cNvPicPr>
            <p:nvPr userDrawn="1"/>
          </p:nvPicPr>
          <p:blipFill rotWithShape="1">
            <a:blip>
              <a:extLst>
                <a:ext uri="{96DAC541-7B7A-43D3-8B79-37D633B846F1}">
                  <asvg:svgBlip xmlns:asvg="http://schemas.microsoft.com/office/drawing/2016/SVG/main" r:embed="rId15"/>
                </a:ext>
              </a:extLst>
            </a:blip>
            <a:srcRect l="55106" t="13547"/>
            <a:stretch/>
          </p:blipFill>
          <p:spPr>
            <a:xfrm>
              <a:off x="2031224" y="365125"/>
              <a:ext cx="822320" cy="373476"/>
            </a:xfrm>
            <a:prstGeom prst="rect">
              <a:avLst/>
            </a:prstGeom>
          </p:spPr>
        </p:pic>
        <p:pic>
          <p:nvPicPr>
            <p:cNvPr id="20" name="Grafik 19">
              <a:extLst>
                <a:ext uri="{FF2B5EF4-FFF2-40B4-BE49-F238E27FC236}">
                  <a16:creationId xmlns:a16="http://schemas.microsoft.com/office/drawing/2014/main" id="{00BD6C59-CF62-5111-8AF6-1FE50B1BE327}"/>
                </a:ext>
              </a:extLst>
            </p:cNvPr>
            <p:cNvPicPr>
              <a:picLocks noChangeAspect="1"/>
            </p:cNvPicPr>
            <p:nvPr userDrawn="1"/>
          </p:nvPicPr>
          <p:blipFill>
            <a:blip r:embed="rId14"/>
            <a:stretch>
              <a:fillRect/>
            </a:stretch>
          </p:blipFill>
          <p:spPr>
            <a:xfrm>
              <a:off x="1068196" y="409108"/>
              <a:ext cx="935108" cy="305285"/>
            </a:xfrm>
            <a:prstGeom prst="rect">
              <a:avLst/>
            </a:prstGeom>
          </p:spPr>
        </p:pic>
      </p:grpSp>
    </p:spTree>
    <p:extLst>
      <p:ext uri="{BB962C8B-B14F-4D97-AF65-F5344CB8AC3E}">
        <p14:creationId xmlns:p14="http://schemas.microsoft.com/office/powerpoint/2010/main" val="3169797797"/>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Lst>
  <p:hf hdr="0" dt="0"/>
  <p:txStyles>
    <p:titleStyle>
      <a:lvl1pPr algn="l" defTabSz="914400" rtl="0" eaLnBrk="1" latinLnBrk="0" hangingPunct="1">
        <a:lnSpc>
          <a:spcPct val="90000"/>
        </a:lnSpc>
        <a:spcBef>
          <a:spcPct val="0"/>
        </a:spcBef>
        <a:buNone/>
        <a:defRPr sz="2000" kern="1200">
          <a:solidFill>
            <a:schemeClr val="tx1"/>
          </a:solidFill>
          <a:latin typeface="+mn-lt"/>
          <a:ea typeface="+mj-ea"/>
          <a:cs typeface="+mj-cs"/>
        </a:defRPr>
      </a:lvl1pPr>
    </p:titleStyle>
    <p:bodyStyle>
      <a:lvl1pPr marL="179388" indent="-173038" algn="l" defTabSz="914400" rtl="0" eaLnBrk="1" latinLnBrk="0" hangingPunct="1">
        <a:lnSpc>
          <a:spcPct val="90000"/>
        </a:lnSpc>
        <a:spcBef>
          <a:spcPts val="1000"/>
        </a:spcBef>
        <a:buSzPct val="100000"/>
        <a:buFontTx/>
        <a:buBlip>
          <a:blip>
            <a:extLst>
              <a:ext uri="{96DAC541-7B7A-43D3-8B79-37D633B846F1}">
                <asvg:svgBlip xmlns:asvg="http://schemas.microsoft.com/office/drawing/2016/SVG/main" r:embed="rId16"/>
              </a:ext>
            </a:extLst>
          </a:blip>
        </a:buBlip>
        <a:tabLst/>
        <a:defRPr sz="1400" kern="1200">
          <a:solidFill>
            <a:srgbClr val="191919"/>
          </a:solidFill>
          <a:latin typeface="+mn-lt"/>
          <a:ea typeface="+mn-ea"/>
          <a:cs typeface="+mn-cs"/>
        </a:defRPr>
      </a:lvl1pPr>
      <a:lvl2pPr marL="6858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6"/>
              </a:ext>
            </a:extLst>
          </a:blip>
        </a:buBlip>
        <a:defRPr sz="1400" kern="1200">
          <a:solidFill>
            <a:schemeClr val="tx1"/>
          </a:solidFill>
          <a:latin typeface="+mn-lt"/>
          <a:ea typeface="+mn-ea"/>
          <a:cs typeface="+mn-cs"/>
        </a:defRPr>
      </a:lvl2pPr>
      <a:lvl3pPr marL="11430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6"/>
              </a:ext>
            </a:extLst>
          </a:blip>
        </a:buBlip>
        <a:defRPr sz="1400" kern="1200">
          <a:solidFill>
            <a:schemeClr val="tx1"/>
          </a:solidFill>
          <a:latin typeface="+mn-lt"/>
          <a:ea typeface="+mn-ea"/>
          <a:cs typeface="+mn-cs"/>
        </a:defRPr>
      </a:lvl3pPr>
      <a:lvl4pPr marL="16002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6"/>
              </a:ext>
            </a:extLst>
          </a:blip>
        </a:buBlip>
        <a:defRPr sz="1400" kern="1200">
          <a:solidFill>
            <a:schemeClr val="tx1"/>
          </a:solidFill>
          <a:latin typeface="+mn-lt"/>
          <a:ea typeface="+mn-ea"/>
          <a:cs typeface="+mn-cs"/>
        </a:defRPr>
      </a:lvl4pPr>
      <a:lvl5pPr marL="20574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6"/>
              </a:ext>
            </a:extLst>
          </a:blip>
        </a:buBlip>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Gerade Verbindung 12">
            <a:extLst>
              <a:ext uri="{FF2B5EF4-FFF2-40B4-BE49-F238E27FC236}">
                <a16:creationId xmlns:a16="http://schemas.microsoft.com/office/drawing/2014/main" id="{608F82C8-C484-1848-AB15-4FEA22C9F092}"/>
              </a:ext>
            </a:extLst>
          </p:cNvPr>
          <p:cNvCxnSpPr/>
          <p:nvPr userDrawn="1"/>
        </p:nvCxnSpPr>
        <p:spPr>
          <a:xfrm>
            <a:off x="838200" y="6257988"/>
            <a:ext cx="9000000" cy="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4E7D77F5-1964-69D6-F9FB-6310D00CD955}"/>
              </a:ext>
            </a:extLst>
          </p:cNvPr>
          <p:cNvCxnSpPr>
            <a:cxnSpLocks/>
          </p:cNvCxnSpPr>
          <p:nvPr userDrawn="1"/>
        </p:nvCxnSpPr>
        <p:spPr>
          <a:xfrm>
            <a:off x="9957396" y="6257988"/>
            <a:ext cx="360000" cy="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1E6A708A-51D6-FFF5-C3C0-6EAA9335A8E6}"/>
              </a:ext>
            </a:extLst>
          </p:cNvPr>
          <p:cNvCxnSpPr>
            <a:cxnSpLocks/>
          </p:cNvCxnSpPr>
          <p:nvPr userDrawn="1"/>
        </p:nvCxnSpPr>
        <p:spPr>
          <a:xfrm flipV="1">
            <a:off x="10441858" y="6252828"/>
            <a:ext cx="900000" cy="516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pic>
        <p:nvPicPr>
          <p:cNvPr id="16" name="Grafik 15" descr="Schaumann&#10;Erfolg im Stall">
            <a:extLst>
              <a:ext uri="{FF2B5EF4-FFF2-40B4-BE49-F238E27FC236}">
                <a16:creationId xmlns:a16="http://schemas.microsoft.com/office/drawing/2014/main" id="{A20D274F-E2B6-B1F1-B0FB-240E4A58201F}"/>
              </a:ext>
            </a:extLst>
          </p:cNvPr>
          <p:cNvPicPr>
            <a:picLocks noChangeAspect="1"/>
          </p:cNvPicPr>
          <p:nvPr userDrawn="1"/>
        </p:nvPicPr>
        <p:blipFill>
          <a:blip r:embed="rId12"/>
          <a:stretch>
            <a:fillRect/>
          </a:stretch>
        </p:blipFill>
        <p:spPr>
          <a:xfrm>
            <a:off x="838200" y="6356350"/>
            <a:ext cx="1035245" cy="360000"/>
          </a:xfrm>
          <a:prstGeom prst="rect">
            <a:avLst/>
          </a:prstGeom>
        </p:spPr>
      </p:pic>
      <p:pic>
        <p:nvPicPr>
          <p:cNvPr id="6" name="Grafik 5">
            <a:extLst>
              <a:ext uri="{FF2B5EF4-FFF2-40B4-BE49-F238E27FC236}">
                <a16:creationId xmlns:a16="http://schemas.microsoft.com/office/drawing/2014/main" id="{7384DA14-5F9D-5C1D-5ADC-0994CCB6537E}"/>
              </a:ext>
            </a:extLst>
          </p:cNvPr>
          <p:cNvPicPr>
            <a:picLocks noChangeAspect="1"/>
          </p:cNvPicPr>
          <p:nvPr userDrawn="1"/>
        </p:nvPicPr>
        <p:blipFill>
          <a:blip>
            <a:extLst>
              <a:ext uri="{96DAC541-7B7A-43D3-8B79-37D633B846F1}">
                <asvg:svgBlip xmlns:asvg="http://schemas.microsoft.com/office/drawing/2016/SVG/main" r:embed="rId13"/>
              </a:ext>
            </a:extLst>
          </a:blip>
          <a:stretch>
            <a:fillRect/>
          </a:stretch>
        </p:blipFill>
        <p:spPr>
          <a:xfrm rot="17400000">
            <a:off x="11497082" y="6210868"/>
            <a:ext cx="576000" cy="576000"/>
          </a:xfrm>
          <a:prstGeom prst="rect">
            <a:avLst/>
          </a:prstGeom>
        </p:spPr>
      </p:pic>
      <p:sp>
        <p:nvSpPr>
          <p:cNvPr id="9" name="Foliennummernplatzhalter 5">
            <a:extLst>
              <a:ext uri="{FF2B5EF4-FFF2-40B4-BE49-F238E27FC236}">
                <a16:creationId xmlns:a16="http://schemas.microsoft.com/office/drawing/2014/main" id="{C650E8CE-2D72-8C90-9DF0-756380111FEE}"/>
              </a:ext>
            </a:extLst>
          </p:cNvPr>
          <p:cNvSpPr txBox="1">
            <a:spLocks/>
          </p:cNvSpPr>
          <p:nvPr userDrawn="1"/>
        </p:nvSpPr>
        <p:spPr>
          <a:xfrm>
            <a:off x="11520000" y="6360492"/>
            <a:ext cx="540000" cy="3600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B852148-63AC-CA48-9DE8-4775F39AF857}" type="slidenum">
              <a:rPr lang="de-DE" sz="1200" smtClean="0">
                <a:solidFill>
                  <a:srgbClr val="005E8D"/>
                </a:solidFill>
              </a:rPr>
              <a:pPr algn="ctr"/>
              <a:t>‹Nr.›</a:t>
            </a:fld>
            <a:endParaRPr lang="de-DE" sz="1200" dirty="0">
              <a:solidFill>
                <a:srgbClr val="005E8D"/>
              </a:solidFill>
            </a:endParaRPr>
          </a:p>
        </p:txBody>
      </p:sp>
      <p:pic>
        <p:nvPicPr>
          <p:cNvPr id="5" name="Grafik 4">
            <a:extLst>
              <a:ext uri="{FF2B5EF4-FFF2-40B4-BE49-F238E27FC236}">
                <a16:creationId xmlns:a16="http://schemas.microsoft.com/office/drawing/2014/main" id="{4689CF0D-09FA-376E-2B19-4FF571EA8AA9}"/>
              </a:ext>
            </a:extLst>
          </p:cNvPr>
          <p:cNvPicPr>
            <a:picLocks noChangeAspect="1"/>
          </p:cNvPicPr>
          <p:nvPr userDrawn="1"/>
        </p:nvPicPr>
        <p:blipFill>
          <a:blip r:embed="rId14"/>
          <a:stretch>
            <a:fillRect/>
          </a:stretch>
        </p:blipFill>
        <p:spPr>
          <a:xfrm>
            <a:off x="180000" y="180000"/>
            <a:ext cx="720000" cy="720000"/>
          </a:xfrm>
          <a:prstGeom prst="rect">
            <a:avLst/>
          </a:prstGeom>
        </p:spPr>
      </p:pic>
      <p:sp>
        <p:nvSpPr>
          <p:cNvPr id="8" name="Textplatzhalter 2">
            <a:extLst>
              <a:ext uri="{FF2B5EF4-FFF2-40B4-BE49-F238E27FC236}">
                <a16:creationId xmlns:a16="http://schemas.microsoft.com/office/drawing/2014/main" id="{61072392-D6A2-DEB4-A268-B88D393CB29B}"/>
              </a:ext>
            </a:extLst>
          </p:cNvPr>
          <p:cNvSpPr>
            <a:spLocks noGrp="1"/>
          </p:cNvSpPr>
          <p:nvPr>
            <p:ph type="body" idx="1"/>
          </p:nvPr>
        </p:nvSpPr>
        <p:spPr>
          <a:xfrm>
            <a:off x="838200" y="2816956"/>
            <a:ext cx="8595732" cy="3086903"/>
          </a:xfrm>
          <a:prstGeom prst="rect">
            <a:avLst/>
          </a:prstGeom>
        </p:spPr>
        <p:txBody>
          <a:bodyPr vert="horz" lIns="91440" tIns="45720" rIns="91440" bIns="45720" rtlCol="0">
            <a:normAutofit/>
          </a:bodyPr>
          <a:lstStyle/>
          <a:p>
            <a:pPr lvl="0"/>
            <a:r>
              <a:rPr lang="de-DE" dirty="0"/>
              <a:t>Aufzählung Schriftart Calibri 14 </a:t>
            </a:r>
            <a:r>
              <a:rPr lang="de-DE" dirty="0" err="1"/>
              <a:t>pt</a:t>
            </a:r>
            <a:endParaRPr lang="de-DE" dirty="0"/>
          </a:p>
        </p:txBody>
      </p:sp>
      <p:sp>
        <p:nvSpPr>
          <p:cNvPr id="10" name="Titelplatzhalter 19">
            <a:extLst>
              <a:ext uri="{FF2B5EF4-FFF2-40B4-BE49-F238E27FC236}">
                <a16:creationId xmlns:a16="http://schemas.microsoft.com/office/drawing/2014/main" id="{9907016F-B309-5FFD-4AF3-4215EB574B32}"/>
              </a:ext>
            </a:extLst>
          </p:cNvPr>
          <p:cNvSpPr>
            <a:spLocks noGrp="1"/>
          </p:cNvSpPr>
          <p:nvPr>
            <p:ph type="title"/>
          </p:nvPr>
        </p:nvSpPr>
        <p:spPr>
          <a:xfrm>
            <a:off x="838200" y="1356457"/>
            <a:ext cx="8595732" cy="940374"/>
          </a:xfrm>
          <a:prstGeom prst="rect">
            <a:avLst/>
          </a:prstGeom>
        </p:spPr>
        <p:txBody>
          <a:bodyPr vert="horz" lIns="91440" tIns="45720" rIns="91440" bIns="45720" rtlCol="0" anchor="ctr">
            <a:normAutofit/>
          </a:bodyPr>
          <a:lstStyle/>
          <a:p>
            <a:r>
              <a:rPr lang="de-DE" dirty="0"/>
              <a:t>Mastertitelformat bearbeiten</a:t>
            </a:r>
          </a:p>
        </p:txBody>
      </p:sp>
      <p:pic>
        <p:nvPicPr>
          <p:cNvPr id="4" name="Grafik 3">
            <a:extLst>
              <a:ext uri="{FF2B5EF4-FFF2-40B4-BE49-F238E27FC236}">
                <a16:creationId xmlns:a16="http://schemas.microsoft.com/office/drawing/2014/main" id="{6F0564C6-6C0E-D822-537F-736D185DFB5B}"/>
              </a:ext>
            </a:extLst>
          </p:cNvPr>
          <p:cNvPicPr>
            <a:picLocks noChangeAspect="1"/>
          </p:cNvPicPr>
          <p:nvPr userDrawn="1"/>
        </p:nvPicPr>
        <p:blipFill>
          <a:blip r:embed="rId15"/>
          <a:stretch>
            <a:fillRect/>
          </a:stretch>
        </p:blipFill>
        <p:spPr>
          <a:xfrm>
            <a:off x="9745689" y="365125"/>
            <a:ext cx="2104036" cy="686906"/>
          </a:xfrm>
          <a:prstGeom prst="rect">
            <a:avLst/>
          </a:prstGeom>
        </p:spPr>
      </p:pic>
      <p:sp>
        <p:nvSpPr>
          <p:cNvPr id="7" name="Eine Ecke des Rechtecks abrunden 6">
            <a:extLst>
              <a:ext uri="{FF2B5EF4-FFF2-40B4-BE49-F238E27FC236}">
                <a16:creationId xmlns:a16="http://schemas.microsoft.com/office/drawing/2014/main" id="{C4831434-1B69-DF81-200B-21DA08FBE144}"/>
              </a:ext>
            </a:extLst>
          </p:cNvPr>
          <p:cNvSpPr/>
          <p:nvPr userDrawn="1"/>
        </p:nvSpPr>
        <p:spPr>
          <a:xfrm>
            <a:off x="0" y="6282000"/>
            <a:ext cx="360000" cy="576000"/>
          </a:xfrm>
          <a:prstGeom prst="round1Rect">
            <a:avLst/>
          </a:prstGeom>
          <a:solidFill>
            <a:srgbClr val="C5B5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40CC147C-4086-B53E-024F-D032202C5CA8}"/>
              </a:ext>
            </a:extLst>
          </p:cNvPr>
          <p:cNvGrpSpPr/>
          <p:nvPr userDrawn="1"/>
        </p:nvGrpSpPr>
        <p:grpSpPr>
          <a:xfrm>
            <a:off x="1068196" y="365125"/>
            <a:ext cx="1785348" cy="373476"/>
            <a:chOff x="1068196" y="365125"/>
            <a:chExt cx="1785348" cy="373476"/>
          </a:xfrm>
        </p:grpSpPr>
        <p:pic>
          <p:nvPicPr>
            <p:cNvPr id="19" name="Grafik 18">
              <a:extLst>
                <a:ext uri="{FF2B5EF4-FFF2-40B4-BE49-F238E27FC236}">
                  <a16:creationId xmlns:a16="http://schemas.microsoft.com/office/drawing/2014/main" id="{476656B9-C6EB-514B-D690-39715AD5939A}"/>
                </a:ext>
              </a:extLst>
            </p:cNvPr>
            <p:cNvPicPr>
              <a:picLocks noChangeAspect="1"/>
            </p:cNvPicPr>
            <p:nvPr userDrawn="1"/>
          </p:nvPicPr>
          <p:blipFill rotWithShape="1">
            <a:blip>
              <a:extLst>
                <a:ext uri="{96DAC541-7B7A-43D3-8B79-37D633B846F1}">
                  <asvg:svgBlip xmlns:asvg="http://schemas.microsoft.com/office/drawing/2016/SVG/main" r:embed="rId16"/>
                </a:ext>
              </a:extLst>
            </a:blip>
            <a:srcRect l="55106" t="13547"/>
            <a:stretch/>
          </p:blipFill>
          <p:spPr>
            <a:xfrm>
              <a:off x="2031224" y="365125"/>
              <a:ext cx="822320" cy="373476"/>
            </a:xfrm>
            <a:prstGeom prst="rect">
              <a:avLst/>
            </a:prstGeom>
          </p:spPr>
        </p:pic>
        <p:pic>
          <p:nvPicPr>
            <p:cNvPr id="20" name="Grafik 19">
              <a:extLst>
                <a:ext uri="{FF2B5EF4-FFF2-40B4-BE49-F238E27FC236}">
                  <a16:creationId xmlns:a16="http://schemas.microsoft.com/office/drawing/2014/main" id="{4D0E127F-768D-2EF3-4005-E225A3073DB1}"/>
                </a:ext>
              </a:extLst>
            </p:cNvPr>
            <p:cNvPicPr>
              <a:picLocks noChangeAspect="1"/>
            </p:cNvPicPr>
            <p:nvPr userDrawn="1"/>
          </p:nvPicPr>
          <p:blipFill>
            <a:blip r:embed="rId15"/>
            <a:stretch>
              <a:fillRect/>
            </a:stretch>
          </p:blipFill>
          <p:spPr>
            <a:xfrm>
              <a:off x="1068196" y="409108"/>
              <a:ext cx="935108" cy="305285"/>
            </a:xfrm>
            <a:prstGeom prst="rect">
              <a:avLst/>
            </a:prstGeom>
          </p:spPr>
        </p:pic>
      </p:grpSp>
    </p:spTree>
    <p:extLst>
      <p:ext uri="{BB962C8B-B14F-4D97-AF65-F5344CB8AC3E}">
        <p14:creationId xmlns:p14="http://schemas.microsoft.com/office/powerpoint/2010/main" val="3363326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Lst>
  <p:hf hdr="0" dt="0"/>
  <p:txStyles>
    <p:titleStyle>
      <a:lvl1pPr algn="l" defTabSz="914400" rtl="0" eaLnBrk="1" latinLnBrk="0" hangingPunct="1">
        <a:lnSpc>
          <a:spcPct val="90000"/>
        </a:lnSpc>
        <a:spcBef>
          <a:spcPct val="0"/>
        </a:spcBef>
        <a:buNone/>
        <a:defRPr sz="2000" kern="1200">
          <a:solidFill>
            <a:schemeClr val="tx1"/>
          </a:solidFill>
          <a:latin typeface="+mn-lt"/>
          <a:ea typeface="+mj-ea"/>
          <a:cs typeface="+mj-cs"/>
        </a:defRPr>
      </a:lvl1pPr>
    </p:titleStyle>
    <p:bodyStyle>
      <a:lvl1pPr marL="179388" indent="-173038" algn="l" defTabSz="914400" rtl="0" eaLnBrk="1" latinLnBrk="0" hangingPunct="1">
        <a:lnSpc>
          <a:spcPct val="90000"/>
        </a:lnSpc>
        <a:spcBef>
          <a:spcPts val="1000"/>
        </a:spcBef>
        <a:buSzPct val="100000"/>
        <a:buFontTx/>
        <a:buBlip>
          <a:blip>
            <a:extLst>
              <a:ext uri="{96DAC541-7B7A-43D3-8B79-37D633B846F1}">
                <asvg:svgBlip xmlns:asvg="http://schemas.microsoft.com/office/drawing/2016/SVG/main" r:embed="rId17"/>
              </a:ext>
            </a:extLst>
          </a:blip>
        </a:buBlip>
        <a:tabLst/>
        <a:defRPr sz="1400" kern="1200">
          <a:solidFill>
            <a:srgbClr val="191919"/>
          </a:solidFill>
          <a:latin typeface="+mn-lt"/>
          <a:ea typeface="+mn-ea"/>
          <a:cs typeface="+mn-cs"/>
        </a:defRPr>
      </a:lvl1pPr>
      <a:lvl2pPr marL="6858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7"/>
              </a:ext>
            </a:extLst>
          </a:blip>
        </a:buBlip>
        <a:defRPr sz="1400" kern="1200">
          <a:solidFill>
            <a:schemeClr val="tx1"/>
          </a:solidFill>
          <a:latin typeface="+mn-lt"/>
          <a:ea typeface="+mn-ea"/>
          <a:cs typeface="+mn-cs"/>
        </a:defRPr>
      </a:lvl2pPr>
      <a:lvl3pPr marL="11430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7"/>
              </a:ext>
            </a:extLst>
          </a:blip>
        </a:buBlip>
        <a:defRPr sz="1400" kern="1200">
          <a:solidFill>
            <a:schemeClr val="tx1"/>
          </a:solidFill>
          <a:latin typeface="+mn-lt"/>
          <a:ea typeface="+mn-ea"/>
          <a:cs typeface="+mn-cs"/>
        </a:defRPr>
      </a:lvl3pPr>
      <a:lvl4pPr marL="16002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7"/>
              </a:ext>
            </a:extLst>
          </a:blip>
        </a:buBlip>
        <a:defRPr sz="1400" kern="1200">
          <a:solidFill>
            <a:schemeClr val="tx1"/>
          </a:solidFill>
          <a:latin typeface="+mn-lt"/>
          <a:ea typeface="+mn-ea"/>
          <a:cs typeface="+mn-cs"/>
        </a:defRPr>
      </a:lvl4pPr>
      <a:lvl5pPr marL="20574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7"/>
              </a:ext>
            </a:extLst>
          </a:blip>
        </a:buBlip>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Gerade Verbindung 12">
            <a:extLst>
              <a:ext uri="{FF2B5EF4-FFF2-40B4-BE49-F238E27FC236}">
                <a16:creationId xmlns:a16="http://schemas.microsoft.com/office/drawing/2014/main" id="{608F82C8-C484-1848-AB15-4FEA22C9F092}"/>
              </a:ext>
            </a:extLst>
          </p:cNvPr>
          <p:cNvCxnSpPr/>
          <p:nvPr userDrawn="1"/>
        </p:nvCxnSpPr>
        <p:spPr>
          <a:xfrm>
            <a:off x="838200" y="6257988"/>
            <a:ext cx="9000000" cy="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4E7D77F5-1964-69D6-F9FB-6310D00CD955}"/>
              </a:ext>
            </a:extLst>
          </p:cNvPr>
          <p:cNvCxnSpPr>
            <a:cxnSpLocks/>
          </p:cNvCxnSpPr>
          <p:nvPr userDrawn="1"/>
        </p:nvCxnSpPr>
        <p:spPr>
          <a:xfrm>
            <a:off x="9957396" y="6257988"/>
            <a:ext cx="360000" cy="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1E6A708A-51D6-FFF5-C3C0-6EAA9335A8E6}"/>
              </a:ext>
            </a:extLst>
          </p:cNvPr>
          <p:cNvCxnSpPr>
            <a:cxnSpLocks/>
          </p:cNvCxnSpPr>
          <p:nvPr userDrawn="1"/>
        </p:nvCxnSpPr>
        <p:spPr>
          <a:xfrm flipV="1">
            <a:off x="10441858" y="6252828"/>
            <a:ext cx="900000" cy="516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pic>
        <p:nvPicPr>
          <p:cNvPr id="16" name="Grafik 15" descr="Schaumann&#10;Erfolg im Stall">
            <a:extLst>
              <a:ext uri="{FF2B5EF4-FFF2-40B4-BE49-F238E27FC236}">
                <a16:creationId xmlns:a16="http://schemas.microsoft.com/office/drawing/2014/main" id="{A20D274F-E2B6-B1F1-B0FB-240E4A58201F}"/>
              </a:ext>
            </a:extLst>
          </p:cNvPr>
          <p:cNvPicPr>
            <a:picLocks noChangeAspect="1"/>
          </p:cNvPicPr>
          <p:nvPr userDrawn="1"/>
        </p:nvPicPr>
        <p:blipFill>
          <a:blip r:embed="rId9"/>
          <a:stretch>
            <a:fillRect/>
          </a:stretch>
        </p:blipFill>
        <p:spPr>
          <a:xfrm>
            <a:off x="838200" y="6356350"/>
            <a:ext cx="1035245" cy="360000"/>
          </a:xfrm>
          <a:prstGeom prst="rect">
            <a:avLst/>
          </a:prstGeom>
        </p:spPr>
      </p:pic>
      <p:pic>
        <p:nvPicPr>
          <p:cNvPr id="6" name="Grafik 5">
            <a:extLst>
              <a:ext uri="{FF2B5EF4-FFF2-40B4-BE49-F238E27FC236}">
                <a16:creationId xmlns:a16="http://schemas.microsoft.com/office/drawing/2014/main" id="{7384DA14-5F9D-5C1D-5ADC-0994CCB6537E}"/>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rot="1395360">
            <a:off x="11497082" y="6210868"/>
            <a:ext cx="576000" cy="576000"/>
          </a:xfrm>
          <a:prstGeom prst="rect">
            <a:avLst/>
          </a:prstGeom>
        </p:spPr>
      </p:pic>
      <p:sp>
        <p:nvSpPr>
          <p:cNvPr id="9" name="Foliennummernplatzhalter 5">
            <a:extLst>
              <a:ext uri="{FF2B5EF4-FFF2-40B4-BE49-F238E27FC236}">
                <a16:creationId xmlns:a16="http://schemas.microsoft.com/office/drawing/2014/main" id="{C650E8CE-2D72-8C90-9DF0-756380111FEE}"/>
              </a:ext>
            </a:extLst>
          </p:cNvPr>
          <p:cNvSpPr txBox="1">
            <a:spLocks/>
          </p:cNvSpPr>
          <p:nvPr userDrawn="1"/>
        </p:nvSpPr>
        <p:spPr>
          <a:xfrm>
            <a:off x="11520000" y="6360492"/>
            <a:ext cx="540000" cy="3600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B852148-63AC-CA48-9DE8-4775F39AF857}" type="slidenum">
              <a:rPr lang="de-DE" sz="1200" smtClean="0">
                <a:solidFill>
                  <a:srgbClr val="005E8D"/>
                </a:solidFill>
              </a:rPr>
              <a:pPr algn="ctr"/>
              <a:t>‹Nr.›</a:t>
            </a:fld>
            <a:endParaRPr lang="de-DE" sz="1200" dirty="0">
              <a:solidFill>
                <a:srgbClr val="005E8D"/>
              </a:solidFill>
            </a:endParaRPr>
          </a:p>
        </p:txBody>
      </p:sp>
      <p:pic>
        <p:nvPicPr>
          <p:cNvPr id="5" name="Grafik 4">
            <a:extLst>
              <a:ext uri="{FF2B5EF4-FFF2-40B4-BE49-F238E27FC236}">
                <a16:creationId xmlns:a16="http://schemas.microsoft.com/office/drawing/2014/main" id="{62461CEE-A20E-34FC-293E-3BD919BBB7E0}"/>
              </a:ext>
            </a:extLst>
          </p:cNvPr>
          <p:cNvPicPr>
            <a:picLocks noChangeAspect="1"/>
          </p:cNvPicPr>
          <p:nvPr userDrawn="1"/>
        </p:nvPicPr>
        <p:blipFill>
          <a:blip r:embed="rId11"/>
          <a:stretch>
            <a:fillRect/>
          </a:stretch>
        </p:blipFill>
        <p:spPr>
          <a:xfrm>
            <a:off x="180000" y="180000"/>
            <a:ext cx="728276" cy="720000"/>
          </a:xfrm>
          <a:prstGeom prst="rect">
            <a:avLst/>
          </a:prstGeom>
        </p:spPr>
      </p:pic>
      <p:sp>
        <p:nvSpPr>
          <p:cNvPr id="11" name="Textplatzhalter 2">
            <a:extLst>
              <a:ext uri="{FF2B5EF4-FFF2-40B4-BE49-F238E27FC236}">
                <a16:creationId xmlns:a16="http://schemas.microsoft.com/office/drawing/2014/main" id="{3AFF860F-A0EB-1C16-AFC6-E2E7A6486F9A}"/>
              </a:ext>
            </a:extLst>
          </p:cNvPr>
          <p:cNvSpPr>
            <a:spLocks noGrp="1"/>
          </p:cNvSpPr>
          <p:nvPr>
            <p:ph type="body" idx="1"/>
          </p:nvPr>
        </p:nvSpPr>
        <p:spPr>
          <a:xfrm>
            <a:off x="838200" y="2816956"/>
            <a:ext cx="8595732" cy="3086903"/>
          </a:xfrm>
          <a:prstGeom prst="rect">
            <a:avLst/>
          </a:prstGeom>
        </p:spPr>
        <p:txBody>
          <a:bodyPr vert="horz" lIns="91440" tIns="45720" rIns="91440" bIns="45720" rtlCol="0">
            <a:normAutofit/>
          </a:bodyPr>
          <a:lstStyle/>
          <a:p>
            <a:pPr lvl="0"/>
            <a:r>
              <a:rPr lang="de-DE" dirty="0"/>
              <a:t>Aufzählung Schriftart Calibri 14 </a:t>
            </a:r>
            <a:r>
              <a:rPr lang="de-DE" dirty="0" err="1"/>
              <a:t>pt</a:t>
            </a:r>
            <a:endParaRPr lang="de-DE" dirty="0"/>
          </a:p>
        </p:txBody>
      </p:sp>
      <p:sp>
        <p:nvSpPr>
          <p:cNvPr id="17" name="Titelplatzhalter 19">
            <a:extLst>
              <a:ext uri="{FF2B5EF4-FFF2-40B4-BE49-F238E27FC236}">
                <a16:creationId xmlns:a16="http://schemas.microsoft.com/office/drawing/2014/main" id="{4D69EC8D-20A7-CA54-0345-3087450BA8D5}"/>
              </a:ext>
            </a:extLst>
          </p:cNvPr>
          <p:cNvSpPr>
            <a:spLocks noGrp="1"/>
          </p:cNvSpPr>
          <p:nvPr>
            <p:ph type="title"/>
          </p:nvPr>
        </p:nvSpPr>
        <p:spPr>
          <a:xfrm>
            <a:off x="838200" y="1356457"/>
            <a:ext cx="8595732" cy="940374"/>
          </a:xfrm>
          <a:prstGeom prst="rect">
            <a:avLst/>
          </a:prstGeom>
        </p:spPr>
        <p:txBody>
          <a:bodyPr vert="horz" lIns="91440" tIns="45720" rIns="91440" bIns="45720" rtlCol="0" anchor="ctr">
            <a:normAutofit/>
          </a:bodyPr>
          <a:lstStyle/>
          <a:p>
            <a:r>
              <a:rPr lang="de-DE" dirty="0"/>
              <a:t>Mastertitelformat bearbeiten</a:t>
            </a:r>
          </a:p>
        </p:txBody>
      </p:sp>
      <p:pic>
        <p:nvPicPr>
          <p:cNvPr id="4" name="Grafik 3">
            <a:extLst>
              <a:ext uri="{FF2B5EF4-FFF2-40B4-BE49-F238E27FC236}">
                <a16:creationId xmlns:a16="http://schemas.microsoft.com/office/drawing/2014/main" id="{868AC01E-CFC9-5768-C000-EAD38FBDF979}"/>
              </a:ext>
            </a:extLst>
          </p:cNvPr>
          <p:cNvPicPr>
            <a:picLocks noChangeAspect="1"/>
          </p:cNvPicPr>
          <p:nvPr userDrawn="1"/>
        </p:nvPicPr>
        <p:blipFill>
          <a:blip r:embed="rId12"/>
          <a:stretch>
            <a:fillRect/>
          </a:stretch>
        </p:blipFill>
        <p:spPr>
          <a:xfrm>
            <a:off x="9745689" y="365125"/>
            <a:ext cx="2104036" cy="686906"/>
          </a:xfrm>
          <a:prstGeom prst="rect">
            <a:avLst/>
          </a:prstGeom>
        </p:spPr>
      </p:pic>
      <p:sp>
        <p:nvSpPr>
          <p:cNvPr id="7" name="Eine Ecke des Rechtecks abrunden 6">
            <a:extLst>
              <a:ext uri="{FF2B5EF4-FFF2-40B4-BE49-F238E27FC236}">
                <a16:creationId xmlns:a16="http://schemas.microsoft.com/office/drawing/2014/main" id="{67D5D8A2-BCA5-7C7E-2A46-BBA9A07D6B96}"/>
              </a:ext>
            </a:extLst>
          </p:cNvPr>
          <p:cNvSpPr/>
          <p:nvPr userDrawn="1"/>
        </p:nvSpPr>
        <p:spPr>
          <a:xfrm>
            <a:off x="0" y="6282000"/>
            <a:ext cx="360000" cy="576000"/>
          </a:xfrm>
          <a:prstGeom prst="round1Rect">
            <a:avLst/>
          </a:prstGeom>
          <a:solidFill>
            <a:srgbClr val="FBC0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2" name="Gruppieren 11">
            <a:extLst>
              <a:ext uri="{FF2B5EF4-FFF2-40B4-BE49-F238E27FC236}">
                <a16:creationId xmlns:a16="http://schemas.microsoft.com/office/drawing/2014/main" id="{6CE22928-8641-DBE5-3270-98C29EAF121A}"/>
              </a:ext>
            </a:extLst>
          </p:cNvPr>
          <p:cNvGrpSpPr/>
          <p:nvPr userDrawn="1"/>
        </p:nvGrpSpPr>
        <p:grpSpPr>
          <a:xfrm>
            <a:off x="1068196" y="365125"/>
            <a:ext cx="1785348" cy="373476"/>
            <a:chOff x="1068196" y="365125"/>
            <a:chExt cx="1785348" cy="373476"/>
          </a:xfrm>
        </p:grpSpPr>
        <p:pic>
          <p:nvPicPr>
            <p:cNvPr id="18" name="Grafik 17">
              <a:extLst>
                <a:ext uri="{FF2B5EF4-FFF2-40B4-BE49-F238E27FC236}">
                  <a16:creationId xmlns:a16="http://schemas.microsoft.com/office/drawing/2014/main" id="{EF5D2736-E7A8-66A3-D170-9E6C4CC9DCF7}"/>
                </a:ext>
              </a:extLst>
            </p:cNvPr>
            <p:cNvPicPr>
              <a:picLocks noChangeAspect="1"/>
            </p:cNvPicPr>
            <p:nvPr userDrawn="1"/>
          </p:nvPicPr>
          <p:blipFill rotWithShape="1">
            <a:blip>
              <a:extLst>
                <a:ext uri="{96DAC541-7B7A-43D3-8B79-37D633B846F1}">
                  <asvg:svgBlip xmlns:asvg="http://schemas.microsoft.com/office/drawing/2016/SVG/main" r:embed="rId13"/>
                </a:ext>
              </a:extLst>
            </a:blip>
            <a:srcRect l="55106" t="13547"/>
            <a:stretch/>
          </p:blipFill>
          <p:spPr>
            <a:xfrm>
              <a:off x="2031224" y="365125"/>
              <a:ext cx="822320" cy="373476"/>
            </a:xfrm>
            <a:prstGeom prst="rect">
              <a:avLst/>
            </a:prstGeom>
          </p:spPr>
        </p:pic>
        <p:pic>
          <p:nvPicPr>
            <p:cNvPr id="19" name="Grafik 18">
              <a:extLst>
                <a:ext uri="{FF2B5EF4-FFF2-40B4-BE49-F238E27FC236}">
                  <a16:creationId xmlns:a16="http://schemas.microsoft.com/office/drawing/2014/main" id="{CD5CCB87-29D5-3E57-9283-1109370FF2CA}"/>
                </a:ext>
              </a:extLst>
            </p:cNvPr>
            <p:cNvPicPr>
              <a:picLocks noChangeAspect="1"/>
            </p:cNvPicPr>
            <p:nvPr userDrawn="1"/>
          </p:nvPicPr>
          <p:blipFill>
            <a:blip r:embed="rId12"/>
            <a:stretch>
              <a:fillRect/>
            </a:stretch>
          </p:blipFill>
          <p:spPr>
            <a:xfrm>
              <a:off x="1068196" y="409108"/>
              <a:ext cx="935108" cy="305285"/>
            </a:xfrm>
            <a:prstGeom prst="rect">
              <a:avLst/>
            </a:prstGeom>
          </p:spPr>
        </p:pic>
      </p:grpSp>
    </p:spTree>
    <p:extLst>
      <p:ext uri="{BB962C8B-B14F-4D97-AF65-F5344CB8AC3E}">
        <p14:creationId xmlns:p14="http://schemas.microsoft.com/office/powerpoint/2010/main" val="398217854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Lst>
  <p:hf hdr="0" dt="0"/>
  <p:txStyles>
    <p:titleStyle>
      <a:lvl1pPr algn="l" defTabSz="914400" rtl="0" eaLnBrk="1" latinLnBrk="0" hangingPunct="1">
        <a:lnSpc>
          <a:spcPct val="90000"/>
        </a:lnSpc>
        <a:spcBef>
          <a:spcPct val="0"/>
        </a:spcBef>
        <a:buNone/>
        <a:defRPr sz="2000" kern="1200">
          <a:solidFill>
            <a:schemeClr val="tx1"/>
          </a:solidFill>
          <a:latin typeface="+mn-lt"/>
          <a:ea typeface="+mj-ea"/>
          <a:cs typeface="+mj-cs"/>
        </a:defRPr>
      </a:lvl1pPr>
    </p:titleStyle>
    <p:bodyStyle>
      <a:lvl1pPr marL="179388" indent="-173038" algn="l" defTabSz="914400" rtl="0" eaLnBrk="1" latinLnBrk="0" hangingPunct="1">
        <a:lnSpc>
          <a:spcPct val="90000"/>
        </a:lnSpc>
        <a:spcBef>
          <a:spcPts val="1000"/>
        </a:spcBef>
        <a:buSzPct val="100000"/>
        <a:buFontTx/>
        <a:buBlip>
          <a:blip>
            <a:extLst>
              <a:ext uri="{96DAC541-7B7A-43D3-8B79-37D633B846F1}">
                <asvg:svgBlip xmlns:asvg="http://schemas.microsoft.com/office/drawing/2016/SVG/main" r:embed="rId14"/>
              </a:ext>
            </a:extLst>
          </a:blip>
        </a:buBlip>
        <a:tabLst/>
        <a:defRPr sz="1400" kern="1200">
          <a:solidFill>
            <a:srgbClr val="191919"/>
          </a:solidFill>
          <a:latin typeface="+mn-lt"/>
          <a:ea typeface="+mn-ea"/>
          <a:cs typeface="+mn-cs"/>
        </a:defRPr>
      </a:lvl1pPr>
      <a:lvl2pPr marL="577800" indent="0" algn="l" defTabSz="914400" rtl="0" eaLnBrk="1" latinLnBrk="0" hangingPunct="1">
        <a:lnSpc>
          <a:spcPct val="90000"/>
        </a:lnSpc>
        <a:spcBef>
          <a:spcPts val="500"/>
        </a:spcBef>
        <a:buSzPct val="130000"/>
        <a:buFontTx/>
        <a:buNone/>
        <a:defRPr sz="1400" kern="1200">
          <a:solidFill>
            <a:schemeClr val="tx1"/>
          </a:solidFill>
          <a:latin typeface="+mn-lt"/>
          <a:ea typeface="+mn-ea"/>
          <a:cs typeface="+mn-cs"/>
        </a:defRPr>
      </a:lvl2pPr>
      <a:lvl3pPr marL="11430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4"/>
              </a:ext>
            </a:extLst>
          </a:blip>
        </a:buBlip>
        <a:defRPr sz="1400" kern="1200">
          <a:solidFill>
            <a:schemeClr val="tx1"/>
          </a:solidFill>
          <a:latin typeface="+mn-lt"/>
          <a:ea typeface="+mn-ea"/>
          <a:cs typeface="+mn-cs"/>
        </a:defRPr>
      </a:lvl3pPr>
      <a:lvl4pPr marL="16002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4"/>
              </a:ext>
            </a:extLst>
          </a:blip>
        </a:buBlip>
        <a:defRPr sz="1400" kern="1200">
          <a:solidFill>
            <a:schemeClr val="tx1"/>
          </a:solidFill>
          <a:latin typeface="+mn-lt"/>
          <a:ea typeface="+mn-ea"/>
          <a:cs typeface="+mn-cs"/>
        </a:defRPr>
      </a:lvl4pPr>
      <a:lvl5pPr marL="20574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4"/>
              </a:ext>
            </a:extLst>
          </a:blip>
        </a:buBlip>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D627F01-39FE-76B7-622E-718A2DDB6577}"/>
              </a:ext>
            </a:extLst>
          </p:cNvPr>
          <p:cNvPicPr>
            <a:picLocks noChangeAspect="1"/>
          </p:cNvPicPr>
          <p:nvPr userDrawn="1"/>
        </p:nvPicPr>
        <p:blipFill>
          <a:blip r:embed="rId7"/>
          <a:stretch>
            <a:fillRect/>
          </a:stretch>
        </p:blipFill>
        <p:spPr>
          <a:xfrm>
            <a:off x="165485" y="99014"/>
            <a:ext cx="720000" cy="902071"/>
          </a:xfrm>
          <a:prstGeom prst="rect">
            <a:avLst/>
          </a:prstGeom>
        </p:spPr>
      </p:pic>
      <p:sp>
        <p:nvSpPr>
          <p:cNvPr id="10" name="Textfeld 9">
            <a:extLst>
              <a:ext uri="{FF2B5EF4-FFF2-40B4-BE49-F238E27FC236}">
                <a16:creationId xmlns:a16="http://schemas.microsoft.com/office/drawing/2014/main" id="{09FF2377-0479-D42F-C31F-0B32A173FD82}"/>
              </a:ext>
            </a:extLst>
          </p:cNvPr>
          <p:cNvSpPr txBox="1"/>
          <p:nvPr userDrawn="1"/>
        </p:nvSpPr>
        <p:spPr>
          <a:xfrm>
            <a:off x="913405" y="426938"/>
            <a:ext cx="1348414" cy="246221"/>
          </a:xfrm>
          <a:prstGeom prst="rect">
            <a:avLst/>
          </a:prstGeom>
          <a:noFill/>
        </p:spPr>
        <p:txBody>
          <a:bodyPr wrap="square" rtlCol="0">
            <a:spAutoFit/>
          </a:bodyPr>
          <a:lstStyle/>
          <a:p>
            <a:r>
              <a:rPr lang="de-DE" sz="1000" dirty="0">
                <a:solidFill>
                  <a:srgbClr val="005E8D"/>
                </a:solidFill>
              </a:rPr>
              <a:t>The </a:t>
            </a:r>
            <a:r>
              <a:rPr lang="de-DE" sz="1000" dirty="0" err="1">
                <a:solidFill>
                  <a:srgbClr val="005E8D"/>
                </a:solidFill>
              </a:rPr>
              <a:t>algae</a:t>
            </a:r>
            <a:endParaRPr lang="de-DE" sz="1000" dirty="0">
              <a:solidFill>
                <a:srgbClr val="005E8D"/>
              </a:solidFill>
            </a:endParaRPr>
          </a:p>
        </p:txBody>
      </p:sp>
      <p:cxnSp>
        <p:nvCxnSpPr>
          <p:cNvPr id="13" name="Gerade Verbindung 12">
            <a:extLst>
              <a:ext uri="{FF2B5EF4-FFF2-40B4-BE49-F238E27FC236}">
                <a16:creationId xmlns:a16="http://schemas.microsoft.com/office/drawing/2014/main" id="{608F82C8-C484-1848-AB15-4FEA22C9F092}"/>
              </a:ext>
            </a:extLst>
          </p:cNvPr>
          <p:cNvCxnSpPr/>
          <p:nvPr userDrawn="1"/>
        </p:nvCxnSpPr>
        <p:spPr>
          <a:xfrm>
            <a:off x="838200" y="6257988"/>
            <a:ext cx="9000000" cy="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4E7D77F5-1964-69D6-F9FB-6310D00CD955}"/>
              </a:ext>
            </a:extLst>
          </p:cNvPr>
          <p:cNvCxnSpPr>
            <a:cxnSpLocks/>
          </p:cNvCxnSpPr>
          <p:nvPr userDrawn="1"/>
        </p:nvCxnSpPr>
        <p:spPr>
          <a:xfrm>
            <a:off x="9957396" y="6257988"/>
            <a:ext cx="360000" cy="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1E6A708A-51D6-FFF5-C3C0-6EAA9335A8E6}"/>
              </a:ext>
            </a:extLst>
          </p:cNvPr>
          <p:cNvCxnSpPr>
            <a:cxnSpLocks/>
          </p:cNvCxnSpPr>
          <p:nvPr userDrawn="1"/>
        </p:nvCxnSpPr>
        <p:spPr>
          <a:xfrm flipV="1">
            <a:off x="10441858" y="6252828"/>
            <a:ext cx="900000" cy="516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pic>
        <p:nvPicPr>
          <p:cNvPr id="16" name="Grafik 15" descr="Schaumann&#10;Erfolg im Stall">
            <a:extLst>
              <a:ext uri="{FF2B5EF4-FFF2-40B4-BE49-F238E27FC236}">
                <a16:creationId xmlns:a16="http://schemas.microsoft.com/office/drawing/2014/main" id="{A20D274F-E2B6-B1F1-B0FB-240E4A58201F}"/>
              </a:ext>
            </a:extLst>
          </p:cNvPr>
          <p:cNvPicPr>
            <a:picLocks noChangeAspect="1"/>
          </p:cNvPicPr>
          <p:nvPr userDrawn="1"/>
        </p:nvPicPr>
        <p:blipFill>
          <a:blip r:embed="rId8"/>
          <a:stretch>
            <a:fillRect/>
          </a:stretch>
        </p:blipFill>
        <p:spPr>
          <a:xfrm>
            <a:off x="838200" y="6356350"/>
            <a:ext cx="1035245" cy="360000"/>
          </a:xfrm>
          <a:prstGeom prst="rect">
            <a:avLst/>
          </a:prstGeom>
        </p:spPr>
      </p:pic>
      <p:pic>
        <p:nvPicPr>
          <p:cNvPr id="17" name="Grafik 16">
            <a:extLst>
              <a:ext uri="{FF2B5EF4-FFF2-40B4-BE49-F238E27FC236}">
                <a16:creationId xmlns:a16="http://schemas.microsoft.com/office/drawing/2014/main" id="{C4B6A8D1-AF60-8180-9E40-006211A936D2}"/>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rot="16200000">
            <a:off x="11497082" y="6210868"/>
            <a:ext cx="576000" cy="576000"/>
          </a:xfrm>
          <a:prstGeom prst="rect">
            <a:avLst/>
          </a:prstGeom>
        </p:spPr>
      </p:pic>
      <p:sp>
        <p:nvSpPr>
          <p:cNvPr id="22" name="Foliennummernplatzhalter 5">
            <a:extLst>
              <a:ext uri="{FF2B5EF4-FFF2-40B4-BE49-F238E27FC236}">
                <a16:creationId xmlns:a16="http://schemas.microsoft.com/office/drawing/2014/main" id="{53D61B4F-B673-0057-2B2D-33D8ACAE599B}"/>
              </a:ext>
            </a:extLst>
          </p:cNvPr>
          <p:cNvSpPr txBox="1">
            <a:spLocks/>
          </p:cNvSpPr>
          <p:nvPr userDrawn="1"/>
        </p:nvSpPr>
        <p:spPr>
          <a:xfrm>
            <a:off x="11520000" y="6360492"/>
            <a:ext cx="540000" cy="3600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B852148-63AC-CA48-9DE8-4775F39AF857}" type="slidenum">
              <a:rPr lang="de-DE" sz="1200" smtClean="0">
                <a:solidFill>
                  <a:srgbClr val="005E8D"/>
                </a:solidFill>
              </a:rPr>
              <a:pPr algn="ctr"/>
              <a:t>‹Nr.›</a:t>
            </a:fld>
            <a:endParaRPr lang="de-DE" sz="1200" dirty="0">
              <a:solidFill>
                <a:srgbClr val="005E8D"/>
              </a:solidFill>
            </a:endParaRPr>
          </a:p>
        </p:txBody>
      </p:sp>
      <p:pic>
        <p:nvPicPr>
          <p:cNvPr id="2" name="Grafik 1">
            <a:extLst>
              <a:ext uri="{FF2B5EF4-FFF2-40B4-BE49-F238E27FC236}">
                <a16:creationId xmlns:a16="http://schemas.microsoft.com/office/drawing/2014/main" id="{E9BB40D8-8DCA-D58A-7850-498EB83A421A}"/>
              </a:ext>
            </a:extLst>
          </p:cNvPr>
          <p:cNvPicPr>
            <a:picLocks noChangeAspect="1"/>
          </p:cNvPicPr>
          <p:nvPr userDrawn="1"/>
        </p:nvPicPr>
        <p:blipFill>
          <a:blip>
            <a:extLst>
              <a:ext uri="{96DAC541-7B7A-43D3-8B79-37D633B846F1}">
                <asvg:svgBlip xmlns:asvg="http://schemas.microsoft.com/office/drawing/2016/SVG/main" r:embed="rId10"/>
              </a:ext>
            </a:extLst>
          </a:blip>
          <a:srcRect/>
          <a:stretch/>
        </p:blipFill>
        <p:spPr>
          <a:xfrm>
            <a:off x="9757535" y="365125"/>
            <a:ext cx="2080343" cy="686906"/>
          </a:xfrm>
          <a:prstGeom prst="rect">
            <a:avLst/>
          </a:prstGeom>
        </p:spPr>
      </p:pic>
      <p:sp>
        <p:nvSpPr>
          <p:cNvPr id="3" name="Eine Ecke des Rechtecks abrunden 2">
            <a:extLst>
              <a:ext uri="{FF2B5EF4-FFF2-40B4-BE49-F238E27FC236}">
                <a16:creationId xmlns:a16="http://schemas.microsoft.com/office/drawing/2014/main" id="{98AA6A8A-568C-8C7F-0562-F8A4E05ECAB1}"/>
              </a:ext>
            </a:extLst>
          </p:cNvPr>
          <p:cNvSpPr/>
          <p:nvPr userDrawn="1"/>
        </p:nvSpPr>
        <p:spPr>
          <a:xfrm>
            <a:off x="0" y="6282000"/>
            <a:ext cx="360000" cy="576000"/>
          </a:xfrm>
          <a:prstGeom prst="round1Rect">
            <a:avLst/>
          </a:prstGeom>
          <a:solidFill>
            <a:srgbClr val="005E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2">
            <a:extLst>
              <a:ext uri="{FF2B5EF4-FFF2-40B4-BE49-F238E27FC236}">
                <a16:creationId xmlns:a16="http://schemas.microsoft.com/office/drawing/2014/main" id="{5C740052-409E-5C64-8FB8-DBBA639424AF}"/>
              </a:ext>
            </a:extLst>
          </p:cNvPr>
          <p:cNvSpPr>
            <a:spLocks noGrp="1"/>
          </p:cNvSpPr>
          <p:nvPr>
            <p:ph type="body" idx="1"/>
          </p:nvPr>
        </p:nvSpPr>
        <p:spPr>
          <a:xfrm>
            <a:off x="8388309" y="2816956"/>
            <a:ext cx="2899782" cy="3086903"/>
          </a:xfrm>
          <a:prstGeom prst="rect">
            <a:avLst/>
          </a:prstGeom>
        </p:spPr>
        <p:txBody>
          <a:bodyPr vert="horz" lIns="91440" tIns="45720" rIns="91440" bIns="45720" rtlCol="0">
            <a:normAutofit/>
          </a:bodyPr>
          <a:lstStyle/>
          <a:p>
            <a:pPr lvl="0"/>
            <a:r>
              <a:rPr lang="de-DE" dirty="0"/>
              <a:t>Aufzählung Schriftart Calibri 14 </a:t>
            </a:r>
            <a:r>
              <a:rPr lang="de-DE" dirty="0" err="1"/>
              <a:t>pt</a:t>
            </a:r>
            <a:endParaRPr lang="de-DE" dirty="0"/>
          </a:p>
        </p:txBody>
      </p:sp>
      <p:sp>
        <p:nvSpPr>
          <p:cNvPr id="8" name="Titelplatzhalter 7">
            <a:extLst>
              <a:ext uri="{FF2B5EF4-FFF2-40B4-BE49-F238E27FC236}">
                <a16:creationId xmlns:a16="http://schemas.microsoft.com/office/drawing/2014/main" id="{A6E2AE89-712C-BF4A-E4BC-197E2D6052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5" name="Textfeld 4">
            <a:extLst>
              <a:ext uri="{FF2B5EF4-FFF2-40B4-BE49-F238E27FC236}">
                <a16:creationId xmlns:a16="http://schemas.microsoft.com/office/drawing/2014/main" id="{B5E42226-8B97-0370-7F05-691630D369B3}"/>
              </a:ext>
            </a:extLst>
          </p:cNvPr>
          <p:cNvSpPr txBox="1"/>
          <p:nvPr userDrawn="1">
            <p:extLst>
              <p:ext uri="{1162E1C5-73C7-4A58-AE30-91384D911F3F}">
                <p184:classification xmlns:p184="http://schemas.microsoft.com/office/powerpoint/2018/4/main" val="hdr"/>
              </p:ext>
            </p:extLst>
          </p:nvPr>
        </p:nvSpPr>
        <p:spPr>
          <a:xfrm>
            <a:off x="63500" y="63500"/>
            <a:ext cx="3309938" cy="121920"/>
          </a:xfrm>
          <a:prstGeom prst="rect">
            <a:avLst/>
          </a:prstGeom>
        </p:spPr>
        <p:txBody>
          <a:bodyPr horzOverflow="overflow" lIns="0" tIns="0" rIns="0" bIns="0">
            <a:spAutoFit/>
          </a:bodyPr>
          <a:lstStyle/>
          <a:p>
            <a:pPr algn="l"/>
            <a:r>
              <a:rPr lang="de-DE" sz="800">
                <a:solidFill>
                  <a:srgbClr val="000000"/>
                </a:solidFill>
                <a:latin typeface="Calibri" panose="020F0502020204030204" pitchFamily="34" charset="0"/>
                <a:cs typeface="Calibri" panose="020F0502020204030204" pitchFamily="34" charset="0"/>
              </a:rPr>
              <a:t>Nur für internen Dienstgebrauch - Union Agricole Holding AG - internal use only</a:t>
            </a:r>
          </a:p>
        </p:txBody>
      </p:sp>
    </p:spTree>
    <p:extLst>
      <p:ext uri="{BB962C8B-B14F-4D97-AF65-F5344CB8AC3E}">
        <p14:creationId xmlns:p14="http://schemas.microsoft.com/office/powerpoint/2010/main" val="172618846"/>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Lst>
  <p:hf hdr="0" dt="0"/>
  <p:txStyles>
    <p:titleStyle>
      <a:lvl1pPr algn="l" defTabSz="914400" rtl="0" eaLnBrk="1" latinLnBrk="0" hangingPunct="1">
        <a:lnSpc>
          <a:spcPct val="90000"/>
        </a:lnSpc>
        <a:spcBef>
          <a:spcPct val="0"/>
        </a:spcBef>
        <a:buNone/>
        <a:defRPr sz="2000" kern="1200">
          <a:solidFill>
            <a:srgbClr val="005E8D"/>
          </a:solidFill>
          <a:latin typeface="+mn-lt"/>
          <a:ea typeface="+mj-ea"/>
          <a:cs typeface="+mj-cs"/>
        </a:defRPr>
      </a:lvl1pPr>
    </p:titleStyle>
    <p:bodyStyle>
      <a:lvl1pPr marL="177800" indent="-177800" algn="l" defTabSz="914400" rtl="0" eaLnBrk="1" latinLnBrk="0" hangingPunct="1">
        <a:lnSpc>
          <a:spcPct val="90000"/>
        </a:lnSpc>
        <a:spcBef>
          <a:spcPts val="1000"/>
        </a:spcBef>
        <a:buSzPct val="100000"/>
        <a:buFontTx/>
        <a:buBlip>
          <a:blip>
            <a:extLst>
              <a:ext uri="{96DAC541-7B7A-43D3-8B79-37D633B846F1}">
                <asvg:svgBlip xmlns:asvg="http://schemas.microsoft.com/office/drawing/2016/SVG/main" r:embed="rId11"/>
              </a:ext>
            </a:extLst>
          </a:blip>
        </a:buBlip>
        <a:tabLst/>
        <a:defRPr sz="1400" kern="1200">
          <a:solidFill>
            <a:srgbClr val="191919"/>
          </a:solidFill>
          <a:latin typeface="+mn-lt"/>
          <a:ea typeface="+mn-ea"/>
          <a:cs typeface="+mn-cs"/>
        </a:defRPr>
      </a:lvl1pPr>
      <a:lvl2pPr marL="6858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1"/>
              </a:ext>
            </a:extLst>
          </a:blip>
        </a:buBlip>
        <a:defRPr sz="1400" kern="1200">
          <a:solidFill>
            <a:srgbClr val="005E8D"/>
          </a:solidFill>
          <a:latin typeface="+mn-lt"/>
          <a:ea typeface="+mn-ea"/>
          <a:cs typeface="+mn-cs"/>
        </a:defRPr>
      </a:lvl2pPr>
      <a:lvl3pPr marL="11430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1"/>
              </a:ext>
            </a:extLst>
          </a:blip>
        </a:buBlip>
        <a:defRPr sz="1400" kern="1200">
          <a:solidFill>
            <a:srgbClr val="005E8D"/>
          </a:solidFill>
          <a:latin typeface="+mn-lt"/>
          <a:ea typeface="+mn-ea"/>
          <a:cs typeface="+mn-cs"/>
        </a:defRPr>
      </a:lvl3pPr>
      <a:lvl4pPr marL="16002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1"/>
              </a:ext>
            </a:extLst>
          </a:blip>
        </a:buBlip>
        <a:defRPr sz="1400" kern="1200">
          <a:solidFill>
            <a:srgbClr val="005E8D"/>
          </a:solidFill>
          <a:latin typeface="+mn-lt"/>
          <a:ea typeface="+mn-ea"/>
          <a:cs typeface="+mn-cs"/>
        </a:defRPr>
      </a:lvl4pPr>
      <a:lvl5pPr marL="20574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1"/>
              </a:ext>
            </a:extLst>
          </a:blip>
        </a:buBlip>
        <a:defRPr sz="1400" kern="1200">
          <a:solidFill>
            <a:srgbClr val="005E8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D627F01-39FE-76B7-622E-718A2DDB6577}"/>
              </a:ext>
            </a:extLst>
          </p:cNvPr>
          <p:cNvPicPr>
            <a:picLocks noChangeAspect="1"/>
          </p:cNvPicPr>
          <p:nvPr userDrawn="1"/>
        </p:nvPicPr>
        <p:blipFill>
          <a:blip r:embed="rId4"/>
          <a:stretch>
            <a:fillRect/>
          </a:stretch>
        </p:blipFill>
        <p:spPr>
          <a:xfrm>
            <a:off x="517256" y="141650"/>
            <a:ext cx="641887" cy="804204"/>
          </a:xfrm>
          <a:prstGeom prst="rect">
            <a:avLst/>
          </a:prstGeom>
        </p:spPr>
      </p:pic>
      <p:sp>
        <p:nvSpPr>
          <p:cNvPr id="10" name="Textfeld 9">
            <a:extLst>
              <a:ext uri="{FF2B5EF4-FFF2-40B4-BE49-F238E27FC236}">
                <a16:creationId xmlns:a16="http://schemas.microsoft.com/office/drawing/2014/main" id="{09FF2377-0479-D42F-C31F-0B32A173FD82}"/>
              </a:ext>
            </a:extLst>
          </p:cNvPr>
          <p:cNvSpPr txBox="1"/>
          <p:nvPr userDrawn="1"/>
        </p:nvSpPr>
        <p:spPr>
          <a:xfrm>
            <a:off x="1258649" y="420641"/>
            <a:ext cx="1348414" cy="246221"/>
          </a:xfrm>
          <a:prstGeom prst="rect">
            <a:avLst/>
          </a:prstGeom>
          <a:noFill/>
        </p:spPr>
        <p:txBody>
          <a:bodyPr wrap="square" rtlCol="0">
            <a:spAutoFit/>
          </a:bodyPr>
          <a:lstStyle/>
          <a:p>
            <a:r>
              <a:rPr lang="de-DE" sz="1000">
                <a:solidFill>
                  <a:srgbClr val="005E8D"/>
                </a:solidFill>
              </a:rPr>
              <a:t>Die Alge</a:t>
            </a:r>
          </a:p>
        </p:txBody>
      </p:sp>
      <p:cxnSp>
        <p:nvCxnSpPr>
          <p:cNvPr id="13" name="Gerade Verbindung 12">
            <a:extLst>
              <a:ext uri="{FF2B5EF4-FFF2-40B4-BE49-F238E27FC236}">
                <a16:creationId xmlns:a16="http://schemas.microsoft.com/office/drawing/2014/main" id="{608F82C8-C484-1848-AB15-4FEA22C9F092}"/>
              </a:ext>
            </a:extLst>
          </p:cNvPr>
          <p:cNvCxnSpPr/>
          <p:nvPr userDrawn="1"/>
        </p:nvCxnSpPr>
        <p:spPr>
          <a:xfrm>
            <a:off x="838200" y="6257988"/>
            <a:ext cx="9000000" cy="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4E7D77F5-1964-69D6-F9FB-6310D00CD955}"/>
              </a:ext>
            </a:extLst>
          </p:cNvPr>
          <p:cNvCxnSpPr>
            <a:cxnSpLocks/>
          </p:cNvCxnSpPr>
          <p:nvPr userDrawn="1"/>
        </p:nvCxnSpPr>
        <p:spPr>
          <a:xfrm>
            <a:off x="9957396" y="6257988"/>
            <a:ext cx="360000" cy="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1E6A708A-51D6-FFF5-C3C0-6EAA9335A8E6}"/>
              </a:ext>
            </a:extLst>
          </p:cNvPr>
          <p:cNvCxnSpPr>
            <a:cxnSpLocks/>
          </p:cNvCxnSpPr>
          <p:nvPr userDrawn="1"/>
        </p:nvCxnSpPr>
        <p:spPr>
          <a:xfrm flipV="1">
            <a:off x="10441858" y="6252828"/>
            <a:ext cx="900000" cy="5160"/>
          </a:xfrm>
          <a:prstGeom prst="line">
            <a:avLst/>
          </a:prstGeom>
          <a:ln w="25400" cap="rnd">
            <a:solidFill>
              <a:srgbClr val="005E8D"/>
            </a:solidFill>
            <a:round/>
          </a:ln>
        </p:spPr>
        <p:style>
          <a:lnRef idx="1">
            <a:schemeClr val="accent1"/>
          </a:lnRef>
          <a:fillRef idx="0">
            <a:schemeClr val="accent1"/>
          </a:fillRef>
          <a:effectRef idx="0">
            <a:schemeClr val="accent1"/>
          </a:effectRef>
          <a:fontRef idx="minor">
            <a:schemeClr val="tx1"/>
          </a:fontRef>
        </p:style>
      </p:cxnSp>
      <p:pic>
        <p:nvPicPr>
          <p:cNvPr id="16" name="Grafik 15" descr="Schaumann&#10;Erfolg im Stall">
            <a:extLst>
              <a:ext uri="{FF2B5EF4-FFF2-40B4-BE49-F238E27FC236}">
                <a16:creationId xmlns:a16="http://schemas.microsoft.com/office/drawing/2014/main" id="{A20D274F-E2B6-B1F1-B0FB-240E4A58201F}"/>
              </a:ext>
            </a:extLst>
          </p:cNvPr>
          <p:cNvPicPr>
            <a:picLocks noChangeAspect="1"/>
          </p:cNvPicPr>
          <p:nvPr userDrawn="1"/>
        </p:nvPicPr>
        <p:blipFill>
          <a:blip r:embed="rId5"/>
          <a:stretch>
            <a:fillRect/>
          </a:stretch>
        </p:blipFill>
        <p:spPr>
          <a:xfrm>
            <a:off x="838200" y="6356350"/>
            <a:ext cx="1035245" cy="360000"/>
          </a:xfrm>
          <a:prstGeom prst="rect">
            <a:avLst/>
          </a:prstGeom>
        </p:spPr>
      </p:pic>
      <p:pic>
        <p:nvPicPr>
          <p:cNvPr id="17" name="Grafik 16">
            <a:extLst>
              <a:ext uri="{FF2B5EF4-FFF2-40B4-BE49-F238E27FC236}">
                <a16:creationId xmlns:a16="http://schemas.microsoft.com/office/drawing/2014/main" id="{C4B6A8D1-AF60-8180-9E40-006211A936D2}"/>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rot="16200000">
            <a:off x="11497082" y="6210868"/>
            <a:ext cx="576000" cy="576000"/>
          </a:xfrm>
          <a:prstGeom prst="rect">
            <a:avLst/>
          </a:prstGeom>
        </p:spPr>
      </p:pic>
      <p:sp>
        <p:nvSpPr>
          <p:cNvPr id="18" name="Rechteck 17">
            <a:extLst>
              <a:ext uri="{FF2B5EF4-FFF2-40B4-BE49-F238E27FC236}">
                <a16:creationId xmlns:a16="http://schemas.microsoft.com/office/drawing/2014/main" id="{E372D45C-BCE9-0B93-1427-B7FCF035287F}"/>
              </a:ext>
            </a:extLst>
          </p:cNvPr>
          <p:cNvSpPr/>
          <p:nvPr userDrawn="1"/>
        </p:nvSpPr>
        <p:spPr>
          <a:xfrm>
            <a:off x="0" y="0"/>
            <a:ext cx="360000" cy="6858000"/>
          </a:xfrm>
          <a:prstGeom prst="rect">
            <a:avLst/>
          </a:prstGeom>
          <a:solidFill>
            <a:srgbClr val="005E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Foliennummernplatzhalter 5">
            <a:extLst>
              <a:ext uri="{FF2B5EF4-FFF2-40B4-BE49-F238E27FC236}">
                <a16:creationId xmlns:a16="http://schemas.microsoft.com/office/drawing/2014/main" id="{53D61B4F-B673-0057-2B2D-33D8ACAE599B}"/>
              </a:ext>
            </a:extLst>
          </p:cNvPr>
          <p:cNvSpPr txBox="1">
            <a:spLocks/>
          </p:cNvSpPr>
          <p:nvPr userDrawn="1"/>
        </p:nvSpPr>
        <p:spPr>
          <a:xfrm>
            <a:off x="11520000" y="6360492"/>
            <a:ext cx="540000" cy="3600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B852148-63AC-CA48-9DE8-4775F39AF857}" type="slidenum">
              <a:rPr lang="de-DE" sz="1200" smtClean="0">
                <a:solidFill>
                  <a:srgbClr val="005E8D"/>
                </a:solidFill>
              </a:rPr>
              <a:pPr algn="ctr"/>
              <a:t>‹Nr.›</a:t>
            </a:fld>
            <a:endParaRPr lang="de-DE" sz="1200">
              <a:solidFill>
                <a:srgbClr val="005E8D"/>
              </a:solidFill>
            </a:endParaRPr>
          </a:p>
        </p:txBody>
      </p:sp>
      <p:pic>
        <p:nvPicPr>
          <p:cNvPr id="2" name="Grafik 1">
            <a:extLst>
              <a:ext uri="{FF2B5EF4-FFF2-40B4-BE49-F238E27FC236}">
                <a16:creationId xmlns:a16="http://schemas.microsoft.com/office/drawing/2014/main" id="{E9BB40D8-8DCA-D58A-7850-498EB83A421A}"/>
              </a:ext>
            </a:extLst>
          </p:cNvPr>
          <p:cNvPicPr>
            <a:picLocks noChangeAspect="1"/>
          </p:cNvPicPr>
          <p:nvPr userDrawn="1"/>
        </p:nvPicPr>
        <p:blipFill>
          <a:blip r:embed="rId7"/>
          <a:stretch>
            <a:fillRect/>
          </a:stretch>
        </p:blipFill>
        <p:spPr>
          <a:xfrm>
            <a:off x="9745689" y="365125"/>
            <a:ext cx="2104036" cy="686906"/>
          </a:xfrm>
          <a:prstGeom prst="rect">
            <a:avLst/>
          </a:prstGeom>
        </p:spPr>
      </p:pic>
    </p:spTree>
    <p:extLst>
      <p:ext uri="{BB962C8B-B14F-4D97-AF65-F5344CB8AC3E}">
        <p14:creationId xmlns:p14="http://schemas.microsoft.com/office/powerpoint/2010/main" val="3131093312"/>
      </p:ext>
    </p:extLst>
  </p:cSld>
  <p:clrMap bg1="lt1" tx1="dk1" bg2="lt2" tx2="dk2" accent1="accent1" accent2="accent2" accent3="accent3" accent4="accent4" accent5="accent5" accent6="accent6" hlink="hlink" folHlink="folHlink"/>
  <p:sldLayoutIdLst>
    <p:sldLayoutId id="2147483688" r:id="rId1"/>
    <p:sldLayoutId id="2147483689" r:id="rId2"/>
  </p:sldLayoutIdLst>
  <p:hf hdr="0" dt="0"/>
  <p:txStyles>
    <p:titleStyle>
      <a:lvl1pPr algn="l" defTabSz="914400" rtl="0" eaLnBrk="1" latinLnBrk="0" hangingPunct="1">
        <a:lnSpc>
          <a:spcPct val="90000"/>
        </a:lnSpc>
        <a:spcBef>
          <a:spcPct val="0"/>
        </a:spcBef>
        <a:buNone/>
        <a:defRPr sz="2000" kern="1200">
          <a:solidFill>
            <a:srgbClr val="005E8D"/>
          </a:solidFill>
          <a:latin typeface="+mn-lt"/>
          <a:ea typeface="+mj-ea"/>
          <a:cs typeface="+mj-cs"/>
        </a:defRPr>
      </a:lvl1pPr>
    </p:titleStyle>
    <p:bodyStyle>
      <a:lvl1pPr marL="228600" indent="-108000" algn="l" defTabSz="914400" rtl="0" eaLnBrk="1" latinLnBrk="0" hangingPunct="1">
        <a:lnSpc>
          <a:spcPct val="90000"/>
        </a:lnSpc>
        <a:spcBef>
          <a:spcPts val="1000"/>
        </a:spcBef>
        <a:buSzPct val="130000"/>
        <a:buFontTx/>
        <a:buBlip>
          <a:blip>
            <a:extLst>
              <a:ext uri="{96DAC541-7B7A-43D3-8B79-37D633B846F1}">
                <asvg:svgBlip xmlns:asvg="http://schemas.microsoft.com/office/drawing/2016/SVG/main" r:embed="rId8"/>
              </a:ext>
            </a:extLst>
          </a:blip>
        </a:buBlip>
        <a:defRPr sz="1400" kern="1200">
          <a:solidFill>
            <a:srgbClr val="005E8D"/>
          </a:solidFill>
          <a:latin typeface="+mn-lt"/>
          <a:ea typeface="+mn-ea"/>
          <a:cs typeface="+mn-cs"/>
        </a:defRPr>
      </a:lvl1pPr>
      <a:lvl2pPr marL="6858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8"/>
              </a:ext>
            </a:extLst>
          </a:blip>
        </a:buBlip>
        <a:defRPr sz="1400" kern="1200">
          <a:solidFill>
            <a:srgbClr val="005E8D"/>
          </a:solidFill>
          <a:latin typeface="+mn-lt"/>
          <a:ea typeface="+mn-ea"/>
          <a:cs typeface="+mn-cs"/>
        </a:defRPr>
      </a:lvl2pPr>
      <a:lvl3pPr marL="11430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8"/>
              </a:ext>
            </a:extLst>
          </a:blip>
        </a:buBlip>
        <a:defRPr sz="1400" kern="1200">
          <a:solidFill>
            <a:srgbClr val="005E8D"/>
          </a:solidFill>
          <a:latin typeface="+mn-lt"/>
          <a:ea typeface="+mn-ea"/>
          <a:cs typeface="+mn-cs"/>
        </a:defRPr>
      </a:lvl3pPr>
      <a:lvl4pPr marL="16002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8"/>
              </a:ext>
            </a:extLst>
          </a:blip>
        </a:buBlip>
        <a:defRPr sz="1400" kern="1200">
          <a:solidFill>
            <a:srgbClr val="005E8D"/>
          </a:solidFill>
          <a:latin typeface="+mn-lt"/>
          <a:ea typeface="+mn-ea"/>
          <a:cs typeface="+mn-cs"/>
        </a:defRPr>
      </a:lvl4pPr>
      <a:lvl5pPr marL="20574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8"/>
              </a:ext>
            </a:extLst>
          </a:blip>
        </a:buBlip>
        <a:defRPr sz="1400" kern="1200">
          <a:solidFill>
            <a:srgbClr val="005E8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Gerade Verbindung 12">
            <a:extLst>
              <a:ext uri="{FF2B5EF4-FFF2-40B4-BE49-F238E27FC236}">
                <a16:creationId xmlns:a16="http://schemas.microsoft.com/office/drawing/2014/main" id="{608F82C8-C484-1848-AB15-4FEA22C9F092}"/>
              </a:ext>
            </a:extLst>
          </p:cNvPr>
          <p:cNvCxnSpPr/>
          <p:nvPr userDrawn="1"/>
        </p:nvCxnSpPr>
        <p:spPr>
          <a:xfrm>
            <a:off x="838200" y="6257988"/>
            <a:ext cx="9000000" cy="0"/>
          </a:xfrm>
          <a:prstGeom prst="line">
            <a:avLst/>
          </a:prstGeom>
          <a:ln w="25400" cap="rnd">
            <a:solidFill>
              <a:srgbClr val="B39C7F"/>
            </a:solidFill>
            <a:round/>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4E7D77F5-1964-69D6-F9FB-6310D00CD955}"/>
              </a:ext>
            </a:extLst>
          </p:cNvPr>
          <p:cNvCxnSpPr>
            <a:cxnSpLocks/>
          </p:cNvCxnSpPr>
          <p:nvPr userDrawn="1"/>
        </p:nvCxnSpPr>
        <p:spPr>
          <a:xfrm>
            <a:off x="9957396" y="6257988"/>
            <a:ext cx="360000" cy="0"/>
          </a:xfrm>
          <a:prstGeom prst="line">
            <a:avLst/>
          </a:prstGeom>
          <a:ln w="25400" cap="rnd">
            <a:solidFill>
              <a:srgbClr val="B39C7F"/>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1E6A708A-51D6-FFF5-C3C0-6EAA9335A8E6}"/>
              </a:ext>
            </a:extLst>
          </p:cNvPr>
          <p:cNvCxnSpPr>
            <a:cxnSpLocks/>
          </p:cNvCxnSpPr>
          <p:nvPr userDrawn="1"/>
        </p:nvCxnSpPr>
        <p:spPr>
          <a:xfrm flipV="1">
            <a:off x="10441858" y="6252828"/>
            <a:ext cx="900000" cy="5160"/>
          </a:xfrm>
          <a:prstGeom prst="line">
            <a:avLst/>
          </a:prstGeom>
          <a:ln w="25400" cap="rnd">
            <a:solidFill>
              <a:srgbClr val="B39C7F"/>
            </a:solidFill>
            <a:round/>
          </a:ln>
        </p:spPr>
        <p:style>
          <a:lnRef idx="1">
            <a:schemeClr val="accent1"/>
          </a:lnRef>
          <a:fillRef idx="0">
            <a:schemeClr val="accent1"/>
          </a:fillRef>
          <a:effectRef idx="0">
            <a:schemeClr val="accent1"/>
          </a:effectRef>
          <a:fontRef idx="minor">
            <a:schemeClr val="tx1"/>
          </a:fontRef>
        </p:style>
      </p:cxnSp>
      <p:pic>
        <p:nvPicPr>
          <p:cNvPr id="16" name="Grafik 15" descr="Schaumann&#10;Erfolg im Stall">
            <a:extLst>
              <a:ext uri="{FF2B5EF4-FFF2-40B4-BE49-F238E27FC236}">
                <a16:creationId xmlns:a16="http://schemas.microsoft.com/office/drawing/2014/main" id="{A20D274F-E2B6-B1F1-B0FB-240E4A58201F}"/>
              </a:ext>
            </a:extLst>
          </p:cNvPr>
          <p:cNvPicPr>
            <a:picLocks noChangeAspect="1"/>
          </p:cNvPicPr>
          <p:nvPr userDrawn="1"/>
        </p:nvPicPr>
        <p:blipFill>
          <a:blip r:embed="rId8"/>
          <a:stretch>
            <a:fillRect/>
          </a:stretch>
        </p:blipFill>
        <p:spPr>
          <a:xfrm>
            <a:off x="838200" y="6356350"/>
            <a:ext cx="1035245" cy="360000"/>
          </a:xfrm>
          <a:prstGeom prst="rect">
            <a:avLst/>
          </a:prstGeom>
        </p:spPr>
      </p:pic>
      <p:sp>
        <p:nvSpPr>
          <p:cNvPr id="2" name="Rechteck 1">
            <a:extLst>
              <a:ext uri="{FF2B5EF4-FFF2-40B4-BE49-F238E27FC236}">
                <a16:creationId xmlns:a16="http://schemas.microsoft.com/office/drawing/2014/main" id="{90F3CF79-5B41-CCCD-9C12-5DCF79B49A8C}"/>
              </a:ext>
            </a:extLst>
          </p:cNvPr>
          <p:cNvSpPr/>
          <p:nvPr userDrawn="1"/>
        </p:nvSpPr>
        <p:spPr>
          <a:xfrm>
            <a:off x="0" y="0"/>
            <a:ext cx="360000" cy="6858000"/>
          </a:xfrm>
          <a:prstGeom prst="rect">
            <a:avLst/>
          </a:prstGeom>
          <a:solidFill>
            <a:srgbClr val="B39C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E8398AA4-CE05-1C45-4E84-E9B4D55071DF}"/>
              </a:ext>
            </a:extLst>
          </p:cNvPr>
          <p:cNvPicPr>
            <a:picLocks noChangeAspect="1"/>
          </p:cNvPicPr>
          <p:nvPr userDrawn="1"/>
        </p:nvPicPr>
        <p:blipFill>
          <a:blip r:embed="rId9"/>
          <a:stretch>
            <a:fillRect/>
          </a:stretch>
        </p:blipFill>
        <p:spPr>
          <a:xfrm>
            <a:off x="544529" y="240581"/>
            <a:ext cx="606156" cy="613204"/>
          </a:xfrm>
          <a:prstGeom prst="rect">
            <a:avLst/>
          </a:prstGeom>
        </p:spPr>
      </p:pic>
      <p:pic>
        <p:nvPicPr>
          <p:cNvPr id="6" name="Grafik 5">
            <a:extLst>
              <a:ext uri="{FF2B5EF4-FFF2-40B4-BE49-F238E27FC236}">
                <a16:creationId xmlns:a16="http://schemas.microsoft.com/office/drawing/2014/main" id="{7384DA14-5F9D-5C1D-5ADC-0994CCB6537E}"/>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rot="5400000">
            <a:off x="11497082" y="6210868"/>
            <a:ext cx="576000" cy="576000"/>
          </a:xfrm>
          <a:prstGeom prst="rect">
            <a:avLst/>
          </a:prstGeom>
        </p:spPr>
      </p:pic>
      <p:sp>
        <p:nvSpPr>
          <p:cNvPr id="7" name="Textplatzhalter 2">
            <a:extLst>
              <a:ext uri="{FF2B5EF4-FFF2-40B4-BE49-F238E27FC236}">
                <a16:creationId xmlns:a16="http://schemas.microsoft.com/office/drawing/2014/main" id="{A94B7AA4-0A58-09D4-9BA3-85F61B01577C}"/>
              </a:ext>
            </a:extLst>
          </p:cNvPr>
          <p:cNvSpPr>
            <a:spLocks noGrp="1"/>
          </p:cNvSpPr>
          <p:nvPr>
            <p:ph type="body" idx="1"/>
          </p:nvPr>
        </p:nvSpPr>
        <p:spPr>
          <a:xfrm>
            <a:off x="838200" y="2816956"/>
            <a:ext cx="8595732" cy="308690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Titelplatzhalter 19">
            <a:extLst>
              <a:ext uri="{FF2B5EF4-FFF2-40B4-BE49-F238E27FC236}">
                <a16:creationId xmlns:a16="http://schemas.microsoft.com/office/drawing/2014/main" id="{8A11E76B-AFD3-A0D9-3EE3-188A22D0F766}"/>
              </a:ext>
            </a:extLst>
          </p:cNvPr>
          <p:cNvSpPr>
            <a:spLocks noGrp="1"/>
          </p:cNvSpPr>
          <p:nvPr>
            <p:ph type="title"/>
          </p:nvPr>
        </p:nvSpPr>
        <p:spPr>
          <a:xfrm>
            <a:off x="838200" y="1356457"/>
            <a:ext cx="8595732" cy="940374"/>
          </a:xfrm>
          <a:prstGeom prst="rect">
            <a:avLst/>
          </a:prstGeom>
        </p:spPr>
        <p:txBody>
          <a:bodyPr vert="horz" lIns="91440" tIns="45720" rIns="91440" bIns="45720" rtlCol="0" anchor="ctr">
            <a:normAutofit/>
          </a:bodyPr>
          <a:lstStyle/>
          <a:p>
            <a:r>
              <a:rPr lang="de-DE"/>
              <a:t>Mastertitelformat bearbeiten</a:t>
            </a:r>
          </a:p>
        </p:txBody>
      </p:sp>
      <p:sp>
        <p:nvSpPr>
          <p:cNvPr id="19" name="Foliennummernplatzhalter 5">
            <a:extLst>
              <a:ext uri="{FF2B5EF4-FFF2-40B4-BE49-F238E27FC236}">
                <a16:creationId xmlns:a16="http://schemas.microsoft.com/office/drawing/2014/main" id="{71702BE6-7F69-47DE-C222-67275704EED3}"/>
              </a:ext>
            </a:extLst>
          </p:cNvPr>
          <p:cNvSpPr txBox="1">
            <a:spLocks/>
          </p:cNvSpPr>
          <p:nvPr userDrawn="1"/>
        </p:nvSpPr>
        <p:spPr>
          <a:xfrm>
            <a:off x="11520000" y="6360492"/>
            <a:ext cx="540000" cy="3600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B852148-63AC-CA48-9DE8-4775F39AF857}" type="slidenum">
              <a:rPr lang="de-DE" sz="1200" smtClean="0">
                <a:solidFill>
                  <a:srgbClr val="005E8D"/>
                </a:solidFill>
              </a:rPr>
              <a:pPr algn="ctr"/>
              <a:t>‹Nr.›</a:t>
            </a:fld>
            <a:endParaRPr lang="de-DE" sz="1200">
              <a:solidFill>
                <a:srgbClr val="005E8D"/>
              </a:solidFill>
            </a:endParaRPr>
          </a:p>
        </p:txBody>
      </p:sp>
      <p:pic>
        <p:nvPicPr>
          <p:cNvPr id="3" name="Grafik 2">
            <a:extLst>
              <a:ext uri="{FF2B5EF4-FFF2-40B4-BE49-F238E27FC236}">
                <a16:creationId xmlns:a16="http://schemas.microsoft.com/office/drawing/2014/main" id="{86C77169-E365-7541-F1E0-5A9AB7E6D845}"/>
              </a:ext>
            </a:extLst>
          </p:cNvPr>
          <p:cNvPicPr>
            <a:picLocks noChangeAspect="1"/>
          </p:cNvPicPr>
          <p:nvPr userDrawn="1"/>
        </p:nvPicPr>
        <p:blipFill>
          <a:blip r:embed="rId11"/>
          <a:stretch>
            <a:fillRect/>
          </a:stretch>
        </p:blipFill>
        <p:spPr>
          <a:xfrm>
            <a:off x="9745689" y="365125"/>
            <a:ext cx="2104036" cy="686906"/>
          </a:xfrm>
          <a:prstGeom prst="rect">
            <a:avLst/>
          </a:prstGeom>
        </p:spPr>
      </p:pic>
      <p:pic>
        <p:nvPicPr>
          <p:cNvPr id="10" name="Grafik 9">
            <a:extLst>
              <a:ext uri="{FF2B5EF4-FFF2-40B4-BE49-F238E27FC236}">
                <a16:creationId xmlns:a16="http://schemas.microsoft.com/office/drawing/2014/main" id="{FB1A5A93-1DB9-8C8F-BB84-2C9AFA40B184}"/>
              </a:ext>
            </a:extLst>
          </p:cNvPr>
          <p:cNvPicPr>
            <a:picLocks noChangeAspect="1"/>
          </p:cNvPicPr>
          <p:nvPr userDrawn="1"/>
        </p:nvPicPr>
        <p:blipFill>
          <a:blip r:embed="rId12"/>
          <a:stretch>
            <a:fillRect/>
          </a:stretch>
        </p:blipFill>
        <p:spPr>
          <a:xfrm>
            <a:off x="1383923" y="409915"/>
            <a:ext cx="1599120" cy="326351"/>
          </a:xfrm>
          <a:prstGeom prst="rect">
            <a:avLst/>
          </a:prstGeom>
        </p:spPr>
      </p:pic>
    </p:spTree>
    <p:extLst>
      <p:ext uri="{BB962C8B-B14F-4D97-AF65-F5344CB8AC3E}">
        <p14:creationId xmlns:p14="http://schemas.microsoft.com/office/powerpoint/2010/main" val="301130372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731" r:id="rId3"/>
    <p:sldLayoutId id="2147483729" r:id="rId4"/>
    <p:sldLayoutId id="2147483730" r:id="rId5"/>
    <p:sldLayoutId id="2147483696" r:id="rId6"/>
  </p:sldLayoutIdLst>
  <p:hf hdr="0" dt="0"/>
  <p:txStyles>
    <p:titleStyle>
      <a:lvl1pPr algn="l" defTabSz="914400" rtl="0" eaLnBrk="1" latinLnBrk="0" hangingPunct="1">
        <a:lnSpc>
          <a:spcPct val="90000"/>
        </a:lnSpc>
        <a:spcBef>
          <a:spcPct val="0"/>
        </a:spcBef>
        <a:buNone/>
        <a:defRPr sz="2000" kern="1200">
          <a:solidFill>
            <a:srgbClr val="B39C7F"/>
          </a:solidFill>
          <a:latin typeface="+mn-lt"/>
          <a:ea typeface="+mj-ea"/>
          <a:cs typeface="+mj-cs"/>
        </a:defRPr>
      </a:lvl1pPr>
    </p:titleStyle>
    <p:bodyStyle>
      <a:lvl1pPr marL="228600" indent="-108000" algn="l" defTabSz="914400" rtl="0" eaLnBrk="1" latinLnBrk="0" hangingPunct="1">
        <a:lnSpc>
          <a:spcPct val="90000"/>
        </a:lnSpc>
        <a:spcBef>
          <a:spcPts val="1000"/>
        </a:spcBef>
        <a:buClr>
          <a:srgbClr val="B39C7F"/>
        </a:buClr>
        <a:buFontTx/>
        <a:buBlip>
          <a:blip>
            <a:extLst>
              <a:ext uri="{96DAC541-7B7A-43D3-8B79-37D633B846F1}">
                <asvg:svgBlip xmlns:asvg="http://schemas.microsoft.com/office/drawing/2016/SVG/main" r:embed="rId13"/>
              </a:ext>
            </a:extLst>
          </a:blip>
        </a:buBlip>
        <a:defRPr sz="1400" kern="1200">
          <a:solidFill>
            <a:schemeClr val="tx1"/>
          </a:solidFill>
          <a:latin typeface="+mn-lt"/>
          <a:ea typeface="+mn-ea"/>
          <a:cs typeface="+mn-cs"/>
        </a:defRPr>
      </a:lvl1pPr>
      <a:lvl2pPr marL="685800" indent="-108000" algn="l" defTabSz="914400" rtl="0" eaLnBrk="1" latinLnBrk="0" hangingPunct="1">
        <a:lnSpc>
          <a:spcPct val="90000"/>
        </a:lnSpc>
        <a:spcBef>
          <a:spcPts val="500"/>
        </a:spcBef>
        <a:buClr>
          <a:srgbClr val="B39C7F"/>
        </a:buClr>
        <a:buFontTx/>
        <a:buBlip>
          <a:blip>
            <a:extLst>
              <a:ext uri="{96DAC541-7B7A-43D3-8B79-37D633B846F1}">
                <asvg:svgBlip xmlns:asvg="http://schemas.microsoft.com/office/drawing/2016/SVG/main" r:embed="rId13"/>
              </a:ext>
            </a:extLst>
          </a:blip>
        </a:buBlip>
        <a:defRPr sz="1400" kern="1200">
          <a:solidFill>
            <a:schemeClr val="tx1"/>
          </a:solidFill>
          <a:latin typeface="+mn-lt"/>
          <a:ea typeface="+mn-ea"/>
          <a:cs typeface="+mn-cs"/>
        </a:defRPr>
      </a:lvl2pPr>
      <a:lvl3pPr marL="1143000" indent="-108000" algn="l" defTabSz="914400" rtl="0" eaLnBrk="1" latinLnBrk="0" hangingPunct="1">
        <a:lnSpc>
          <a:spcPct val="90000"/>
        </a:lnSpc>
        <a:spcBef>
          <a:spcPts val="500"/>
        </a:spcBef>
        <a:buClr>
          <a:srgbClr val="B39C7F"/>
        </a:buClr>
        <a:buFontTx/>
        <a:buBlip>
          <a:blip>
            <a:extLst>
              <a:ext uri="{96DAC541-7B7A-43D3-8B79-37D633B846F1}">
                <asvg:svgBlip xmlns:asvg="http://schemas.microsoft.com/office/drawing/2016/SVG/main" r:embed="rId13"/>
              </a:ext>
            </a:extLst>
          </a:blip>
        </a:buBlip>
        <a:defRPr sz="1400" kern="1200">
          <a:solidFill>
            <a:schemeClr val="tx1"/>
          </a:solidFill>
          <a:latin typeface="+mn-lt"/>
          <a:ea typeface="+mn-ea"/>
          <a:cs typeface="+mn-cs"/>
        </a:defRPr>
      </a:lvl3pPr>
      <a:lvl4pPr marL="1600200" indent="-108000" algn="l" defTabSz="914400" rtl="0" eaLnBrk="1" latinLnBrk="0" hangingPunct="1">
        <a:lnSpc>
          <a:spcPct val="90000"/>
        </a:lnSpc>
        <a:spcBef>
          <a:spcPts val="500"/>
        </a:spcBef>
        <a:buClr>
          <a:srgbClr val="B39C7F"/>
        </a:buClr>
        <a:buFontTx/>
        <a:buBlip>
          <a:blip>
            <a:extLst>
              <a:ext uri="{96DAC541-7B7A-43D3-8B79-37D633B846F1}">
                <asvg:svgBlip xmlns:asvg="http://schemas.microsoft.com/office/drawing/2016/SVG/main" r:embed="rId13"/>
              </a:ext>
            </a:extLst>
          </a:blip>
        </a:buBlip>
        <a:defRPr sz="1400" kern="1200">
          <a:solidFill>
            <a:schemeClr val="tx1"/>
          </a:solidFill>
          <a:latin typeface="+mn-lt"/>
          <a:ea typeface="+mn-ea"/>
          <a:cs typeface="+mn-cs"/>
        </a:defRPr>
      </a:lvl4pPr>
      <a:lvl5pPr marL="2057400" indent="-108000" algn="l" defTabSz="914400" rtl="0" eaLnBrk="1" latinLnBrk="0" hangingPunct="1">
        <a:lnSpc>
          <a:spcPct val="90000"/>
        </a:lnSpc>
        <a:spcBef>
          <a:spcPts val="500"/>
        </a:spcBef>
        <a:buClr>
          <a:srgbClr val="B39C7F"/>
        </a:buClr>
        <a:buFontTx/>
        <a:buBlip>
          <a:blip>
            <a:extLst>
              <a:ext uri="{96DAC541-7B7A-43D3-8B79-37D633B846F1}">
                <asvg:svgBlip xmlns:asvg="http://schemas.microsoft.com/office/drawing/2016/SVG/main" r:embed="rId13"/>
              </a:ext>
            </a:extLst>
          </a:blip>
        </a:buBlip>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Gerade Verbindung 12">
            <a:extLst>
              <a:ext uri="{FF2B5EF4-FFF2-40B4-BE49-F238E27FC236}">
                <a16:creationId xmlns:a16="http://schemas.microsoft.com/office/drawing/2014/main" id="{608F82C8-C484-1848-AB15-4FEA22C9F092}"/>
              </a:ext>
            </a:extLst>
          </p:cNvPr>
          <p:cNvCxnSpPr/>
          <p:nvPr userDrawn="1"/>
        </p:nvCxnSpPr>
        <p:spPr>
          <a:xfrm>
            <a:off x="838200" y="6257988"/>
            <a:ext cx="9000000" cy="0"/>
          </a:xfrm>
          <a:prstGeom prst="line">
            <a:avLst/>
          </a:prstGeom>
          <a:ln w="25400" cap="rnd">
            <a:solidFill>
              <a:srgbClr val="F6D58F"/>
            </a:solidFill>
            <a:round/>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4E7D77F5-1964-69D6-F9FB-6310D00CD955}"/>
              </a:ext>
            </a:extLst>
          </p:cNvPr>
          <p:cNvCxnSpPr>
            <a:cxnSpLocks/>
          </p:cNvCxnSpPr>
          <p:nvPr userDrawn="1"/>
        </p:nvCxnSpPr>
        <p:spPr>
          <a:xfrm>
            <a:off x="9957396" y="6257988"/>
            <a:ext cx="360000" cy="0"/>
          </a:xfrm>
          <a:prstGeom prst="line">
            <a:avLst/>
          </a:prstGeom>
          <a:ln w="25400" cap="rnd">
            <a:solidFill>
              <a:srgbClr val="F6D58F"/>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1E6A708A-51D6-FFF5-C3C0-6EAA9335A8E6}"/>
              </a:ext>
            </a:extLst>
          </p:cNvPr>
          <p:cNvCxnSpPr>
            <a:cxnSpLocks/>
          </p:cNvCxnSpPr>
          <p:nvPr userDrawn="1"/>
        </p:nvCxnSpPr>
        <p:spPr>
          <a:xfrm flipV="1">
            <a:off x="10441858" y="6252828"/>
            <a:ext cx="900000" cy="5160"/>
          </a:xfrm>
          <a:prstGeom prst="line">
            <a:avLst/>
          </a:prstGeom>
          <a:ln w="25400" cap="rnd">
            <a:solidFill>
              <a:srgbClr val="F6D58F"/>
            </a:solidFill>
            <a:round/>
          </a:ln>
        </p:spPr>
        <p:style>
          <a:lnRef idx="1">
            <a:schemeClr val="accent1"/>
          </a:lnRef>
          <a:fillRef idx="0">
            <a:schemeClr val="accent1"/>
          </a:fillRef>
          <a:effectRef idx="0">
            <a:schemeClr val="accent1"/>
          </a:effectRef>
          <a:fontRef idx="minor">
            <a:schemeClr val="tx1"/>
          </a:fontRef>
        </p:style>
      </p:cxnSp>
      <p:pic>
        <p:nvPicPr>
          <p:cNvPr id="16" name="Grafik 15" descr="Schaumann&#10;Erfolg im Stall">
            <a:extLst>
              <a:ext uri="{FF2B5EF4-FFF2-40B4-BE49-F238E27FC236}">
                <a16:creationId xmlns:a16="http://schemas.microsoft.com/office/drawing/2014/main" id="{A20D274F-E2B6-B1F1-B0FB-240E4A58201F}"/>
              </a:ext>
            </a:extLst>
          </p:cNvPr>
          <p:cNvPicPr>
            <a:picLocks noChangeAspect="1"/>
          </p:cNvPicPr>
          <p:nvPr userDrawn="1"/>
        </p:nvPicPr>
        <p:blipFill>
          <a:blip r:embed="rId6"/>
          <a:stretch>
            <a:fillRect/>
          </a:stretch>
        </p:blipFill>
        <p:spPr>
          <a:xfrm>
            <a:off x="838200" y="6356350"/>
            <a:ext cx="1035245" cy="360000"/>
          </a:xfrm>
          <a:prstGeom prst="rect">
            <a:avLst/>
          </a:prstGeom>
        </p:spPr>
      </p:pic>
      <p:sp>
        <p:nvSpPr>
          <p:cNvPr id="2" name="Rechteck 1">
            <a:extLst>
              <a:ext uri="{FF2B5EF4-FFF2-40B4-BE49-F238E27FC236}">
                <a16:creationId xmlns:a16="http://schemas.microsoft.com/office/drawing/2014/main" id="{90F3CF79-5B41-CCCD-9C12-5DCF79B49A8C}"/>
              </a:ext>
            </a:extLst>
          </p:cNvPr>
          <p:cNvSpPr/>
          <p:nvPr userDrawn="1"/>
        </p:nvSpPr>
        <p:spPr>
          <a:xfrm>
            <a:off x="0" y="0"/>
            <a:ext cx="360000" cy="6858000"/>
          </a:xfrm>
          <a:prstGeom prst="rect">
            <a:avLst/>
          </a:prstGeom>
          <a:solidFill>
            <a:srgbClr val="F6D5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7384DA14-5F9D-5C1D-5ADC-0994CCB6537E}"/>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rot="1800000">
            <a:off x="11497082" y="6210868"/>
            <a:ext cx="576000" cy="576000"/>
          </a:xfrm>
          <a:prstGeom prst="rect">
            <a:avLst/>
          </a:prstGeom>
        </p:spPr>
      </p:pic>
      <p:pic>
        <p:nvPicPr>
          <p:cNvPr id="8" name="Grafik 7">
            <a:extLst>
              <a:ext uri="{FF2B5EF4-FFF2-40B4-BE49-F238E27FC236}">
                <a16:creationId xmlns:a16="http://schemas.microsoft.com/office/drawing/2014/main" id="{AED267E9-745E-DB7C-71AB-63DA5D89F489}"/>
              </a:ext>
            </a:extLst>
          </p:cNvPr>
          <p:cNvPicPr>
            <a:picLocks noChangeAspect="1"/>
          </p:cNvPicPr>
          <p:nvPr userDrawn="1"/>
        </p:nvPicPr>
        <p:blipFill>
          <a:blip r:embed="rId8"/>
          <a:stretch>
            <a:fillRect/>
          </a:stretch>
        </p:blipFill>
        <p:spPr>
          <a:xfrm>
            <a:off x="541397" y="245813"/>
            <a:ext cx="619034" cy="612000"/>
          </a:xfrm>
          <a:prstGeom prst="rect">
            <a:avLst/>
          </a:prstGeom>
        </p:spPr>
      </p:pic>
      <p:sp>
        <p:nvSpPr>
          <p:cNvPr id="9" name="Foliennummernplatzhalter 5">
            <a:extLst>
              <a:ext uri="{FF2B5EF4-FFF2-40B4-BE49-F238E27FC236}">
                <a16:creationId xmlns:a16="http://schemas.microsoft.com/office/drawing/2014/main" id="{C650E8CE-2D72-8C90-9DF0-756380111FEE}"/>
              </a:ext>
            </a:extLst>
          </p:cNvPr>
          <p:cNvSpPr txBox="1">
            <a:spLocks/>
          </p:cNvSpPr>
          <p:nvPr userDrawn="1"/>
        </p:nvSpPr>
        <p:spPr>
          <a:xfrm>
            <a:off x="11520000" y="6360492"/>
            <a:ext cx="540000" cy="3600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B852148-63AC-CA48-9DE8-4775F39AF857}" type="slidenum">
              <a:rPr lang="de-DE" sz="1200" smtClean="0">
                <a:solidFill>
                  <a:srgbClr val="005E8D"/>
                </a:solidFill>
              </a:rPr>
              <a:pPr algn="ctr"/>
              <a:t>‹Nr.›</a:t>
            </a:fld>
            <a:endParaRPr lang="de-DE" sz="1200">
              <a:solidFill>
                <a:srgbClr val="005E8D"/>
              </a:solidFill>
            </a:endParaRPr>
          </a:p>
        </p:txBody>
      </p:sp>
      <p:pic>
        <p:nvPicPr>
          <p:cNvPr id="10" name="Grafik 9">
            <a:extLst>
              <a:ext uri="{FF2B5EF4-FFF2-40B4-BE49-F238E27FC236}">
                <a16:creationId xmlns:a16="http://schemas.microsoft.com/office/drawing/2014/main" id="{5D127B14-5DF4-DFF7-01D4-E1E988620210}"/>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1355822" y="334920"/>
            <a:ext cx="1800000" cy="424525"/>
          </a:xfrm>
          <a:prstGeom prst="rect">
            <a:avLst/>
          </a:prstGeom>
        </p:spPr>
      </p:pic>
      <p:sp>
        <p:nvSpPr>
          <p:cNvPr id="19" name="Textplatzhalter 2">
            <a:extLst>
              <a:ext uri="{FF2B5EF4-FFF2-40B4-BE49-F238E27FC236}">
                <a16:creationId xmlns:a16="http://schemas.microsoft.com/office/drawing/2014/main" id="{2BAE98F1-2498-6919-26BA-57D64CC58BBE}"/>
              </a:ext>
            </a:extLst>
          </p:cNvPr>
          <p:cNvSpPr>
            <a:spLocks noGrp="1"/>
          </p:cNvSpPr>
          <p:nvPr>
            <p:ph type="body" idx="1"/>
          </p:nvPr>
        </p:nvSpPr>
        <p:spPr>
          <a:xfrm>
            <a:off x="838200" y="2816956"/>
            <a:ext cx="8595732" cy="308690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0" name="Titelplatzhalter 19">
            <a:extLst>
              <a:ext uri="{FF2B5EF4-FFF2-40B4-BE49-F238E27FC236}">
                <a16:creationId xmlns:a16="http://schemas.microsoft.com/office/drawing/2014/main" id="{73488C53-29CB-049B-03FD-27C011F557B8}"/>
              </a:ext>
            </a:extLst>
          </p:cNvPr>
          <p:cNvSpPr>
            <a:spLocks noGrp="1"/>
          </p:cNvSpPr>
          <p:nvPr>
            <p:ph type="title"/>
          </p:nvPr>
        </p:nvSpPr>
        <p:spPr>
          <a:xfrm>
            <a:off x="838200" y="1356457"/>
            <a:ext cx="8595732" cy="940374"/>
          </a:xfrm>
          <a:prstGeom prst="rect">
            <a:avLst/>
          </a:prstGeom>
        </p:spPr>
        <p:txBody>
          <a:bodyPr vert="horz" lIns="91440" tIns="45720" rIns="91440" bIns="45720" rtlCol="0" anchor="ctr">
            <a:normAutofit/>
          </a:bodyPr>
          <a:lstStyle/>
          <a:p>
            <a:r>
              <a:rPr lang="de-DE"/>
              <a:t>Mastertitelformat bearbeiten</a:t>
            </a:r>
          </a:p>
        </p:txBody>
      </p:sp>
      <p:pic>
        <p:nvPicPr>
          <p:cNvPr id="3" name="Grafik 2">
            <a:extLst>
              <a:ext uri="{FF2B5EF4-FFF2-40B4-BE49-F238E27FC236}">
                <a16:creationId xmlns:a16="http://schemas.microsoft.com/office/drawing/2014/main" id="{DA7E7B6E-E4A2-1437-F1B6-2D492439CFC5}"/>
              </a:ext>
            </a:extLst>
          </p:cNvPr>
          <p:cNvPicPr>
            <a:picLocks noChangeAspect="1"/>
          </p:cNvPicPr>
          <p:nvPr userDrawn="1"/>
        </p:nvPicPr>
        <p:blipFill>
          <a:blip r:embed="rId10"/>
          <a:stretch>
            <a:fillRect/>
          </a:stretch>
        </p:blipFill>
        <p:spPr>
          <a:xfrm>
            <a:off x="9745689" y="365125"/>
            <a:ext cx="2104036" cy="686906"/>
          </a:xfrm>
          <a:prstGeom prst="rect">
            <a:avLst/>
          </a:prstGeom>
        </p:spPr>
      </p:pic>
    </p:spTree>
    <p:extLst>
      <p:ext uri="{BB962C8B-B14F-4D97-AF65-F5344CB8AC3E}">
        <p14:creationId xmlns:p14="http://schemas.microsoft.com/office/powerpoint/2010/main" val="37661152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32" r:id="rId3"/>
    <p:sldLayoutId id="2147483725" r:id="rId4"/>
  </p:sldLayoutIdLst>
  <p:hf hdr="0" dt="0"/>
  <p:txStyles>
    <p:titleStyle>
      <a:lvl1pPr algn="l" defTabSz="914400" rtl="0" eaLnBrk="1" latinLnBrk="0" hangingPunct="1">
        <a:lnSpc>
          <a:spcPct val="90000"/>
        </a:lnSpc>
        <a:spcBef>
          <a:spcPct val="0"/>
        </a:spcBef>
        <a:buNone/>
        <a:defRPr sz="2000" kern="1200">
          <a:solidFill>
            <a:schemeClr val="tx1"/>
          </a:solidFill>
          <a:latin typeface="+mn-lt"/>
          <a:ea typeface="+mj-ea"/>
          <a:cs typeface="+mj-cs"/>
        </a:defRPr>
      </a:lvl1pPr>
    </p:titleStyle>
    <p:bodyStyle>
      <a:lvl1pPr marL="228600" indent="-108000" algn="l" defTabSz="914400" rtl="0" eaLnBrk="1" latinLnBrk="0" hangingPunct="1">
        <a:lnSpc>
          <a:spcPct val="90000"/>
        </a:lnSpc>
        <a:spcBef>
          <a:spcPts val="1000"/>
        </a:spcBef>
        <a:buSzPct val="130000"/>
        <a:buFontTx/>
        <a:buBlip>
          <a:blip>
            <a:extLst>
              <a:ext uri="{96DAC541-7B7A-43D3-8B79-37D633B846F1}">
                <asvg:svgBlip xmlns:asvg="http://schemas.microsoft.com/office/drawing/2016/SVG/main" r:embed="rId11"/>
              </a:ext>
            </a:extLst>
          </a:blip>
        </a:buBlip>
        <a:defRPr sz="1400" kern="1200">
          <a:solidFill>
            <a:schemeClr val="tx1"/>
          </a:solidFill>
          <a:latin typeface="+mn-lt"/>
          <a:ea typeface="+mn-ea"/>
          <a:cs typeface="+mn-cs"/>
        </a:defRPr>
      </a:lvl1pPr>
      <a:lvl2pPr marL="6858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1"/>
              </a:ext>
            </a:extLst>
          </a:blip>
        </a:buBlip>
        <a:defRPr sz="1400" kern="1200">
          <a:solidFill>
            <a:schemeClr val="tx1"/>
          </a:solidFill>
          <a:latin typeface="+mn-lt"/>
          <a:ea typeface="+mn-ea"/>
          <a:cs typeface="+mn-cs"/>
        </a:defRPr>
      </a:lvl2pPr>
      <a:lvl3pPr marL="11430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1"/>
              </a:ext>
            </a:extLst>
          </a:blip>
        </a:buBlip>
        <a:defRPr sz="1400" kern="1200">
          <a:solidFill>
            <a:schemeClr val="tx1"/>
          </a:solidFill>
          <a:latin typeface="+mn-lt"/>
          <a:ea typeface="+mn-ea"/>
          <a:cs typeface="+mn-cs"/>
        </a:defRPr>
      </a:lvl3pPr>
      <a:lvl4pPr marL="16002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1"/>
              </a:ext>
            </a:extLst>
          </a:blip>
        </a:buBlip>
        <a:defRPr sz="1400" kern="1200">
          <a:solidFill>
            <a:schemeClr val="tx1"/>
          </a:solidFill>
          <a:latin typeface="+mn-lt"/>
          <a:ea typeface="+mn-ea"/>
          <a:cs typeface="+mn-cs"/>
        </a:defRPr>
      </a:lvl4pPr>
      <a:lvl5pPr marL="20574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1"/>
              </a:ext>
            </a:extLst>
          </a:blip>
        </a:buBlip>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Gerade Verbindung 12">
            <a:extLst>
              <a:ext uri="{FF2B5EF4-FFF2-40B4-BE49-F238E27FC236}">
                <a16:creationId xmlns:a16="http://schemas.microsoft.com/office/drawing/2014/main" id="{608F82C8-C484-1848-AB15-4FEA22C9F092}"/>
              </a:ext>
            </a:extLst>
          </p:cNvPr>
          <p:cNvCxnSpPr/>
          <p:nvPr userDrawn="1"/>
        </p:nvCxnSpPr>
        <p:spPr>
          <a:xfrm>
            <a:off x="838200" y="6257988"/>
            <a:ext cx="9000000" cy="0"/>
          </a:xfrm>
          <a:prstGeom prst="line">
            <a:avLst/>
          </a:prstGeom>
          <a:ln w="25400" cap="rnd">
            <a:solidFill>
              <a:srgbClr val="0085B7"/>
            </a:solidFill>
            <a:round/>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4E7D77F5-1964-69D6-F9FB-6310D00CD955}"/>
              </a:ext>
            </a:extLst>
          </p:cNvPr>
          <p:cNvCxnSpPr>
            <a:cxnSpLocks/>
          </p:cNvCxnSpPr>
          <p:nvPr userDrawn="1"/>
        </p:nvCxnSpPr>
        <p:spPr>
          <a:xfrm>
            <a:off x="9957396" y="6257988"/>
            <a:ext cx="360000" cy="0"/>
          </a:xfrm>
          <a:prstGeom prst="line">
            <a:avLst/>
          </a:prstGeom>
          <a:ln w="25400" cap="rnd">
            <a:solidFill>
              <a:srgbClr val="0085B7"/>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1E6A708A-51D6-FFF5-C3C0-6EAA9335A8E6}"/>
              </a:ext>
            </a:extLst>
          </p:cNvPr>
          <p:cNvCxnSpPr>
            <a:cxnSpLocks/>
          </p:cNvCxnSpPr>
          <p:nvPr userDrawn="1"/>
        </p:nvCxnSpPr>
        <p:spPr>
          <a:xfrm flipV="1">
            <a:off x="10441858" y="6252828"/>
            <a:ext cx="900000" cy="5160"/>
          </a:xfrm>
          <a:prstGeom prst="line">
            <a:avLst/>
          </a:prstGeom>
          <a:ln w="25400" cap="rnd">
            <a:solidFill>
              <a:srgbClr val="0085B7"/>
            </a:solidFill>
            <a:round/>
          </a:ln>
        </p:spPr>
        <p:style>
          <a:lnRef idx="1">
            <a:schemeClr val="accent1"/>
          </a:lnRef>
          <a:fillRef idx="0">
            <a:schemeClr val="accent1"/>
          </a:fillRef>
          <a:effectRef idx="0">
            <a:schemeClr val="accent1"/>
          </a:effectRef>
          <a:fontRef idx="minor">
            <a:schemeClr val="tx1"/>
          </a:fontRef>
        </p:style>
      </p:cxnSp>
      <p:pic>
        <p:nvPicPr>
          <p:cNvPr id="16" name="Grafik 15" descr="Schaumann&#10;Erfolg im Stall">
            <a:extLst>
              <a:ext uri="{FF2B5EF4-FFF2-40B4-BE49-F238E27FC236}">
                <a16:creationId xmlns:a16="http://schemas.microsoft.com/office/drawing/2014/main" id="{A20D274F-E2B6-B1F1-B0FB-240E4A58201F}"/>
              </a:ext>
            </a:extLst>
          </p:cNvPr>
          <p:cNvPicPr>
            <a:picLocks noChangeAspect="1"/>
          </p:cNvPicPr>
          <p:nvPr userDrawn="1"/>
        </p:nvPicPr>
        <p:blipFill>
          <a:blip r:embed="rId5"/>
          <a:stretch>
            <a:fillRect/>
          </a:stretch>
        </p:blipFill>
        <p:spPr>
          <a:xfrm>
            <a:off x="838200" y="6356350"/>
            <a:ext cx="1035245" cy="360000"/>
          </a:xfrm>
          <a:prstGeom prst="rect">
            <a:avLst/>
          </a:prstGeom>
        </p:spPr>
      </p:pic>
      <p:sp>
        <p:nvSpPr>
          <p:cNvPr id="2" name="Rechteck 1">
            <a:extLst>
              <a:ext uri="{FF2B5EF4-FFF2-40B4-BE49-F238E27FC236}">
                <a16:creationId xmlns:a16="http://schemas.microsoft.com/office/drawing/2014/main" id="{90F3CF79-5B41-CCCD-9C12-5DCF79B49A8C}"/>
              </a:ext>
            </a:extLst>
          </p:cNvPr>
          <p:cNvSpPr/>
          <p:nvPr userDrawn="1"/>
        </p:nvSpPr>
        <p:spPr>
          <a:xfrm>
            <a:off x="0" y="0"/>
            <a:ext cx="360000" cy="6858000"/>
          </a:xfrm>
          <a:prstGeom prst="rect">
            <a:avLst/>
          </a:prstGeom>
          <a:solidFill>
            <a:srgbClr val="008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7384DA14-5F9D-5C1D-5ADC-0994CCB6537E}"/>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rot="2400000">
            <a:off x="11497082" y="6210868"/>
            <a:ext cx="576000" cy="576000"/>
          </a:xfrm>
          <a:prstGeom prst="rect">
            <a:avLst/>
          </a:prstGeom>
        </p:spPr>
      </p:pic>
      <p:pic>
        <p:nvPicPr>
          <p:cNvPr id="3" name="Grafik 2">
            <a:extLst>
              <a:ext uri="{FF2B5EF4-FFF2-40B4-BE49-F238E27FC236}">
                <a16:creationId xmlns:a16="http://schemas.microsoft.com/office/drawing/2014/main" id="{470172F6-1E1A-37AA-9D93-D83EA9A4A58D}"/>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1345057" y="335813"/>
            <a:ext cx="1831680" cy="432000"/>
          </a:xfrm>
          <a:prstGeom prst="rect">
            <a:avLst/>
          </a:prstGeom>
        </p:spPr>
      </p:pic>
      <p:pic>
        <p:nvPicPr>
          <p:cNvPr id="7" name="Grafik 6">
            <a:extLst>
              <a:ext uri="{FF2B5EF4-FFF2-40B4-BE49-F238E27FC236}">
                <a16:creationId xmlns:a16="http://schemas.microsoft.com/office/drawing/2014/main" id="{054745AF-8FC3-40D7-0AF7-1F45BDB05215}"/>
              </a:ext>
            </a:extLst>
          </p:cNvPr>
          <p:cNvPicPr>
            <a:picLocks noChangeAspect="1"/>
          </p:cNvPicPr>
          <p:nvPr userDrawn="1"/>
        </p:nvPicPr>
        <p:blipFill>
          <a:blip r:embed="rId8"/>
          <a:stretch>
            <a:fillRect/>
          </a:stretch>
        </p:blipFill>
        <p:spPr>
          <a:xfrm>
            <a:off x="548431" y="245813"/>
            <a:ext cx="612000" cy="612000"/>
          </a:xfrm>
          <a:prstGeom prst="rect">
            <a:avLst/>
          </a:prstGeom>
        </p:spPr>
      </p:pic>
      <p:sp>
        <p:nvSpPr>
          <p:cNvPr id="9" name="Foliennummernplatzhalter 5">
            <a:extLst>
              <a:ext uri="{FF2B5EF4-FFF2-40B4-BE49-F238E27FC236}">
                <a16:creationId xmlns:a16="http://schemas.microsoft.com/office/drawing/2014/main" id="{382C60E5-888C-19A7-1401-2D815F801224}"/>
              </a:ext>
            </a:extLst>
          </p:cNvPr>
          <p:cNvSpPr txBox="1">
            <a:spLocks/>
          </p:cNvSpPr>
          <p:nvPr userDrawn="1"/>
        </p:nvSpPr>
        <p:spPr>
          <a:xfrm>
            <a:off x="11520000" y="6360492"/>
            <a:ext cx="540000" cy="3600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B852148-63AC-CA48-9DE8-4775F39AF857}" type="slidenum">
              <a:rPr lang="de-DE" sz="1200" smtClean="0">
                <a:solidFill>
                  <a:srgbClr val="005E8D"/>
                </a:solidFill>
              </a:rPr>
              <a:pPr algn="ctr"/>
              <a:t>‹Nr.›</a:t>
            </a:fld>
            <a:endParaRPr lang="de-DE" sz="1200">
              <a:solidFill>
                <a:srgbClr val="005E8D"/>
              </a:solidFill>
            </a:endParaRPr>
          </a:p>
        </p:txBody>
      </p:sp>
      <p:sp>
        <p:nvSpPr>
          <p:cNvPr id="10" name="Textplatzhalter 2">
            <a:extLst>
              <a:ext uri="{FF2B5EF4-FFF2-40B4-BE49-F238E27FC236}">
                <a16:creationId xmlns:a16="http://schemas.microsoft.com/office/drawing/2014/main" id="{723DF1CF-0655-9691-63F2-4CFA438C355A}"/>
              </a:ext>
            </a:extLst>
          </p:cNvPr>
          <p:cNvSpPr>
            <a:spLocks noGrp="1"/>
          </p:cNvSpPr>
          <p:nvPr>
            <p:ph type="body" idx="1"/>
          </p:nvPr>
        </p:nvSpPr>
        <p:spPr>
          <a:xfrm>
            <a:off x="838200" y="2816956"/>
            <a:ext cx="8595732" cy="3086903"/>
          </a:xfrm>
          <a:prstGeom prst="rect">
            <a:avLst/>
          </a:prstGeom>
        </p:spPr>
        <p:txBody>
          <a:bodyPr vert="horz" lIns="91440" tIns="45720" rIns="91440" bIns="45720" rtlCol="0">
            <a:normAutofit/>
          </a:bodyPr>
          <a:lstStyle/>
          <a:p>
            <a:pPr lvl="0"/>
            <a:r>
              <a:rPr lang="de-DE"/>
              <a:t>Mastertextformat</a:t>
            </a:r>
          </a:p>
          <a:p>
            <a:pPr lvl="0"/>
            <a:endParaRPr lang="de-DE"/>
          </a:p>
        </p:txBody>
      </p:sp>
      <p:sp>
        <p:nvSpPr>
          <p:cNvPr id="11" name="Titelplatzhalter 19">
            <a:extLst>
              <a:ext uri="{FF2B5EF4-FFF2-40B4-BE49-F238E27FC236}">
                <a16:creationId xmlns:a16="http://schemas.microsoft.com/office/drawing/2014/main" id="{5A092600-66D8-4212-D194-0E9D94073C1D}"/>
              </a:ext>
            </a:extLst>
          </p:cNvPr>
          <p:cNvSpPr>
            <a:spLocks noGrp="1"/>
          </p:cNvSpPr>
          <p:nvPr>
            <p:ph type="title"/>
          </p:nvPr>
        </p:nvSpPr>
        <p:spPr>
          <a:xfrm>
            <a:off x="838200" y="1356457"/>
            <a:ext cx="8595732" cy="940374"/>
          </a:xfrm>
          <a:prstGeom prst="rect">
            <a:avLst/>
          </a:prstGeom>
        </p:spPr>
        <p:txBody>
          <a:bodyPr vert="horz" lIns="91440" tIns="45720" rIns="91440" bIns="45720" rtlCol="0" anchor="ctr">
            <a:normAutofit/>
          </a:bodyPr>
          <a:lstStyle/>
          <a:p>
            <a:r>
              <a:rPr lang="de-DE"/>
              <a:t>Mastertitelformat bearbeiten</a:t>
            </a:r>
          </a:p>
        </p:txBody>
      </p:sp>
      <p:pic>
        <p:nvPicPr>
          <p:cNvPr id="4" name="Grafik 3">
            <a:extLst>
              <a:ext uri="{FF2B5EF4-FFF2-40B4-BE49-F238E27FC236}">
                <a16:creationId xmlns:a16="http://schemas.microsoft.com/office/drawing/2014/main" id="{8169F287-6764-2E7E-81C4-19BBB86AF367}"/>
              </a:ext>
            </a:extLst>
          </p:cNvPr>
          <p:cNvPicPr>
            <a:picLocks noChangeAspect="1"/>
          </p:cNvPicPr>
          <p:nvPr userDrawn="1"/>
        </p:nvPicPr>
        <p:blipFill>
          <a:blip r:embed="rId9"/>
          <a:stretch>
            <a:fillRect/>
          </a:stretch>
        </p:blipFill>
        <p:spPr>
          <a:xfrm>
            <a:off x="9745689" y="365125"/>
            <a:ext cx="2104036" cy="686906"/>
          </a:xfrm>
          <a:prstGeom prst="rect">
            <a:avLst/>
          </a:prstGeom>
        </p:spPr>
      </p:pic>
    </p:spTree>
    <p:extLst>
      <p:ext uri="{BB962C8B-B14F-4D97-AF65-F5344CB8AC3E}">
        <p14:creationId xmlns:p14="http://schemas.microsoft.com/office/powerpoint/2010/main" val="427577628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724" r:id="rId3"/>
  </p:sldLayoutIdLst>
  <p:hf hdr="0" dt="0"/>
  <p:txStyles>
    <p:titleStyle>
      <a:lvl1pPr algn="l" defTabSz="914400" rtl="0" eaLnBrk="1" latinLnBrk="0" hangingPunct="1">
        <a:lnSpc>
          <a:spcPct val="90000"/>
        </a:lnSpc>
        <a:spcBef>
          <a:spcPct val="0"/>
        </a:spcBef>
        <a:buNone/>
        <a:defRPr sz="2000" kern="1200">
          <a:solidFill>
            <a:schemeClr val="tx1"/>
          </a:solidFill>
          <a:latin typeface="+mn-lt"/>
          <a:ea typeface="+mj-ea"/>
          <a:cs typeface="+mj-cs"/>
        </a:defRPr>
      </a:lvl1pPr>
    </p:titleStyle>
    <p:bodyStyle>
      <a:lvl1pPr marL="228600" indent="-108000" algn="l" defTabSz="914400" rtl="0" eaLnBrk="1" latinLnBrk="0" hangingPunct="1">
        <a:lnSpc>
          <a:spcPct val="90000"/>
        </a:lnSpc>
        <a:spcBef>
          <a:spcPts val="10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1pPr>
      <a:lvl2pPr marL="6858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2pPr>
      <a:lvl3pPr marL="11430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3pPr>
      <a:lvl4pPr marL="16002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4pPr>
      <a:lvl5pPr marL="20574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Gerade Verbindung 12">
            <a:extLst>
              <a:ext uri="{FF2B5EF4-FFF2-40B4-BE49-F238E27FC236}">
                <a16:creationId xmlns:a16="http://schemas.microsoft.com/office/drawing/2014/main" id="{608F82C8-C484-1848-AB15-4FEA22C9F092}"/>
              </a:ext>
            </a:extLst>
          </p:cNvPr>
          <p:cNvCxnSpPr/>
          <p:nvPr userDrawn="1"/>
        </p:nvCxnSpPr>
        <p:spPr>
          <a:xfrm>
            <a:off x="838200" y="6257988"/>
            <a:ext cx="9000000" cy="0"/>
          </a:xfrm>
          <a:prstGeom prst="line">
            <a:avLst/>
          </a:prstGeom>
          <a:ln w="25400" cap="rnd">
            <a:solidFill>
              <a:srgbClr val="F6D58F"/>
            </a:solidFill>
            <a:round/>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4E7D77F5-1964-69D6-F9FB-6310D00CD955}"/>
              </a:ext>
            </a:extLst>
          </p:cNvPr>
          <p:cNvCxnSpPr>
            <a:cxnSpLocks/>
          </p:cNvCxnSpPr>
          <p:nvPr userDrawn="1"/>
        </p:nvCxnSpPr>
        <p:spPr>
          <a:xfrm>
            <a:off x="9957396" y="6257988"/>
            <a:ext cx="360000" cy="0"/>
          </a:xfrm>
          <a:prstGeom prst="line">
            <a:avLst/>
          </a:prstGeom>
          <a:ln w="25400" cap="rnd">
            <a:solidFill>
              <a:srgbClr val="F6D58F"/>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1E6A708A-51D6-FFF5-C3C0-6EAA9335A8E6}"/>
              </a:ext>
            </a:extLst>
          </p:cNvPr>
          <p:cNvCxnSpPr>
            <a:cxnSpLocks/>
          </p:cNvCxnSpPr>
          <p:nvPr userDrawn="1"/>
        </p:nvCxnSpPr>
        <p:spPr>
          <a:xfrm flipV="1">
            <a:off x="10441858" y="6252828"/>
            <a:ext cx="900000" cy="5160"/>
          </a:xfrm>
          <a:prstGeom prst="line">
            <a:avLst/>
          </a:prstGeom>
          <a:ln w="25400" cap="rnd">
            <a:solidFill>
              <a:srgbClr val="F6D58F"/>
            </a:solidFill>
            <a:round/>
          </a:ln>
        </p:spPr>
        <p:style>
          <a:lnRef idx="1">
            <a:schemeClr val="accent1"/>
          </a:lnRef>
          <a:fillRef idx="0">
            <a:schemeClr val="accent1"/>
          </a:fillRef>
          <a:effectRef idx="0">
            <a:schemeClr val="accent1"/>
          </a:effectRef>
          <a:fontRef idx="minor">
            <a:schemeClr val="tx1"/>
          </a:fontRef>
        </p:style>
      </p:cxnSp>
      <p:pic>
        <p:nvPicPr>
          <p:cNvPr id="16" name="Grafik 15" descr="Schaumann&#10;Erfolg im Stall">
            <a:extLst>
              <a:ext uri="{FF2B5EF4-FFF2-40B4-BE49-F238E27FC236}">
                <a16:creationId xmlns:a16="http://schemas.microsoft.com/office/drawing/2014/main" id="{A20D274F-E2B6-B1F1-B0FB-240E4A58201F}"/>
              </a:ext>
            </a:extLst>
          </p:cNvPr>
          <p:cNvPicPr>
            <a:picLocks noChangeAspect="1"/>
          </p:cNvPicPr>
          <p:nvPr userDrawn="1"/>
        </p:nvPicPr>
        <p:blipFill>
          <a:blip r:embed="rId7"/>
          <a:stretch>
            <a:fillRect/>
          </a:stretch>
        </p:blipFill>
        <p:spPr>
          <a:xfrm>
            <a:off x="838200" y="6356350"/>
            <a:ext cx="1035245" cy="360000"/>
          </a:xfrm>
          <a:prstGeom prst="rect">
            <a:avLst/>
          </a:prstGeom>
        </p:spPr>
      </p:pic>
      <p:sp>
        <p:nvSpPr>
          <p:cNvPr id="2" name="Rechteck 1">
            <a:extLst>
              <a:ext uri="{FF2B5EF4-FFF2-40B4-BE49-F238E27FC236}">
                <a16:creationId xmlns:a16="http://schemas.microsoft.com/office/drawing/2014/main" id="{90F3CF79-5B41-CCCD-9C12-5DCF79B49A8C}"/>
              </a:ext>
            </a:extLst>
          </p:cNvPr>
          <p:cNvSpPr/>
          <p:nvPr userDrawn="1"/>
        </p:nvSpPr>
        <p:spPr>
          <a:xfrm>
            <a:off x="0" y="0"/>
            <a:ext cx="360000" cy="6858000"/>
          </a:xfrm>
          <a:prstGeom prst="rect">
            <a:avLst/>
          </a:prstGeom>
          <a:solidFill>
            <a:srgbClr val="F6D5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7384DA14-5F9D-5C1D-5ADC-0994CCB6537E}"/>
              </a:ext>
            </a:extLst>
          </p:cNvPr>
          <p:cNvPicPr>
            <a:picLocks noChangeAspect="1"/>
          </p:cNvPicPr>
          <p:nvPr userDrawn="1"/>
        </p:nvPicPr>
        <p:blipFill>
          <a:blip>
            <a:extLst>
              <a:ext uri="{96DAC541-7B7A-43D3-8B79-37D633B846F1}">
                <asvg:svgBlip xmlns:asvg="http://schemas.microsoft.com/office/drawing/2016/SVG/main" r:embed="rId8"/>
              </a:ext>
            </a:extLst>
          </a:blip>
          <a:stretch>
            <a:fillRect/>
          </a:stretch>
        </p:blipFill>
        <p:spPr>
          <a:xfrm rot="1800000">
            <a:off x="11497082" y="6210868"/>
            <a:ext cx="576000" cy="576000"/>
          </a:xfrm>
          <a:prstGeom prst="rect">
            <a:avLst/>
          </a:prstGeom>
        </p:spPr>
      </p:pic>
      <p:pic>
        <p:nvPicPr>
          <p:cNvPr id="3" name="Grafik 2">
            <a:extLst>
              <a:ext uri="{FF2B5EF4-FFF2-40B4-BE49-F238E27FC236}">
                <a16:creationId xmlns:a16="http://schemas.microsoft.com/office/drawing/2014/main" id="{470172F6-1E1A-37AA-9D93-D83EA9A4A58D}"/>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1345057" y="335813"/>
            <a:ext cx="1831680" cy="432000"/>
          </a:xfrm>
          <a:prstGeom prst="rect">
            <a:avLst/>
          </a:prstGeom>
        </p:spPr>
      </p:pic>
      <p:pic>
        <p:nvPicPr>
          <p:cNvPr id="8" name="Grafik 7">
            <a:extLst>
              <a:ext uri="{FF2B5EF4-FFF2-40B4-BE49-F238E27FC236}">
                <a16:creationId xmlns:a16="http://schemas.microsoft.com/office/drawing/2014/main" id="{AED267E9-745E-DB7C-71AB-63DA5D89F489}"/>
              </a:ext>
            </a:extLst>
          </p:cNvPr>
          <p:cNvPicPr>
            <a:picLocks noChangeAspect="1"/>
          </p:cNvPicPr>
          <p:nvPr userDrawn="1"/>
        </p:nvPicPr>
        <p:blipFill>
          <a:blip r:embed="rId10"/>
          <a:stretch>
            <a:fillRect/>
          </a:stretch>
        </p:blipFill>
        <p:spPr>
          <a:xfrm>
            <a:off x="541397" y="245813"/>
            <a:ext cx="619034" cy="612000"/>
          </a:xfrm>
          <a:prstGeom prst="rect">
            <a:avLst/>
          </a:prstGeom>
        </p:spPr>
      </p:pic>
      <p:sp>
        <p:nvSpPr>
          <p:cNvPr id="9" name="Foliennummernplatzhalter 5">
            <a:extLst>
              <a:ext uri="{FF2B5EF4-FFF2-40B4-BE49-F238E27FC236}">
                <a16:creationId xmlns:a16="http://schemas.microsoft.com/office/drawing/2014/main" id="{C650E8CE-2D72-8C90-9DF0-756380111FEE}"/>
              </a:ext>
            </a:extLst>
          </p:cNvPr>
          <p:cNvSpPr txBox="1">
            <a:spLocks/>
          </p:cNvSpPr>
          <p:nvPr userDrawn="1"/>
        </p:nvSpPr>
        <p:spPr>
          <a:xfrm>
            <a:off x="11520000" y="6360492"/>
            <a:ext cx="540000" cy="3600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B852148-63AC-CA48-9DE8-4775F39AF857}" type="slidenum">
              <a:rPr lang="de-DE" sz="1200" smtClean="0">
                <a:solidFill>
                  <a:srgbClr val="005E8D"/>
                </a:solidFill>
              </a:rPr>
              <a:pPr algn="ctr"/>
              <a:t>‹Nr.›</a:t>
            </a:fld>
            <a:endParaRPr lang="de-DE" sz="1200">
              <a:solidFill>
                <a:srgbClr val="005E8D"/>
              </a:solidFill>
            </a:endParaRPr>
          </a:p>
        </p:txBody>
      </p:sp>
      <p:sp>
        <p:nvSpPr>
          <p:cNvPr id="4" name="Textplatzhalter 2">
            <a:extLst>
              <a:ext uri="{FF2B5EF4-FFF2-40B4-BE49-F238E27FC236}">
                <a16:creationId xmlns:a16="http://schemas.microsoft.com/office/drawing/2014/main" id="{18C1F6CA-CDA3-46D8-DAFF-2414593AE4F5}"/>
              </a:ext>
            </a:extLst>
          </p:cNvPr>
          <p:cNvSpPr>
            <a:spLocks noGrp="1"/>
          </p:cNvSpPr>
          <p:nvPr>
            <p:ph type="body" idx="1"/>
          </p:nvPr>
        </p:nvSpPr>
        <p:spPr>
          <a:xfrm>
            <a:off x="838200" y="2816956"/>
            <a:ext cx="8595732" cy="308690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itelplatzhalter 19">
            <a:extLst>
              <a:ext uri="{FF2B5EF4-FFF2-40B4-BE49-F238E27FC236}">
                <a16:creationId xmlns:a16="http://schemas.microsoft.com/office/drawing/2014/main" id="{9AF195D1-62CD-E2FA-2A80-ADD9CBBC249C}"/>
              </a:ext>
            </a:extLst>
          </p:cNvPr>
          <p:cNvSpPr>
            <a:spLocks noGrp="1"/>
          </p:cNvSpPr>
          <p:nvPr>
            <p:ph type="title"/>
          </p:nvPr>
        </p:nvSpPr>
        <p:spPr>
          <a:xfrm>
            <a:off x="838200" y="1356457"/>
            <a:ext cx="8595732" cy="940374"/>
          </a:xfrm>
          <a:prstGeom prst="rect">
            <a:avLst/>
          </a:prstGeom>
        </p:spPr>
        <p:txBody>
          <a:bodyPr vert="horz" lIns="91440" tIns="45720" rIns="91440" bIns="45720" rtlCol="0" anchor="ctr">
            <a:normAutofit/>
          </a:bodyPr>
          <a:lstStyle/>
          <a:p>
            <a:r>
              <a:rPr lang="de-DE"/>
              <a:t>Mastertitelformat bearbeiten</a:t>
            </a:r>
          </a:p>
        </p:txBody>
      </p:sp>
      <p:pic>
        <p:nvPicPr>
          <p:cNvPr id="7" name="Grafik 6">
            <a:extLst>
              <a:ext uri="{FF2B5EF4-FFF2-40B4-BE49-F238E27FC236}">
                <a16:creationId xmlns:a16="http://schemas.microsoft.com/office/drawing/2014/main" id="{558D43CD-06FC-E0FC-5163-683902C3DA7A}"/>
              </a:ext>
            </a:extLst>
          </p:cNvPr>
          <p:cNvPicPr>
            <a:picLocks noChangeAspect="1"/>
          </p:cNvPicPr>
          <p:nvPr userDrawn="1"/>
        </p:nvPicPr>
        <p:blipFill>
          <a:blip r:embed="rId11"/>
          <a:stretch>
            <a:fillRect/>
          </a:stretch>
        </p:blipFill>
        <p:spPr>
          <a:xfrm>
            <a:off x="9745689" y="365125"/>
            <a:ext cx="2104036" cy="686906"/>
          </a:xfrm>
          <a:prstGeom prst="rect">
            <a:avLst/>
          </a:prstGeom>
        </p:spPr>
      </p:pic>
    </p:spTree>
    <p:extLst>
      <p:ext uri="{BB962C8B-B14F-4D97-AF65-F5344CB8AC3E}">
        <p14:creationId xmlns:p14="http://schemas.microsoft.com/office/powerpoint/2010/main" val="164580809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23" r:id="rId3"/>
    <p:sldLayoutId id="2147483726" r:id="rId4"/>
    <p:sldLayoutId id="2147483727" r:id="rId5"/>
  </p:sldLayoutIdLst>
  <p:hf hdr="0" dt="0"/>
  <p:txStyles>
    <p:titleStyle>
      <a:lvl1pPr algn="l" defTabSz="914400" rtl="0" eaLnBrk="1" latinLnBrk="0" hangingPunct="1">
        <a:lnSpc>
          <a:spcPct val="90000"/>
        </a:lnSpc>
        <a:spcBef>
          <a:spcPct val="0"/>
        </a:spcBef>
        <a:buNone/>
        <a:defRPr sz="2000" kern="1200">
          <a:solidFill>
            <a:srgbClr val="005E8D"/>
          </a:solidFill>
          <a:latin typeface="+mn-lt"/>
          <a:ea typeface="+mj-ea"/>
          <a:cs typeface="+mj-cs"/>
        </a:defRPr>
      </a:lvl1pPr>
    </p:titleStyle>
    <p:bodyStyle>
      <a:lvl1pPr marL="133350" indent="-111125" algn="l" defTabSz="914400" rtl="0" eaLnBrk="1" latinLnBrk="0" hangingPunct="1">
        <a:lnSpc>
          <a:spcPct val="90000"/>
        </a:lnSpc>
        <a:spcBef>
          <a:spcPts val="1000"/>
        </a:spcBef>
        <a:buSzPct val="130000"/>
        <a:buFontTx/>
        <a:buBlip>
          <a:blip>
            <a:extLst>
              <a:ext uri="{96DAC541-7B7A-43D3-8B79-37D633B846F1}">
                <asvg:svgBlip xmlns:asvg="http://schemas.microsoft.com/office/drawing/2016/SVG/main" r:embed="rId12"/>
              </a:ext>
            </a:extLst>
          </a:blip>
        </a:buBlip>
        <a:tabLst/>
        <a:defRPr sz="1400" kern="1200">
          <a:solidFill>
            <a:srgbClr val="005E8D"/>
          </a:solidFill>
          <a:latin typeface="+mn-lt"/>
          <a:ea typeface="+mn-ea"/>
          <a:cs typeface="+mn-cs"/>
        </a:defRPr>
      </a:lvl1pPr>
      <a:lvl2pPr marL="311150" indent="-111125"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2"/>
              </a:ext>
            </a:extLst>
          </a:blip>
        </a:buBlip>
        <a:tabLst/>
        <a:defRPr sz="1400" kern="1200">
          <a:solidFill>
            <a:srgbClr val="005E8D"/>
          </a:solidFill>
          <a:latin typeface="+mn-lt"/>
          <a:ea typeface="+mn-ea"/>
          <a:cs typeface="+mn-cs"/>
        </a:defRPr>
      </a:lvl2pPr>
      <a:lvl3pPr marL="400050" indent="-111125"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2"/>
              </a:ext>
            </a:extLst>
          </a:blip>
        </a:buBlip>
        <a:tabLst/>
        <a:defRPr sz="1400" kern="1200">
          <a:solidFill>
            <a:srgbClr val="005E8D"/>
          </a:solidFill>
          <a:latin typeface="+mn-lt"/>
          <a:ea typeface="+mn-ea"/>
          <a:cs typeface="+mn-cs"/>
        </a:defRPr>
      </a:lvl3pPr>
      <a:lvl4pPr marL="444500" indent="-111125"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2"/>
              </a:ext>
            </a:extLst>
          </a:blip>
        </a:buBlip>
        <a:tabLst/>
        <a:defRPr sz="1400" kern="1200">
          <a:solidFill>
            <a:srgbClr val="005E8D"/>
          </a:solidFill>
          <a:latin typeface="+mn-lt"/>
          <a:ea typeface="+mn-ea"/>
          <a:cs typeface="+mn-cs"/>
        </a:defRPr>
      </a:lvl4pPr>
      <a:lvl5pPr marL="577850" indent="-111125"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2"/>
              </a:ext>
            </a:extLst>
          </a:blip>
        </a:buBlip>
        <a:tabLst/>
        <a:defRPr sz="1400" kern="1200">
          <a:solidFill>
            <a:srgbClr val="005E8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Gerade Verbindung 12">
            <a:extLst>
              <a:ext uri="{FF2B5EF4-FFF2-40B4-BE49-F238E27FC236}">
                <a16:creationId xmlns:a16="http://schemas.microsoft.com/office/drawing/2014/main" id="{608F82C8-C484-1848-AB15-4FEA22C9F092}"/>
              </a:ext>
            </a:extLst>
          </p:cNvPr>
          <p:cNvCxnSpPr/>
          <p:nvPr userDrawn="1"/>
        </p:nvCxnSpPr>
        <p:spPr>
          <a:xfrm>
            <a:off x="838200" y="6257988"/>
            <a:ext cx="9000000" cy="0"/>
          </a:xfrm>
          <a:prstGeom prst="line">
            <a:avLst/>
          </a:prstGeom>
          <a:ln w="25400" cap="rnd">
            <a:solidFill>
              <a:srgbClr val="FFD743"/>
            </a:solidFill>
            <a:round/>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4E7D77F5-1964-69D6-F9FB-6310D00CD955}"/>
              </a:ext>
            </a:extLst>
          </p:cNvPr>
          <p:cNvCxnSpPr>
            <a:cxnSpLocks/>
          </p:cNvCxnSpPr>
          <p:nvPr userDrawn="1"/>
        </p:nvCxnSpPr>
        <p:spPr>
          <a:xfrm>
            <a:off x="9957396" y="6257988"/>
            <a:ext cx="360000" cy="0"/>
          </a:xfrm>
          <a:prstGeom prst="line">
            <a:avLst/>
          </a:prstGeom>
          <a:ln w="25400" cap="rnd">
            <a:solidFill>
              <a:srgbClr val="FFD743"/>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1E6A708A-51D6-FFF5-C3C0-6EAA9335A8E6}"/>
              </a:ext>
            </a:extLst>
          </p:cNvPr>
          <p:cNvCxnSpPr>
            <a:cxnSpLocks/>
          </p:cNvCxnSpPr>
          <p:nvPr userDrawn="1"/>
        </p:nvCxnSpPr>
        <p:spPr>
          <a:xfrm flipV="1">
            <a:off x="10441858" y="6252828"/>
            <a:ext cx="900000" cy="5160"/>
          </a:xfrm>
          <a:prstGeom prst="line">
            <a:avLst/>
          </a:prstGeom>
          <a:ln w="25400" cap="rnd">
            <a:solidFill>
              <a:srgbClr val="FFD743"/>
            </a:solidFill>
            <a:round/>
          </a:ln>
        </p:spPr>
        <p:style>
          <a:lnRef idx="1">
            <a:schemeClr val="accent1"/>
          </a:lnRef>
          <a:fillRef idx="0">
            <a:schemeClr val="accent1"/>
          </a:fillRef>
          <a:effectRef idx="0">
            <a:schemeClr val="accent1"/>
          </a:effectRef>
          <a:fontRef idx="minor">
            <a:schemeClr val="tx1"/>
          </a:fontRef>
        </p:style>
      </p:cxnSp>
      <p:pic>
        <p:nvPicPr>
          <p:cNvPr id="16" name="Grafik 15" descr="Schaumann&#10;Erfolg im Stall">
            <a:extLst>
              <a:ext uri="{FF2B5EF4-FFF2-40B4-BE49-F238E27FC236}">
                <a16:creationId xmlns:a16="http://schemas.microsoft.com/office/drawing/2014/main" id="{A20D274F-E2B6-B1F1-B0FB-240E4A58201F}"/>
              </a:ext>
            </a:extLst>
          </p:cNvPr>
          <p:cNvPicPr>
            <a:picLocks noChangeAspect="1"/>
          </p:cNvPicPr>
          <p:nvPr userDrawn="1"/>
        </p:nvPicPr>
        <p:blipFill>
          <a:blip r:embed="rId6"/>
          <a:stretch>
            <a:fillRect/>
          </a:stretch>
        </p:blipFill>
        <p:spPr>
          <a:xfrm>
            <a:off x="838200" y="6356350"/>
            <a:ext cx="1035245" cy="360000"/>
          </a:xfrm>
          <a:prstGeom prst="rect">
            <a:avLst/>
          </a:prstGeom>
        </p:spPr>
      </p:pic>
      <p:sp>
        <p:nvSpPr>
          <p:cNvPr id="2" name="Rechteck 1">
            <a:extLst>
              <a:ext uri="{FF2B5EF4-FFF2-40B4-BE49-F238E27FC236}">
                <a16:creationId xmlns:a16="http://schemas.microsoft.com/office/drawing/2014/main" id="{90F3CF79-5B41-CCCD-9C12-5DCF79B49A8C}"/>
              </a:ext>
            </a:extLst>
          </p:cNvPr>
          <p:cNvSpPr/>
          <p:nvPr userDrawn="1"/>
        </p:nvSpPr>
        <p:spPr>
          <a:xfrm>
            <a:off x="0" y="0"/>
            <a:ext cx="360000" cy="6858000"/>
          </a:xfrm>
          <a:prstGeom prst="rect">
            <a:avLst/>
          </a:prstGeom>
          <a:solidFill>
            <a:srgbClr val="FFD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7384DA14-5F9D-5C1D-5ADC-0994CCB6537E}"/>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rot="14400000">
            <a:off x="11497082" y="6210868"/>
            <a:ext cx="576000" cy="576000"/>
          </a:xfrm>
          <a:prstGeom prst="rect">
            <a:avLst/>
          </a:prstGeom>
        </p:spPr>
      </p:pic>
      <p:pic>
        <p:nvPicPr>
          <p:cNvPr id="3" name="Grafik 2">
            <a:extLst>
              <a:ext uri="{FF2B5EF4-FFF2-40B4-BE49-F238E27FC236}">
                <a16:creationId xmlns:a16="http://schemas.microsoft.com/office/drawing/2014/main" id="{470172F6-1E1A-37AA-9D93-D83EA9A4A58D}"/>
              </a:ext>
            </a:extLst>
          </p:cNvPr>
          <p:cNvPicPr>
            <a:picLocks noChangeAspect="1"/>
          </p:cNvPicPr>
          <p:nvPr userDrawn="1"/>
        </p:nvPicPr>
        <p:blipFill>
          <a:blip>
            <a:extLst>
              <a:ext uri="{96DAC541-7B7A-43D3-8B79-37D633B846F1}">
                <asvg:svgBlip xmlns:asvg="http://schemas.microsoft.com/office/drawing/2016/SVG/main" r:embed="rId8"/>
              </a:ext>
            </a:extLst>
          </a:blip>
          <a:stretch>
            <a:fillRect/>
          </a:stretch>
        </p:blipFill>
        <p:spPr>
          <a:xfrm>
            <a:off x="1345057" y="335813"/>
            <a:ext cx="1831680" cy="432000"/>
          </a:xfrm>
          <a:prstGeom prst="rect">
            <a:avLst/>
          </a:prstGeom>
        </p:spPr>
      </p:pic>
      <p:sp>
        <p:nvSpPr>
          <p:cNvPr id="9" name="Foliennummernplatzhalter 5">
            <a:extLst>
              <a:ext uri="{FF2B5EF4-FFF2-40B4-BE49-F238E27FC236}">
                <a16:creationId xmlns:a16="http://schemas.microsoft.com/office/drawing/2014/main" id="{C650E8CE-2D72-8C90-9DF0-756380111FEE}"/>
              </a:ext>
            </a:extLst>
          </p:cNvPr>
          <p:cNvSpPr txBox="1">
            <a:spLocks/>
          </p:cNvSpPr>
          <p:nvPr userDrawn="1"/>
        </p:nvSpPr>
        <p:spPr>
          <a:xfrm>
            <a:off x="11520000" y="6360492"/>
            <a:ext cx="540000" cy="3600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B852148-63AC-CA48-9DE8-4775F39AF857}" type="slidenum">
              <a:rPr lang="de-DE" sz="1200" smtClean="0">
                <a:solidFill>
                  <a:srgbClr val="005E8D"/>
                </a:solidFill>
              </a:rPr>
              <a:pPr algn="ctr"/>
              <a:t>‹Nr.›</a:t>
            </a:fld>
            <a:endParaRPr lang="de-DE" sz="1200">
              <a:solidFill>
                <a:srgbClr val="005E8D"/>
              </a:solidFill>
            </a:endParaRPr>
          </a:p>
        </p:txBody>
      </p:sp>
      <p:pic>
        <p:nvPicPr>
          <p:cNvPr id="5" name="Grafik 4">
            <a:extLst>
              <a:ext uri="{FF2B5EF4-FFF2-40B4-BE49-F238E27FC236}">
                <a16:creationId xmlns:a16="http://schemas.microsoft.com/office/drawing/2014/main" id="{804E611E-0BD6-DE5C-3022-4FA103F98BD1}"/>
              </a:ext>
            </a:extLst>
          </p:cNvPr>
          <p:cNvPicPr>
            <a:picLocks noChangeAspect="1"/>
          </p:cNvPicPr>
          <p:nvPr userDrawn="1"/>
        </p:nvPicPr>
        <p:blipFill>
          <a:blip r:embed="rId9"/>
          <a:stretch>
            <a:fillRect/>
          </a:stretch>
        </p:blipFill>
        <p:spPr>
          <a:xfrm>
            <a:off x="548431" y="245813"/>
            <a:ext cx="612000" cy="612000"/>
          </a:xfrm>
          <a:prstGeom prst="rect">
            <a:avLst/>
          </a:prstGeom>
        </p:spPr>
      </p:pic>
      <p:sp>
        <p:nvSpPr>
          <p:cNvPr id="10" name="Textplatzhalter 2">
            <a:extLst>
              <a:ext uri="{FF2B5EF4-FFF2-40B4-BE49-F238E27FC236}">
                <a16:creationId xmlns:a16="http://schemas.microsoft.com/office/drawing/2014/main" id="{F5F54119-6277-7C9B-E2DF-490772B10207}"/>
              </a:ext>
            </a:extLst>
          </p:cNvPr>
          <p:cNvSpPr>
            <a:spLocks noGrp="1"/>
          </p:cNvSpPr>
          <p:nvPr>
            <p:ph type="body" idx="1"/>
          </p:nvPr>
        </p:nvSpPr>
        <p:spPr>
          <a:xfrm>
            <a:off x="838200" y="2816956"/>
            <a:ext cx="8595732" cy="308690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Titelplatzhalter 19">
            <a:extLst>
              <a:ext uri="{FF2B5EF4-FFF2-40B4-BE49-F238E27FC236}">
                <a16:creationId xmlns:a16="http://schemas.microsoft.com/office/drawing/2014/main" id="{301E5314-B689-D89F-F29B-3F43C9057DB3}"/>
              </a:ext>
            </a:extLst>
          </p:cNvPr>
          <p:cNvSpPr>
            <a:spLocks noGrp="1"/>
          </p:cNvSpPr>
          <p:nvPr>
            <p:ph type="title"/>
          </p:nvPr>
        </p:nvSpPr>
        <p:spPr>
          <a:xfrm>
            <a:off x="838200" y="1356457"/>
            <a:ext cx="8595732" cy="940374"/>
          </a:xfrm>
          <a:prstGeom prst="rect">
            <a:avLst/>
          </a:prstGeom>
        </p:spPr>
        <p:txBody>
          <a:bodyPr vert="horz" lIns="91440" tIns="45720" rIns="91440" bIns="45720" rtlCol="0" anchor="ctr">
            <a:normAutofit/>
          </a:bodyPr>
          <a:lstStyle/>
          <a:p>
            <a:r>
              <a:rPr lang="de-DE"/>
              <a:t>Mastertitelformat bearbeiten</a:t>
            </a:r>
          </a:p>
        </p:txBody>
      </p:sp>
      <p:pic>
        <p:nvPicPr>
          <p:cNvPr id="4" name="Grafik 3">
            <a:extLst>
              <a:ext uri="{FF2B5EF4-FFF2-40B4-BE49-F238E27FC236}">
                <a16:creationId xmlns:a16="http://schemas.microsoft.com/office/drawing/2014/main" id="{054BB05C-AF5E-6CB8-1F35-0EDEF17324F1}"/>
              </a:ext>
            </a:extLst>
          </p:cNvPr>
          <p:cNvPicPr>
            <a:picLocks noChangeAspect="1"/>
          </p:cNvPicPr>
          <p:nvPr userDrawn="1"/>
        </p:nvPicPr>
        <p:blipFill>
          <a:blip r:embed="rId10"/>
          <a:stretch>
            <a:fillRect/>
          </a:stretch>
        </p:blipFill>
        <p:spPr>
          <a:xfrm>
            <a:off x="9745689" y="365125"/>
            <a:ext cx="2104036" cy="686906"/>
          </a:xfrm>
          <a:prstGeom prst="rect">
            <a:avLst/>
          </a:prstGeom>
        </p:spPr>
      </p:pic>
    </p:spTree>
    <p:extLst>
      <p:ext uri="{BB962C8B-B14F-4D97-AF65-F5344CB8AC3E}">
        <p14:creationId xmlns:p14="http://schemas.microsoft.com/office/powerpoint/2010/main" val="62563581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22" r:id="rId3"/>
    <p:sldLayoutId id="2147483728" r:id="rId4"/>
  </p:sldLayoutIdLst>
  <p:hf hdr="0" dt="0"/>
  <p:txStyles>
    <p:titleStyle>
      <a:lvl1pPr algn="l" defTabSz="914400" rtl="0" eaLnBrk="1" latinLnBrk="0" hangingPunct="1">
        <a:lnSpc>
          <a:spcPct val="90000"/>
        </a:lnSpc>
        <a:spcBef>
          <a:spcPct val="0"/>
        </a:spcBef>
        <a:buNone/>
        <a:defRPr sz="2000" kern="1200">
          <a:solidFill>
            <a:schemeClr val="tx1"/>
          </a:solidFill>
          <a:latin typeface="+mn-lt"/>
          <a:ea typeface="+mj-ea"/>
          <a:cs typeface="+mj-cs"/>
        </a:defRPr>
      </a:lvl1pPr>
    </p:titleStyle>
    <p:bodyStyle>
      <a:lvl1pPr marL="228600" indent="-108000" algn="l" defTabSz="914400" rtl="0" eaLnBrk="1" latinLnBrk="0" hangingPunct="1">
        <a:lnSpc>
          <a:spcPct val="90000"/>
        </a:lnSpc>
        <a:spcBef>
          <a:spcPts val="1000"/>
        </a:spcBef>
        <a:buSzPct val="130000"/>
        <a:buFontTx/>
        <a:buBlip>
          <a:blip>
            <a:extLst>
              <a:ext uri="{96DAC541-7B7A-43D3-8B79-37D633B846F1}">
                <asvg:svgBlip xmlns:asvg="http://schemas.microsoft.com/office/drawing/2016/SVG/main" r:embed="rId11"/>
              </a:ext>
            </a:extLst>
          </a:blip>
        </a:buBlip>
        <a:defRPr sz="1400" kern="1200">
          <a:solidFill>
            <a:schemeClr val="tx1"/>
          </a:solidFill>
          <a:latin typeface="+mn-lt"/>
          <a:ea typeface="+mn-ea"/>
          <a:cs typeface="+mn-cs"/>
        </a:defRPr>
      </a:lvl1pPr>
      <a:lvl2pPr marL="6858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1"/>
              </a:ext>
            </a:extLst>
          </a:blip>
        </a:buBlip>
        <a:defRPr sz="1400" kern="1200">
          <a:solidFill>
            <a:schemeClr val="tx1"/>
          </a:solidFill>
          <a:latin typeface="+mn-lt"/>
          <a:ea typeface="+mn-ea"/>
          <a:cs typeface="+mn-cs"/>
        </a:defRPr>
      </a:lvl2pPr>
      <a:lvl3pPr marL="11430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1"/>
              </a:ext>
            </a:extLst>
          </a:blip>
        </a:buBlip>
        <a:defRPr sz="1400" kern="1200">
          <a:solidFill>
            <a:schemeClr val="tx1"/>
          </a:solidFill>
          <a:latin typeface="+mn-lt"/>
          <a:ea typeface="+mn-ea"/>
          <a:cs typeface="+mn-cs"/>
        </a:defRPr>
      </a:lvl3pPr>
      <a:lvl4pPr marL="16002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1"/>
              </a:ext>
            </a:extLst>
          </a:blip>
        </a:buBlip>
        <a:defRPr sz="1400" kern="1200">
          <a:solidFill>
            <a:schemeClr val="tx1"/>
          </a:solidFill>
          <a:latin typeface="+mn-lt"/>
          <a:ea typeface="+mn-ea"/>
          <a:cs typeface="+mn-cs"/>
        </a:defRPr>
      </a:lvl4pPr>
      <a:lvl5pPr marL="20574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1"/>
              </a:ext>
            </a:extLst>
          </a:blip>
        </a:buBlip>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Gerade Verbindung 12">
            <a:extLst>
              <a:ext uri="{FF2B5EF4-FFF2-40B4-BE49-F238E27FC236}">
                <a16:creationId xmlns:a16="http://schemas.microsoft.com/office/drawing/2014/main" id="{608F82C8-C484-1848-AB15-4FEA22C9F092}"/>
              </a:ext>
            </a:extLst>
          </p:cNvPr>
          <p:cNvCxnSpPr/>
          <p:nvPr userDrawn="1"/>
        </p:nvCxnSpPr>
        <p:spPr>
          <a:xfrm>
            <a:off x="838200" y="6257988"/>
            <a:ext cx="9000000"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4E7D77F5-1964-69D6-F9FB-6310D00CD955}"/>
              </a:ext>
            </a:extLst>
          </p:cNvPr>
          <p:cNvCxnSpPr>
            <a:cxnSpLocks/>
          </p:cNvCxnSpPr>
          <p:nvPr userDrawn="1"/>
        </p:nvCxnSpPr>
        <p:spPr>
          <a:xfrm>
            <a:off x="9957396" y="6257988"/>
            <a:ext cx="360000"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1E6A708A-51D6-FFF5-C3C0-6EAA9335A8E6}"/>
              </a:ext>
            </a:extLst>
          </p:cNvPr>
          <p:cNvCxnSpPr>
            <a:cxnSpLocks/>
          </p:cNvCxnSpPr>
          <p:nvPr userDrawn="1"/>
        </p:nvCxnSpPr>
        <p:spPr>
          <a:xfrm flipV="1">
            <a:off x="10441858" y="6252828"/>
            <a:ext cx="900000" cy="516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pic>
        <p:nvPicPr>
          <p:cNvPr id="16" name="Grafik 15" descr="Schaumann&#10;Erfolg im Stall">
            <a:extLst>
              <a:ext uri="{FF2B5EF4-FFF2-40B4-BE49-F238E27FC236}">
                <a16:creationId xmlns:a16="http://schemas.microsoft.com/office/drawing/2014/main" id="{A20D274F-E2B6-B1F1-B0FB-240E4A58201F}"/>
              </a:ext>
            </a:extLst>
          </p:cNvPr>
          <p:cNvPicPr>
            <a:picLocks noChangeAspect="1"/>
          </p:cNvPicPr>
          <p:nvPr userDrawn="1"/>
        </p:nvPicPr>
        <p:blipFill>
          <a:blip r:embed="rId5"/>
          <a:stretch>
            <a:fillRect/>
          </a:stretch>
        </p:blipFill>
        <p:spPr>
          <a:xfrm>
            <a:off x="838200" y="6356350"/>
            <a:ext cx="1035245" cy="360000"/>
          </a:xfrm>
          <a:prstGeom prst="rect">
            <a:avLst/>
          </a:prstGeom>
        </p:spPr>
      </p:pic>
      <p:sp>
        <p:nvSpPr>
          <p:cNvPr id="2" name="Rechteck 1">
            <a:extLst>
              <a:ext uri="{FF2B5EF4-FFF2-40B4-BE49-F238E27FC236}">
                <a16:creationId xmlns:a16="http://schemas.microsoft.com/office/drawing/2014/main" id="{90F3CF79-5B41-CCCD-9C12-5DCF79B49A8C}"/>
              </a:ext>
            </a:extLst>
          </p:cNvPr>
          <p:cNvSpPr/>
          <p:nvPr userDrawn="1"/>
        </p:nvSpPr>
        <p:spPr>
          <a:xfrm>
            <a:off x="0" y="0"/>
            <a:ext cx="360000" cy="6858000"/>
          </a:xfrm>
          <a:prstGeom prst="rect">
            <a:avLst/>
          </a:prstGeom>
          <a:solidFill>
            <a:srgbClr val="4E96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7384DA14-5F9D-5C1D-5ADC-0994CCB6537E}"/>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rot="16800000">
            <a:off x="11497082" y="6210868"/>
            <a:ext cx="576000" cy="576000"/>
          </a:xfrm>
          <a:prstGeom prst="rect">
            <a:avLst/>
          </a:prstGeom>
        </p:spPr>
      </p:pic>
      <p:pic>
        <p:nvPicPr>
          <p:cNvPr id="3" name="Grafik 2">
            <a:extLst>
              <a:ext uri="{FF2B5EF4-FFF2-40B4-BE49-F238E27FC236}">
                <a16:creationId xmlns:a16="http://schemas.microsoft.com/office/drawing/2014/main" id="{470172F6-1E1A-37AA-9D93-D83EA9A4A58D}"/>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1345057" y="335813"/>
            <a:ext cx="1831680" cy="432000"/>
          </a:xfrm>
          <a:prstGeom prst="rect">
            <a:avLst/>
          </a:prstGeom>
        </p:spPr>
      </p:pic>
      <p:sp>
        <p:nvSpPr>
          <p:cNvPr id="9" name="Foliennummernplatzhalter 5">
            <a:extLst>
              <a:ext uri="{FF2B5EF4-FFF2-40B4-BE49-F238E27FC236}">
                <a16:creationId xmlns:a16="http://schemas.microsoft.com/office/drawing/2014/main" id="{C650E8CE-2D72-8C90-9DF0-756380111FEE}"/>
              </a:ext>
            </a:extLst>
          </p:cNvPr>
          <p:cNvSpPr txBox="1">
            <a:spLocks/>
          </p:cNvSpPr>
          <p:nvPr userDrawn="1"/>
        </p:nvSpPr>
        <p:spPr>
          <a:xfrm>
            <a:off x="11520000" y="6360492"/>
            <a:ext cx="540000" cy="3600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B852148-63AC-CA48-9DE8-4775F39AF857}" type="slidenum">
              <a:rPr lang="de-DE" sz="1200" smtClean="0">
                <a:solidFill>
                  <a:srgbClr val="005E8D"/>
                </a:solidFill>
              </a:rPr>
              <a:pPr algn="ctr"/>
              <a:t>‹Nr.›</a:t>
            </a:fld>
            <a:endParaRPr lang="de-DE" sz="1200">
              <a:solidFill>
                <a:srgbClr val="005E8D"/>
              </a:solidFill>
            </a:endParaRPr>
          </a:p>
        </p:txBody>
      </p:sp>
      <p:pic>
        <p:nvPicPr>
          <p:cNvPr id="7" name="Grafik 6">
            <a:extLst>
              <a:ext uri="{FF2B5EF4-FFF2-40B4-BE49-F238E27FC236}">
                <a16:creationId xmlns:a16="http://schemas.microsoft.com/office/drawing/2014/main" id="{228B6E78-C16B-A852-70FF-E3AD6DE7BEB4}"/>
              </a:ext>
            </a:extLst>
          </p:cNvPr>
          <p:cNvPicPr>
            <a:picLocks noChangeAspect="1"/>
          </p:cNvPicPr>
          <p:nvPr userDrawn="1"/>
        </p:nvPicPr>
        <p:blipFill>
          <a:blip r:embed="rId8"/>
          <a:stretch>
            <a:fillRect/>
          </a:stretch>
        </p:blipFill>
        <p:spPr>
          <a:xfrm>
            <a:off x="551250" y="245813"/>
            <a:ext cx="612000" cy="612000"/>
          </a:xfrm>
          <a:prstGeom prst="rect">
            <a:avLst/>
          </a:prstGeom>
        </p:spPr>
      </p:pic>
      <p:sp>
        <p:nvSpPr>
          <p:cNvPr id="8" name="Textplatzhalter 2">
            <a:extLst>
              <a:ext uri="{FF2B5EF4-FFF2-40B4-BE49-F238E27FC236}">
                <a16:creationId xmlns:a16="http://schemas.microsoft.com/office/drawing/2014/main" id="{C882844A-1957-5F47-0263-D78DA0270A39}"/>
              </a:ext>
            </a:extLst>
          </p:cNvPr>
          <p:cNvSpPr>
            <a:spLocks noGrp="1"/>
          </p:cNvSpPr>
          <p:nvPr>
            <p:ph type="body" idx="1"/>
          </p:nvPr>
        </p:nvSpPr>
        <p:spPr>
          <a:xfrm>
            <a:off x="838200" y="2816956"/>
            <a:ext cx="8595732" cy="308690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Titelplatzhalter 19">
            <a:extLst>
              <a:ext uri="{FF2B5EF4-FFF2-40B4-BE49-F238E27FC236}">
                <a16:creationId xmlns:a16="http://schemas.microsoft.com/office/drawing/2014/main" id="{35E3950E-6332-6641-A781-8EE43FED0B09}"/>
              </a:ext>
            </a:extLst>
          </p:cNvPr>
          <p:cNvSpPr>
            <a:spLocks noGrp="1"/>
          </p:cNvSpPr>
          <p:nvPr>
            <p:ph type="title"/>
          </p:nvPr>
        </p:nvSpPr>
        <p:spPr>
          <a:xfrm>
            <a:off x="838200" y="1356457"/>
            <a:ext cx="8595732" cy="940374"/>
          </a:xfrm>
          <a:prstGeom prst="rect">
            <a:avLst/>
          </a:prstGeom>
        </p:spPr>
        <p:txBody>
          <a:bodyPr vert="horz" lIns="91440" tIns="45720" rIns="91440" bIns="45720" rtlCol="0" anchor="ctr">
            <a:normAutofit/>
          </a:bodyPr>
          <a:lstStyle/>
          <a:p>
            <a:r>
              <a:rPr lang="de-DE"/>
              <a:t>Mastertitelformat bearbeiten</a:t>
            </a:r>
          </a:p>
        </p:txBody>
      </p:sp>
      <p:pic>
        <p:nvPicPr>
          <p:cNvPr id="4" name="Grafik 3">
            <a:extLst>
              <a:ext uri="{FF2B5EF4-FFF2-40B4-BE49-F238E27FC236}">
                <a16:creationId xmlns:a16="http://schemas.microsoft.com/office/drawing/2014/main" id="{379B2310-E2AF-4A8D-A7BF-054E6F0D2717}"/>
              </a:ext>
            </a:extLst>
          </p:cNvPr>
          <p:cNvPicPr>
            <a:picLocks noChangeAspect="1"/>
          </p:cNvPicPr>
          <p:nvPr userDrawn="1"/>
        </p:nvPicPr>
        <p:blipFill>
          <a:blip r:embed="rId9"/>
          <a:stretch>
            <a:fillRect/>
          </a:stretch>
        </p:blipFill>
        <p:spPr>
          <a:xfrm>
            <a:off x="9745689" y="365125"/>
            <a:ext cx="2104036" cy="686906"/>
          </a:xfrm>
          <a:prstGeom prst="rect">
            <a:avLst/>
          </a:prstGeom>
        </p:spPr>
      </p:pic>
    </p:spTree>
    <p:extLst>
      <p:ext uri="{BB962C8B-B14F-4D97-AF65-F5344CB8AC3E}">
        <p14:creationId xmlns:p14="http://schemas.microsoft.com/office/powerpoint/2010/main" val="397778444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21" r:id="rId3"/>
  </p:sldLayoutIdLst>
  <p:hf hdr="0" dt="0"/>
  <p:txStyles>
    <p:titleStyle>
      <a:lvl1pPr algn="l" defTabSz="914400" rtl="0" eaLnBrk="1" latinLnBrk="0" hangingPunct="1">
        <a:lnSpc>
          <a:spcPct val="90000"/>
        </a:lnSpc>
        <a:spcBef>
          <a:spcPct val="0"/>
        </a:spcBef>
        <a:buNone/>
        <a:defRPr sz="2000" kern="1200">
          <a:solidFill>
            <a:schemeClr val="tx1"/>
          </a:solidFill>
          <a:latin typeface="+mn-lt"/>
          <a:ea typeface="+mj-ea"/>
          <a:cs typeface="+mj-cs"/>
        </a:defRPr>
      </a:lvl1pPr>
    </p:titleStyle>
    <p:bodyStyle>
      <a:lvl1pPr marL="228600" indent="-108000" algn="l" defTabSz="914400" rtl="0" eaLnBrk="1" latinLnBrk="0" hangingPunct="1">
        <a:lnSpc>
          <a:spcPct val="90000"/>
        </a:lnSpc>
        <a:spcBef>
          <a:spcPts val="10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1pPr>
      <a:lvl2pPr marL="6858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2pPr>
      <a:lvl3pPr marL="11430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3pPr>
      <a:lvl4pPr marL="16002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4pPr>
      <a:lvl5pPr marL="20574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Gerade Verbindung 12">
            <a:extLst>
              <a:ext uri="{FF2B5EF4-FFF2-40B4-BE49-F238E27FC236}">
                <a16:creationId xmlns:a16="http://schemas.microsoft.com/office/drawing/2014/main" id="{608F82C8-C484-1848-AB15-4FEA22C9F092}"/>
              </a:ext>
            </a:extLst>
          </p:cNvPr>
          <p:cNvCxnSpPr/>
          <p:nvPr userDrawn="1"/>
        </p:nvCxnSpPr>
        <p:spPr>
          <a:xfrm>
            <a:off x="838200" y="6257988"/>
            <a:ext cx="9000000" cy="0"/>
          </a:xfrm>
          <a:prstGeom prst="line">
            <a:avLst/>
          </a:prstGeom>
          <a:ln w="25400" cap="rnd">
            <a:solidFill>
              <a:srgbClr val="C5B59A"/>
            </a:solidFill>
            <a:round/>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4E7D77F5-1964-69D6-F9FB-6310D00CD955}"/>
              </a:ext>
            </a:extLst>
          </p:cNvPr>
          <p:cNvCxnSpPr>
            <a:cxnSpLocks/>
          </p:cNvCxnSpPr>
          <p:nvPr userDrawn="1"/>
        </p:nvCxnSpPr>
        <p:spPr>
          <a:xfrm>
            <a:off x="9957396" y="6257988"/>
            <a:ext cx="360000" cy="0"/>
          </a:xfrm>
          <a:prstGeom prst="line">
            <a:avLst/>
          </a:prstGeom>
          <a:ln w="25400" cap="rnd">
            <a:solidFill>
              <a:srgbClr val="C5B59A"/>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1E6A708A-51D6-FFF5-C3C0-6EAA9335A8E6}"/>
              </a:ext>
            </a:extLst>
          </p:cNvPr>
          <p:cNvCxnSpPr>
            <a:cxnSpLocks/>
          </p:cNvCxnSpPr>
          <p:nvPr userDrawn="1"/>
        </p:nvCxnSpPr>
        <p:spPr>
          <a:xfrm flipV="1">
            <a:off x="10441858" y="6252828"/>
            <a:ext cx="900000" cy="5160"/>
          </a:xfrm>
          <a:prstGeom prst="line">
            <a:avLst/>
          </a:prstGeom>
          <a:ln w="25400" cap="rnd">
            <a:solidFill>
              <a:srgbClr val="C5B59A"/>
            </a:solidFill>
            <a:round/>
          </a:ln>
        </p:spPr>
        <p:style>
          <a:lnRef idx="1">
            <a:schemeClr val="accent1"/>
          </a:lnRef>
          <a:fillRef idx="0">
            <a:schemeClr val="accent1"/>
          </a:fillRef>
          <a:effectRef idx="0">
            <a:schemeClr val="accent1"/>
          </a:effectRef>
          <a:fontRef idx="minor">
            <a:schemeClr val="tx1"/>
          </a:fontRef>
        </p:style>
      </p:cxnSp>
      <p:pic>
        <p:nvPicPr>
          <p:cNvPr id="16" name="Grafik 15" descr="Schaumann&#10;Erfolg im Stall">
            <a:extLst>
              <a:ext uri="{FF2B5EF4-FFF2-40B4-BE49-F238E27FC236}">
                <a16:creationId xmlns:a16="http://schemas.microsoft.com/office/drawing/2014/main" id="{A20D274F-E2B6-B1F1-B0FB-240E4A58201F}"/>
              </a:ext>
            </a:extLst>
          </p:cNvPr>
          <p:cNvPicPr>
            <a:picLocks noChangeAspect="1"/>
          </p:cNvPicPr>
          <p:nvPr userDrawn="1"/>
        </p:nvPicPr>
        <p:blipFill>
          <a:blip r:embed="rId5"/>
          <a:stretch>
            <a:fillRect/>
          </a:stretch>
        </p:blipFill>
        <p:spPr>
          <a:xfrm>
            <a:off x="838200" y="6356350"/>
            <a:ext cx="1035245" cy="360000"/>
          </a:xfrm>
          <a:prstGeom prst="rect">
            <a:avLst/>
          </a:prstGeom>
        </p:spPr>
      </p:pic>
      <p:sp>
        <p:nvSpPr>
          <p:cNvPr id="2" name="Rechteck 1">
            <a:extLst>
              <a:ext uri="{FF2B5EF4-FFF2-40B4-BE49-F238E27FC236}">
                <a16:creationId xmlns:a16="http://schemas.microsoft.com/office/drawing/2014/main" id="{90F3CF79-5B41-CCCD-9C12-5DCF79B49A8C}"/>
              </a:ext>
            </a:extLst>
          </p:cNvPr>
          <p:cNvSpPr/>
          <p:nvPr userDrawn="1"/>
        </p:nvSpPr>
        <p:spPr>
          <a:xfrm>
            <a:off x="0" y="0"/>
            <a:ext cx="360000" cy="6858000"/>
          </a:xfrm>
          <a:prstGeom prst="rect">
            <a:avLst/>
          </a:prstGeom>
          <a:solidFill>
            <a:srgbClr val="C5B5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7384DA14-5F9D-5C1D-5ADC-0994CCB6537E}"/>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rot="17400000">
            <a:off x="11497082" y="6210868"/>
            <a:ext cx="576000" cy="576000"/>
          </a:xfrm>
          <a:prstGeom prst="rect">
            <a:avLst/>
          </a:prstGeom>
        </p:spPr>
      </p:pic>
      <p:pic>
        <p:nvPicPr>
          <p:cNvPr id="3" name="Grafik 2">
            <a:extLst>
              <a:ext uri="{FF2B5EF4-FFF2-40B4-BE49-F238E27FC236}">
                <a16:creationId xmlns:a16="http://schemas.microsoft.com/office/drawing/2014/main" id="{470172F6-1E1A-37AA-9D93-D83EA9A4A58D}"/>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1345057" y="335813"/>
            <a:ext cx="1831680" cy="432000"/>
          </a:xfrm>
          <a:prstGeom prst="rect">
            <a:avLst/>
          </a:prstGeom>
        </p:spPr>
      </p:pic>
      <p:sp>
        <p:nvSpPr>
          <p:cNvPr id="9" name="Foliennummernplatzhalter 5">
            <a:extLst>
              <a:ext uri="{FF2B5EF4-FFF2-40B4-BE49-F238E27FC236}">
                <a16:creationId xmlns:a16="http://schemas.microsoft.com/office/drawing/2014/main" id="{C650E8CE-2D72-8C90-9DF0-756380111FEE}"/>
              </a:ext>
            </a:extLst>
          </p:cNvPr>
          <p:cNvSpPr txBox="1">
            <a:spLocks/>
          </p:cNvSpPr>
          <p:nvPr userDrawn="1"/>
        </p:nvSpPr>
        <p:spPr>
          <a:xfrm>
            <a:off x="11520000" y="6360492"/>
            <a:ext cx="540000" cy="3600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B852148-63AC-CA48-9DE8-4775F39AF857}" type="slidenum">
              <a:rPr lang="de-DE" sz="1200" smtClean="0">
                <a:solidFill>
                  <a:srgbClr val="005E8D"/>
                </a:solidFill>
              </a:rPr>
              <a:pPr algn="ctr"/>
              <a:t>‹Nr.›</a:t>
            </a:fld>
            <a:endParaRPr lang="de-DE" sz="1200">
              <a:solidFill>
                <a:srgbClr val="005E8D"/>
              </a:solidFill>
            </a:endParaRPr>
          </a:p>
        </p:txBody>
      </p:sp>
      <p:pic>
        <p:nvPicPr>
          <p:cNvPr id="5" name="Grafik 4">
            <a:extLst>
              <a:ext uri="{FF2B5EF4-FFF2-40B4-BE49-F238E27FC236}">
                <a16:creationId xmlns:a16="http://schemas.microsoft.com/office/drawing/2014/main" id="{4689CF0D-09FA-376E-2B19-4FF571EA8AA9}"/>
              </a:ext>
            </a:extLst>
          </p:cNvPr>
          <p:cNvPicPr>
            <a:picLocks noChangeAspect="1"/>
          </p:cNvPicPr>
          <p:nvPr userDrawn="1"/>
        </p:nvPicPr>
        <p:blipFill>
          <a:blip r:embed="rId8"/>
          <a:stretch>
            <a:fillRect/>
          </a:stretch>
        </p:blipFill>
        <p:spPr>
          <a:xfrm>
            <a:off x="551250" y="245813"/>
            <a:ext cx="612000" cy="612000"/>
          </a:xfrm>
          <a:prstGeom prst="rect">
            <a:avLst/>
          </a:prstGeom>
        </p:spPr>
      </p:pic>
      <p:sp>
        <p:nvSpPr>
          <p:cNvPr id="8" name="Textplatzhalter 2">
            <a:extLst>
              <a:ext uri="{FF2B5EF4-FFF2-40B4-BE49-F238E27FC236}">
                <a16:creationId xmlns:a16="http://schemas.microsoft.com/office/drawing/2014/main" id="{61072392-D6A2-DEB4-A268-B88D393CB29B}"/>
              </a:ext>
            </a:extLst>
          </p:cNvPr>
          <p:cNvSpPr>
            <a:spLocks noGrp="1"/>
          </p:cNvSpPr>
          <p:nvPr>
            <p:ph type="body" idx="1"/>
          </p:nvPr>
        </p:nvSpPr>
        <p:spPr>
          <a:xfrm>
            <a:off x="838200" y="2816956"/>
            <a:ext cx="8595732" cy="308690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Titelplatzhalter 19">
            <a:extLst>
              <a:ext uri="{FF2B5EF4-FFF2-40B4-BE49-F238E27FC236}">
                <a16:creationId xmlns:a16="http://schemas.microsoft.com/office/drawing/2014/main" id="{9907016F-B309-5FFD-4AF3-4215EB574B32}"/>
              </a:ext>
            </a:extLst>
          </p:cNvPr>
          <p:cNvSpPr>
            <a:spLocks noGrp="1"/>
          </p:cNvSpPr>
          <p:nvPr>
            <p:ph type="title"/>
          </p:nvPr>
        </p:nvSpPr>
        <p:spPr>
          <a:xfrm>
            <a:off x="838200" y="1356457"/>
            <a:ext cx="8595732" cy="940374"/>
          </a:xfrm>
          <a:prstGeom prst="rect">
            <a:avLst/>
          </a:prstGeom>
        </p:spPr>
        <p:txBody>
          <a:bodyPr vert="horz" lIns="91440" tIns="45720" rIns="91440" bIns="45720" rtlCol="0" anchor="ctr">
            <a:normAutofit/>
          </a:bodyPr>
          <a:lstStyle/>
          <a:p>
            <a:r>
              <a:rPr lang="de-DE"/>
              <a:t>Mastertitelformat bearbeiten</a:t>
            </a:r>
          </a:p>
        </p:txBody>
      </p:sp>
      <p:pic>
        <p:nvPicPr>
          <p:cNvPr id="4" name="Grafik 3">
            <a:extLst>
              <a:ext uri="{FF2B5EF4-FFF2-40B4-BE49-F238E27FC236}">
                <a16:creationId xmlns:a16="http://schemas.microsoft.com/office/drawing/2014/main" id="{6F0564C6-6C0E-D822-537F-736D185DFB5B}"/>
              </a:ext>
            </a:extLst>
          </p:cNvPr>
          <p:cNvPicPr>
            <a:picLocks noChangeAspect="1"/>
          </p:cNvPicPr>
          <p:nvPr userDrawn="1"/>
        </p:nvPicPr>
        <p:blipFill>
          <a:blip r:embed="rId9"/>
          <a:stretch>
            <a:fillRect/>
          </a:stretch>
        </p:blipFill>
        <p:spPr>
          <a:xfrm>
            <a:off x="9745689" y="365125"/>
            <a:ext cx="2104036" cy="686906"/>
          </a:xfrm>
          <a:prstGeom prst="rect">
            <a:avLst/>
          </a:prstGeom>
        </p:spPr>
      </p:pic>
    </p:spTree>
    <p:extLst>
      <p:ext uri="{BB962C8B-B14F-4D97-AF65-F5344CB8AC3E}">
        <p14:creationId xmlns:p14="http://schemas.microsoft.com/office/powerpoint/2010/main" val="209415937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20" r:id="rId3"/>
  </p:sldLayoutIdLst>
  <p:hf hdr="0" dt="0"/>
  <p:txStyles>
    <p:titleStyle>
      <a:lvl1pPr algn="l" defTabSz="914400" rtl="0" eaLnBrk="1" latinLnBrk="0" hangingPunct="1">
        <a:lnSpc>
          <a:spcPct val="90000"/>
        </a:lnSpc>
        <a:spcBef>
          <a:spcPct val="0"/>
        </a:spcBef>
        <a:buNone/>
        <a:defRPr sz="2000" kern="1200">
          <a:solidFill>
            <a:schemeClr val="tx1"/>
          </a:solidFill>
          <a:latin typeface="+mn-lt"/>
          <a:ea typeface="+mj-ea"/>
          <a:cs typeface="+mj-cs"/>
        </a:defRPr>
      </a:lvl1pPr>
    </p:titleStyle>
    <p:bodyStyle>
      <a:lvl1pPr marL="228600" indent="-108000" algn="l" defTabSz="914400" rtl="0" eaLnBrk="1" latinLnBrk="0" hangingPunct="1">
        <a:lnSpc>
          <a:spcPct val="90000"/>
        </a:lnSpc>
        <a:spcBef>
          <a:spcPts val="10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1pPr>
      <a:lvl2pPr marL="6858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2pPr>
      <a:lvl3pPr marL="11430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3pPr>
      <a:lvl4pPr marL="16002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4pPr>
      <a:lvl5pPr marL="2057400" indent="-108000" algn="l" defTabSz="914400" rtl="0" eaLnBrk="1" latinLnBrk="0" hangingPunct="1">
        <a:lnSpc>
          <a:spcPct val="90000"/>
        </a:lnSpc>
        <a:spcBef>
          <a:spcPts val="500"/>
        </a:spcBef>
        <a:buSzPct val="130000"/>
        <a:buFontTx/>
        <a:buBlip>
          <a:blip>
            <a:extLst>
              <a:ext uri="{96DAC541-7B7A-43D3-8B79-37D633B846F1}">
                <asvg:svgBlip xmlns:asvg="http://schemas.microsoft.com/office/drawing/2016/SVG/main" r:embed="rId10"/>
              </a:ext>
            </a:extLst>
          </a:blip>
        </a:buBlip>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0.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1.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svg"/></Relationships>
</file>

<file path=ppt/slides/_rels/slide12.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6.svg"/></Relationships>
</file>

<file path=ppt/slides/_rels/slide13.xml.rels><?xml version="1.0" encoding="UTF-8" standalone="yes"?>
<Relationships xmlns="http://schemas.openxmlformats.org/package/2006/relationships"><Relationship Id="rId3" Type="http://schemas.openxmlformats.org/officeDocument/2006/relationships/image" Target="../media/image83.svg"/><Relationship Id="rId7" Type="http://schemas.openxmlformats.org/officeDocument/2006/relationships/image" Target="../media/image92.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91.svg"/><Relationship Id="rId5" Type="http://schemas.openxmlformats.org/officeDocument/2006/relationships/image" Target="../media/image89.svg"/><Relationship Id="rId4" Type="http://schemas.openxmlformats.org/officeDocument/2006/relationships/image" Target="../media/image86.svg"/></Relationships>
</file>

<file path=ppt/slides/_rels/slide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71.png"/><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71.png"/><Relationship Id="rId1" Type="http://schemas.openxmlformats.org/officeDocument/2006/relationships/slideLayout" Target="../slideLayouts/slideLayout5.xml"/><Relationship Id="rId5" Type="http://schemas.openxmlformats.org/officeDocument/2006/relationships/image" Target="../media/image94.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71.png"/><Relationship Id="rId1" Type="http://schemas.openxmlformats.org/officeDocument/2006/relationships/slideLayout" Target="../slideLayouts/slideLayout5.xml"/><Relationship Id="rId6" Type="http://schemas.openxmlformats.org/officeDocument/2006/relationships/image" Target="../media/image95.svg"/><Relationship Id="rId5" Type="http://schemas.openxmlformats.org/officeDocument/2006/relationships/image" Target="../media/image66.png"/><Relationship Id="rId4" Type="http://schemas.openxmlformats.org/officeDocument/2006/relationships/image" Target="../media/image84.svg"/></Relationships>
</file>

<file path=ppt/slides/_rels/slide17.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8.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99.svg"/><Relationship Id="rId4" Type="http://schemas.openxmlformats.org/officeDocument/2006/relationships/image" Target="../media/image98.png"/></Relationships>
</file>

<file path=ppt/slides/_rels/slide19.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99.svg"/><Relationship Id="rId4" Type="http://schemas.openxmlformats.org/officeDocument/2006/relationships/image" Target="../media/image100.svg"/></Relationships>
</file>

<file path=ppt/slides/_rels/slide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74.png"/><Relationship Id="rId4" Type="http://schemas.openxmlformats.org/officeDocument/2006/relationships/image" Target="../media/image73.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5.jpg"/><Relationship Id="rId1" Type="http://schemas.openxmlformats.org/officeDocument/2006/relationships/slideLayout" Target="../slideLayouts/slideLayout2.xml"/><Relationship Id="rId5" Type="http://schemas.openxmlformats.org/officeDocument/2006/relationships/image" Target="../media/image77.svg"/><Relationship Id="rId4" Type="http://schemas.openxmlformats.org/officeDocument/2006/relationships/image" Target="../media/image76.svg"/></Relationships>
</file>

<file path=ppt/slides/_rels/slide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74.png"/><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66.png"/><Relationship Id="rId2" Type="http://schemas.openxmlformats.org/officeDocument/2006/relationships/image" Target="../media/image71.png"/><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71.png"/><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84.svg"/><Relationship Id="rId4" Type="http://schemas.openxmlformats.org/officeDocument/2006/relationships/image" Target="../media/image8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2E50700-354E-A7C3-2418-FB7D83A138E9}"/>
              </a:ext>
            </a:extLst>
          </p:cNvPr>
          <p:cNvPicPr>
            <a:picLocks noChangeAspect="1"/>
          </p:cNvPicPr>
          <p:nvPr/>
        </p:nvPicPr>
        <p:blipFill>
          <a:blip r:embed="rId2"/>
          <a:stretch>
            <a:fillRect/>
          </a:stretch>
        </p:blipFill>
        <p:spPr>
          <a:xfrm>
            <a:off x="745297" y="6314137"/>
            <a:ext cx="1643579" cy="476177"/>
          </a:xfrm>
          <a:prstGeom prst="rect">
            <a:avLst/>
          </a:prstGeom>
        </p:spPr>
      </p:pic>
      <p:pic>
        <p:nvPicPr>
          <p:cNvPr id="8" name="Grafik 7">
            <a:extLst>
              <a:ext uri="{FF2B5EF4-FFF2-40B4-BE49-F238E27FC236}">
                <a16:creationId xmlns:a16="http://schemas.microsoft.com/office/drawing/2014/main" id="{CC93AE46-A4B6-01E0-0A93-BD6A1E3D8736}"/>
              </a:ext>
            </a:extLst>
          </p:cNvPr>
          <p:cNvPicPr>
            <a:picLocks noChangeAspect="1"/>
          </p:cNvPicPr>
          <p:nvPr/>
        </p:nvPicPr>
        <p:blipFill>
          <a:blip r:embed="rId3"/>
          <a:stretch>
            <a:fillRect/>
          </a:stretch>
        </p:blipFill>
        <p:spPr>
          <a:xfrm>
            <a:off x="5479399" y="574079"/>
            <a:ext cx="738583" cy="738583"/>
          </a:xfrm>
          <a:prstGeom prst="rect">
            <a:avLst/>
          </a:prstGeom>
        </p:spPr>
      </p:pic>
      <p:pic>
        <p:nvPicPr>
          <p:cNvPr id="4" name="Grafik 3">
            <a:extLst>
              <a:ext uri="{FF2B5EF4-FFF2-40B4-BE49-F238E27FC236}">
                <a16:creationId xmlns:a16="http://schemas.microsoft.com/office/drawing/2014/main" id="{0F1699A1-B3AC-03FE-518A-30733FC3BF78}"/>
              </a:ext>
            </a:extLst>
          </p:cNvPr>
          <p:cNvPicPr>
            <a:picLocks noChangeAspect="1"/>
          </p:cNvPicPr>
          <p:nvPr/>
        </p:nvPicPr>
        <p:blipFill>
          <a:blip r:embed="rId4"/>
          <a:stretch>
            <a:fillRect/>
          </a:stretch>
        </p:blipFill>
        <p:spPr>
          <a:xfrm>
            <a:off x="3472081" y="1538364"/>
            <a:ext cx="4917379" cy="1301256"/>
          </a:xfrm>
          <a:prstGeom prst="rect">
            <a:avLst/>
          </a:prstGeom>
        </p:spPr>
      </p:pic>
      <p:pic>
        <p:nvPicPr>
          <p:cNvPr id="6" name="Grafik 5" descr="Ein Bild, das weiß, Design enthält.&#10;&#10;KI-generierte Inhalte können fehlerhaft sein.">
            <a:extLst>
              <a:ext uri="{FF2B5EF4-FFF2-40B4-BE49-F238E27FC236}">
                <a16:creationId xmlns:a16="http://schemas.microsoft.com/office/drawing/2014/main" id="{ABE094F5-18FF-77AB-3D40-DCBCBB77489C}"/>
              </a:ext>
            </a:extLst>
          </p:cNvPr>
          <p:cNvPicPr>
            <a:picLocks noChangeAspect="1"/>
          </p:cNvPicPr>
          <p:nvPr/>
        </p:nvPicPr>
        <p:blipFill>
          <a:blip r:embed="rId5"/>
          <a:stretch>
            <a:fillRect/>
          </a:stretch>
        </p:blipFill>
        <p:spPr>
          <a:xfrm>
            <a:off x="3276338" y="2562391"/>
            <a:ext cx="4220164" cy="619211"/>
          </a:xfrm>
          <a:prstGeom prst="rect">
            <a:avLst/>
          </a:prstGeom>
        </p:spPr>
      </p:pic>
      <p:sp>
        <p:nvSpPr>
          <p:cNvPr id="9" name="Textfeld 8">
            <a:extLst>
              <a:ext uri="{FF2B5EF4-FFF2-40B4-BE49-F238E27FC236}">
                <a16:creationId xmlns:a16="http://schemas.microsoft.com/office/drawing/2014/main" id="{248D09EB-4445-71E4-68CE-6579E25FEEA7}"/>
              </a:ext>
            </a:extLst>
          </p:cNvPr>
          <p:cNvSpPr txBox="1"/>
          <p:nvPr/>
        </p:nvSpPr>
        <p:spPr>
          <a:xfrm>
            <a:off x="3207839" y="2903605"/>
            <a:ext cx="5281702" cy="461665"/>
          </a:xfrm>
          <a:prstGeom prst="rect">
            <a:avLst/>
          </a:prstGeom>
          <a:noFill/>
        </p:spPr>
        <p:txBody>
          <a:bodyPr wrap="none" rtlCol="0">
            <a:spAutoFit/>
          </a:bodyPr>
          <a:lstStyle/>
          <a:p>
            <a:r>
              <a:rPr lang="en-GB" sz="2400" b="1" dirty="0" err="1"/>
              <a:t>Zwischen</a:t>
            </a:r>
            <a:r>
              <a:rPr lang="en-GB" sz="2400" b="1" dirty="0"/>
              <a:t> </a:t>
            </a:r>
            <a:r>
              <a:rPr lang="en-GB" sz="2400" b="1" dirty="0" err="1"/>
              <a:t>Maisdeckel</a:t>
            </a:r>
            <a:r>
              <a:rPr lang="en-GB" sz="2400" b="1" dirty="0"/>
              <a:t> und GPS-</a:t>
            </a:r>
            <a:r>
              <a:rPr lang="en-GB" sz="2400" b="1" dirty="0" err="1"/>
              <a:t>Potenzial</a:t>
            </a:r>
            <a:endParaRPr lang="en-DE" sz="2400" b="1" dirty="0"/>
          </a:p>
        </p:txBody>
      </p:sp>
      <p:sp>
        <p:nvSpPr>
          <p:cNvPr id="10" name="Textfeld 9">
            <a:extLst>
              <a:ext uri="{FF2B5EF4-FFF2-40B4-BE49-F238E27FC236}">
                <a16:creationId xmlns:a16="http://schemas.microsoft.com/office/drawing/2014/main" id="{C9B2E189-A35C-AF6B-B422-707FF28E1BEE}"/>
              </a:ext>
            </a:extLst>
          </p:cNvPr>
          <p:cNvSpPr txBox="1"/>
          <p:nvPr/>
        </p:nvSpPr>
        <p:spPr>
          <a:xfrm>
            <a:off x="2527306" y="4205629"/>
            <a:ext cx="6357831" cy="369332"/>
          </a:xfrm>
          <a:prstGeom prst="rect">
            <a:avLst/>
          </a:prstGeom>
          <a:noFill/>
        </p:spPr>
        <p:txBody>
          <a:bodyPr wrap="none" rtlCol="0">
            <a:spAutoFit/>
          </a:bodyPr>
          <a:lstStyle/>
          <a:p>
            <a:r>
              <a:rPr lang="de-DE" dirty="0"/>
              <a:t>Biostimulanzien als Hebel für maximale Energieerträge im Norden</a:t>
            </a:r>
            <a:endParaRPr lang="en-DE" dirty="0"/>
          </a:p>
        </p:txBody>
      </p:sp>
      <p:cxnSp>
        <p:nvCxnSpPr>
          <p:cNvPr id="12" name="Gerader Verbinder 11">
            <a:extLst>
              <a:ext uri="{FF2B5EF4-FFF2-40B4-BE49-F238E27FC236}">
                <a16:creationId xmlns:a16="http://schemas.microsoft.com/office/drawing/2014/main" id="{5EDA5692-3E38-DD54-A300-E91BAFBC5CE0}"/>
              </a:ext>
            </a:extLst>
          </p:cNvPr>
          <p:cNvCxnSpPr/>
          <p:nvPr/>
        </p:nvCxnSpPr>
        <p:spPr>
          <a:xfrm>
            <a:off x="5212850" y="3817442"/>
            <a:ext cx="1271682" cy="0"/>
          </a:xfrm>
          <a:prstGeom prst="line">
            <a:avLst/>
          </a:prstGeom>
          <a:ln w="28575">
            <a:solidFill>
              <a:srgbClr val="10A63E"/>
            </a:solidFill>
          </a:ln>
        </p:spPr>
        <p:style>
          <a:lnRef idx="1">
            <a:schemeClr val="accent1"/>
          </a:lnRef>
          <a:fillRef idx="0">
            <a:schemeClr val="accent1"/>
          </a:fillRef>
          <a:effectRef idx="0">
            <a:schemeClr val="accent1"/>
          </a:effectRef>
          <a:fontRef idx="minor">
            <a:schemeClr val="tx1"/>
          </a:fontRef>
        </p:style>
      </p:cxnSp>
      <p:pic>
        <p:nvPicPr>
          <p:cNvPr id="3" name="Grafik 2" descr="Ein Bild, das draußen, Himmel, Natur, Pflanze enthält.&#10;&#10;KI-generierte Inhalte können fehlerhaft sein.">
            <a:extLst>
              <a:ext uri="{FF2B5EF4-FFF2-40B4-BE49-F238E27FC236}">
                <a16:creationId xmlns:a16="http://schemas.microsoft.com/office/drawing/2014/main" id="{F5FFA5DB-A659-2105-0B1F-FB6423EFB4B7}"/>
              </a:ext>
            </a:extLst>
          </p:cNvPr>
          <p:cNvPicPr>
            <a:picLocks noChangeAspect="1"/>
          </p:cNvPicPr>
          <p:nvPr/>
        </p:nvPicPr>
        <p:blipFill>
          <a:blip r:embed="rId6">
            <a:alphaModFix amt="34000"/>
          </a:blip>
          <a:stretch>
            <a:fillRect/>
          </a:stretch>
        </p:blipFill>
        <p:spPr>
          <a:xfrm>
            <a:off x="-3465417" y="0"/>
            <a:ext cx="18628214" cy="7429500"/>
          </a:xfrm>
          <a:prstGeom prst="rect">
            <a:avLst/>
          </a:prstGeom>
        </p:spPr>
      </p:pic>
      <p:sp>
        <p:nvSpPr>
          <p:cNvPr id="2" name="Textfeld 1">
            <a:extLst>
              <a:ext uri="{FF2B5EF4-FFF2-40B4-BE49-F238E27FC236}">
                <a16:creationId xmlns:a16="http://schemas.microsoft.com/office/drawing/2014/main" id="{42E49EB8-AB5A-A3D7-B8A6-2425BBCE8D32}"/>
              </a:ext>
            </a:extLst>
          </p:cNvPr>
          <p:cNvSpPr txBox="1"/>
          <p:nvPr/>
        </p:nvSpPr>
        <p:spPr>
          <a:xfrm>
            <a:off x="2401977" y="5183452"/>
            <a:ext cx="6893426" cy="369332"/>
          </a:xfrm>
          <a:prstGeom prst="rect">
            <a:avLst/>
          </a:prstGeom>
          <a:noFill/>
        </p:spPr>
        <p:txBody>
          <a:bodyPr wrap="none" rtlCol="0">
            <a:spAutoFit/>
          </a:bodyPr>
          <a:lstStyle/>
          <a:p>
            <a:r>
              <a:rPr lang="de-DE" dirty="0"/>
              <a:t>SCHAUMANN </a:t>
            </a:r>
            <a:r>
              <a:rPr lang="de-DE" dirty="0" err="1"/>
              <a:t>BioEnergy</a:t>
            </a:r>
            <a:r>
              <a:rPr lang="de-DE" dirty="0"/>
              <a:t> • Referent: Sebastian Büning • Rendsburg 2026</a:t>
            </a:r>
            <a:endParaRPr lang="en-DE" dirty="0"/>
          </a:p>
        </p:txBody>
      </p:sp>
    </p:spTree>
    <p:extLst>
      <p:ext uri="{BB962C8B-B14F-4D97-AF65-F5344CB8AC3E}">
        <p14:creationId xmlns:p14="http://schemas.microsoft.com/office/powerpoint/2010/main" val="3003631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FE4E3-82B4-D456-A0DD-81596C3A13D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42857B5-915D-3173-9984-C21BDE493733}"/>
              </a:ext>
            </a:extLst>
          </p:cNvPr>
          <p:cNvSpPr>
            <a:spLocks noGrp="1"/>
          </p:cNvSpPr>
          <p:nvPr>
            <p:ph type="title"/>
          </p:nvPr>
        </p:nvSpPr>
        <p:spPr>
          <a:xfrm>
            <a:off x="544751" y="869703"/>
            <a:ext cx="6000428" cy="577849"/>
          </a:xfrm>
        </p:spPr>
        <p:txBody>
          <a:bodyPr>
            <a:normAutofit/>
          </a:bodyPr>
          <a:lstStyle/>
          <a:p>
            <a:r>
              <a:rPr lang="de-DE" sz="3000" b="1" dirty="0"/>
              <a:t>Wirkweise im Silomais</a:t>
            </a:r>
          </a:p>
        </p:txBody>
      </p:sp>
      <p:grpSp>
        <p:nvGrpSpPr>
          <p:cNvPr id="3" name="Gruppieren 2">
            <a:extLst>
              <a:ext uri="{FF2B5EF4-FFF2-40B4-BE49-F238E27FC236}">
                <a16:creationId xmlns:a16="http://schemas.microsoft.com/office/drawing/2014/main" id="{8D1D20C4-7824-0275-AC70-D8AC34421F3C}"/>
              </a:ext>
            </a:extLst>
          </p:cNvPr>
          <p:cNvGrpSpPr/>
          <p:nvPr/>
        </p:nvGrpSpPr>
        <p:grpSpPr>
          <a:xfrm>
            <a:off x="900000" y="1530963"/>
            <a:ext cx="1440000" cy="772"/>
            <a:chOff x="5254081" y="1393354"/>
            <a:chExt cx="4170697" cy="772"/>
          </a:xfrm>
        </p:grpSpPr>
        <p:cxnSp>
          <p:nvCxnSpPr>
            <p:cNvPr id="5" name="Gerade Verbindung 25">
              <a:extLst>
                <a:ext uri="{FF2B5EF4-FFF2-40B4-BE49-F238E27FC236}">
                  <a16:creationId xmlns:a16="http://schemas.microsoft.com/office/drawing/2014/main" id="{4C88A99F-65BA-5243-EE95-8C1F4F5620D5}"/>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2" name="Gerade Verbindung 26">
              <a:extLst>
                <a:ext uri="{FF2B5EF4-FFF2-40B4-BE49-F238E27FC236}">
                  <a16:creationId xmlns:a16="http://schemas.microsoft.com/office/drawing/2014/main" id="{AD6DAECD-CA2D-3C84-D736-BB8D06FFF064}"/>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3" name="Gerade Verbindung 27">
              <a:extLst>
                <a:ext uri="{FF2B5EF4-FFF2-40B4-BE49-F238E27FC236}">
                  <a16:creationId xmlns:a16="http://schemas.microsoft.com/office/drawing/2014/main" id="{EC7C2AA4-DE56-A1CE-12EF-7E30177A6FA9}"/>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17" name="Textfeld 16">
            <a:extLst>
              <a:ext uri="{FF2B5EF4-FFF2-40B4-BE49-F238E27FC236}">
                <a16:creationId xmlns:a16="http://schemas.microsoft.com/office/drawing/2014/main" id="{16E8CBC4-E53D-515D-E7B3-E2CF68246A0E}"/>
              </a:ext>
            </a:extLst>
          </p:cNvPr>
          <p:cNvSpPr txBox="1"/>
          <p:nvPr/>
        </p:nvSpPr>
        <p:spPr>
          <a:xfrm>
            <a:off x="544750" y="1960323"/>
            <a:ext cx="6319265" cy="1495794"/>
          </a:xfrm>
          <a:prstGeom prst="rect">
            <a:avLst/>
          </a:prstGeom>
          <a:noFill/>
        </p:spPr>
        <p:txBody>
          <a:bodyPr wrap="square" rtlCol="0">
            <a:spAutoFit/>
          </a:bodyPr>
          <a:lstStyle/>
          <a:p>
            <a:r>
              <a:rPr lang="de-DE" sz="2000" b="1" dirty="0"/>
              <a:t>      Schutz der Kolbenanlage (BBCH 14-16)</a:t>
            </a:r>
          </a:p>
          <a:p>
            <a:pPr>
              <a:lnSpc>
                <a:spcPct val="20000"/>
              </a:lnSpc>
            </a:pPr>
            <a:endParaRPr lang="de-DE" sz="1600" dirty="0"/>
          </a:p>
          <a:p>
            <a:r>
              <a:rPr lang="de-DE" sz="1600" dirty="0"/>
              <a:t>Durchbricht die hormonelle Kälteblockade. Die Pflanze behält ihre genetisch angelegte Kolbenlänge und bildet die volle Kornanzahl aus.</a:t>
            </a:r>
          </a:p>
          <a:p>
            <a:endParaRPr lang="de-DE" b="1" dirty="0"/>
          </a:p>
          <a:p>
            <a:endParaRPr lang="de-DE" dirty="0"/>
          </a:p>
        </p:txBody>
      </p:sp>
      <p:pic>
        <p:nvPicPr>
          <p:cNvPr id="23" name="Grafik 22">
            <a:extLst>
              <a:ext uri="{FF2B5EF4-FFF2-40B4-BE49-F238E27FC236}">
                <a16:creationId xmlns:a16="http://schemas.microsoft.com/office/drawing/2014/main" id="{ED9D094C-8988-072D-DAAA-DB54FC23A857}"/>
              </a:ext>
            </a:extLst>
          </p:cNvPr>
          <p:cNvPicPr>
            <a:picLocks noChangeAspect="1"/>
          </p:cNvPicPr>
          <p:nvPr/>
        </p:nvPicPr>
        <p:blipFill>
          <a:blip r:embed="rId2"/>
          <a:stretch>
            <a:fillRect/>
          </a:stretch>
        </p:blipFill>
        <p:spPr>
          <a:xfrm>
            <a:off x="745297" y="6314137"/>
            <a:ext cx="1643579" cy="476177"/>
          </a:xfrm>
          <a:prstGeom prst="rect">
            <a:avLst/>
          </a:prstGeom>
        </p:spPr>
      </p:pic>
      <p:pic>
        <p:nvPicPr>
          <p:cNvPr id="7" name="Grafik 6" descr="Mais mit einfarbiger Füllung">
            <a:extLst>
              <a:ext uri="{FF2B5EF4-FFF2-40B4-BE49-F238E27FC236}">
                <a16:creationId xmlns:a16="http://schemas.microsoft.com/office/drawing/2014/main" id="{12FF711F-FBD5-18A9-D137-B5D61D2CC21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4839" y="1959551"/>
            <a:ext cx="360913" cy="360913"/>
          </a:xfrm>
          <a:prstGeom prst="rect">
            <a:avLst/>
          </a:prstGeom>
        </p:spPr>
      </p:pic>
      <p:pic>
        <p:nvPicPr>
          <p:cNvPr id="29" name="Grafik 28">
            <a:extLst>
              <a:ext uri="{FF2B5EF4-FFF2-40B4-BE49-F238E27FC236}">
                <a16:creationId xmlns:a16="http://schemas.microsoft.com/office/drawing/2014/main" id="{F138B725-E86B-4EAC-1686-0AFA776394F0}"/>
              </a:ext>
            </a:extLst>
          </p:cNvPr>
          <p:cNvPicPr>
            <a:picLocks noChangeAspect="1"/>
          </p:cNvPicPr>
          <p:nvPr/>
        </p:nvPicPr>
        <p:blipFill>
          <a:blip r:embed="rId4"/>
          <a:stretch>
            <a:fillRect/>
          </a:stretch>
        </p:blipFill>
        <p:spPr>
          <a:xfrm>
            <a:off x="6850357" y="1115381"/>
            <a:ext cx="4985148" cy="4828217"/>
          </a:xfrm>
          <a:prstGeom prst="rect">
            <a:avLst/>
          </a:prstGeom>
        </p:spPr>
      </p:pic>
    </p:spTree>
    <p:extLst>
      <p:ext uri="{BB962C8B-B14F-4D97-AF65-F5344CB8AC3E}">
        <p14:creationId xmlns:p14="http://schemas.microsoft.com/office/powerpoint/2010/main" val="1496905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ED600-FD87-765E-544F-BD91EBA2B48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ADE7AE5-385C-76B2-FDB0-2D52BDE83C53}"/>
              </a:ext>
            </a:extLst>
          </p:cNvPr>
          <p:cNvSpPr>
            <a:spLocks noGrp="1"/>
          </p:cNvSpPr>
          <p:nvPr>
            <p:ph type="title"/>
          </p:nvPr>
        </p:nvSpPr>
        <p:spPr>
          <a:xfrm>
            <a:off x="544751" y="869703"/>
            <a:ext cx="6000428" cy="577849"/>
          </a:xfrm>
        </p:spPr>
        <p:txBody>
          <a:bodyPr>
            <a:normAutofit/>
          </a:bodyPr>
          <a:lstStyle/>
          <a:p>
            <a:r>
              <a:rPr lang="de-DE" sz="3000" b="1" dirty="0"/>
              <a:t>Wirkweise im Silomais</a:t>
            </a:r>
          </a:p>
        </p:txBody>
      </p:sp>
      <p:grpSp>
        <p:nvGrpSpPr>
          <p:cNvPr id="3" name="Gruppieren 2">
            <a:extLst>
              <a:ext uri="{FF2B5EF4-FFF2-40B4-BE49-F238E27FC236}">
                <a16:creationId xmlns:a16="http://schemas.microsoft.com/office/drawing/2014/main" id="{80AA1995-DB71-F971-47B7-238CD71C48D2}"/>
              </a:ext>
            </a:extLst>
          </p:cNvPr>
          <p:cNvGrpSpPr/>
          <p:nvPr/>
        </p:nvGrpSpPr>
        <p:grpSpPr>
          <a:xfrm>
            <a:off x="900000" y="1530963"/>
            <a:ext cx="1440000" cy="772"/>
            <a:chOff x="5254081" y="1393354"/>
            <a:chExt cx="4170697" cy="772"/>
          </a:xfrm>
        </p:grpSpPr>
        <p:cxnSp>
          <p:nvCxnSpPr>
            <p:cNvPr id="5" name="Gerade Verbindung 25">
              <a:extLst>
                <a:ext uri="{FF2B5EF4-FFF2-40B4-BE49-F238E27FC236}">
                  <a16:creationId xmlns:a16="http://schemas.microsoft.com/office/drawing/2014/main" id="{82AE011A-8FD0-4F67-460B-F7C9B4D6FC0F}"/>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2" name="Gerade Verbindung 26">
              <a:extLst>
                <a:ext uri="{FF2B5EF4-FFF2-40B4-BE49-F238E27FC236}">
                  <a16:creationId xmlns:a16="http://schemas.microsoft.com/office/drawing/2014/main" id="{9EC05BFF-5EED-6633-779F-3C1F11DF0822}"/>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3" name="Gerade Verbindung 27">
              <a:extLst>
                <a:ext uri="{FF2B5EF4-FFF2-40B4-BE49-F238E27FC236}">
                  <a16:creationId xmlns:a16="http://schemas.microsoft.com/office/drawing/2014/main" id="{0DFDCA09-041C-21E1-A4B0-EB2176C93F50}"/>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17" name="Textfeld 16">
            <a:extLst>
              <a:ext uri="{FF2B5EF4-FFF2-40B4-BE49-F238E27FC236}">
                <a16:creationId xmlns:a16="http://schemas.microsoft.com/office/drawing/2014/main" id="{783BE649-50B5-A731-CEDD-4268DF70B03E}"/>
              </a:ext>
            </a:extLst>
          </p:cNvPr>
          <p:cNvSpPr txBox="1"/>
          <p:nvPr/>
        </p:nvSpPr>
        <p:spPr>
          <a:xfrm>
            <a:off x="544750" y="1960323"/>
            <a:ext cx="6319265" cy="2065309"/>
          </a:xfrm>
          <a:prstGeom prst="rect">
            <a:avLst/>
          </a:prstGeom>
          <a:noFill/>
        </p:spPr>
        <p:txBody>
          <a:bodyPr wrap="square" rtlCol="0">
            <a:spAutoFit/>
          </a:bodyPr>
          <a:lstStyle/>
          <a:p>
            <a:r>
              <a:rPr lang="de-DE" sz="2000" b="1" dirty="0"/>
              <a:t>      Schutz der Kolbenanlage (BBCH 14-16)</a:t>
            </a:r>
          </a:p>
          <a:p>
            <a:pPr>
              <a:lnSpc>
                <a:spcPct val="20000"/>
              </a:lnSpc>
            </a:pPr>
            <a:endParaRPr lang="de-DE" sz="1600" dirty="0"/>
          </a:p>
          <a:p>
            <a:r>
              <a:rPr lang="de-DE" sz="1600" dirty="0"/>
              <a:t>Durchbricht die hormonelle Kälteblockade. Die Pflanze behält ihre genetisch angelegte Kolbenlänge und bildet die volle Kornanzahl aus.</a:t>
            </a:r>
          </a:p>
          <a:p>
            <a:pPr>
              <a:lnSpc>
                <a:spcPct val="30000"/>
              </a:lnSpc>
            </a:pPr>
            <a:endParaRPr lang="de-DE" sz="1600" dirty="0"/>
          </a:p>
          <a:p>
            <a:r>
              <a:rPr lang="de-DE" b="1" dirty="0"/>
              <a:t>       Mobilisierung von Boden-Phosphat</a:t>
            </a:r>
          </a:p>
          <a:p>
            <a:r>
              <a:rPr lang="de-DE" sz="1600" dirty="0"/>
              <a:t>Wurzeln scheiden organische Säuren aus, die festsitzendes Phosphat auch bei kalten Bodentemperaturen unter 8 °C pflanzenverfügbar machen.</a:t>
            </a:r>
          </a:p>
          <a:p>
            <a:pPr>
              <a:lnSpc>
                <a:spcPct val="30000"/>
              </a:lnSpc>
            </a:pPr>
            <a:endParaRPr lang="de-DE" sz="1600" dirty="0"/>
          </a:p>
          <a:p>
            <a:pPr>
              <a:lnSpc>
                <a:spcPct val="30000"/>
              </a:lnSpc>
            </a:pPr>
            <a:br>
              <a:rPr lang="de-DE" b="1" dirty="0"/>
            </a:br>
            <a:endParaRPr lang="de-DE" dirty="0"/>
          </a:p>
        </p:txBody>
      </p:sp>
      <p:pic>
        <p:nvPicPr>
          <p:cNvPr id="23" name="Grafik 22">
            <a:extLst>
              <a:ext uri="{FF2B5EF4-FFF2-40B4-BE49-F238E27FC236}">
                <a16:creationId xmlns:a16="http://schemas.microsoft.com/office/drawing/2014/main" id="{D9139628-1B25-CE17-84F7-45009B9160C3}"/>
              </a:ext>
            </a:extLst>
          </p:cNvPr>
          <p:cNvPicPr>
            <a:picLocks noChangeAspect="1"/>
          </p:cNvPicPr>
          <p:nvPr/>
        </p:nvPicPr>
        <p:blipFill>
          <a:blip r:embed="rId2"/>
          <a:stretch>
            <a:fillRect/>
          </a:stretch>
        </p:blipFill>
        <p:spPr>
          <a:xfrm>
            <a:off x="745297" y="6314137"/>
            <a:ext cx="1643579" cy="476177"/>
          </a:xfrm>
          <a:prstGeom prst="rect">
            <a:avLst/>
          </a:prstGeom>
        </p:spPr>
      </p:pic>
      <p:pic>
        <p:nvPicPr>
          <p:cNvPr id="7" name="Grafik 6" descr="Mais mit einfarbiger Füllung">
            <a:extLst>
              <a:ext uri="{FF2B5EF4-FFF2-40B4-BE49-F238E27FC236}">
                <a16:creationId xmlns:a16="http://schemas.microsoft.com/office/drawing/2014/main" id="{E9A4ED02-62D9-7780-2D76-83B4AD57A2D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4839" y="1959551"/>
            <a:ext cx="360913" cy="360913"/>
          </a:xfrm>
          <a:prstGeom prst="rect">
            <a:avLst/>
          </a:prstGeom>
        </p:spPr>
      </p:pic>
      <p:pic>
        <p:nvPicPr>
          <p:cNvPr id="10" name="Grafik 9" descr="Kolben mit einfarbiger Füllung">
            <a:extLst>
              <a:ext uri="{FF2B5EF4-FFF2-40B4-BE49-F238E27FC236}">
                <a16:creationId xmlns:a16="http://schemas.microsoft.com/office/drawing/2014/main" id="{FEAAE046-B61D-FDE4-2710-5EBD36F46CF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4839" y="2832463"/>
            <a:ext cx="360913" cy="360913"/>
          </a:xfrm>
          <a:prstGeom prst="rect">
            <a:avLst/>
          </a:prstGeom>
        </p:spPr>
      </p:pic>
      <p:pic>
        <p:nvPicPr>
          <p:cNvPr id="21" name="Grafik 20">
            <a:extLst>
              <a:ext uri="{FF2B5EF4-FFF2-40B4-BE49-F238E27FC236}">
                <a16:creationId xmlns:a16="http://schemas.microsoft.com/office/drawing/2014/main" id="{6AD7E40F-5843-1C31-E259-4E0EF45D4221}"/>
              </a:ext>
            </a:extLst>
          </p:cNvPr>
          <p:cNvPicPr>
            <a:picLocks noChangeAspect="1"/>
          </p:cNvPicPr>
          <p:nvPr/>
        </p:nvPicPr>
        <p:blipFill>
          <a:blip r:embed="rId5"/>
          <a:stretch>
            <a:fillRect/>
          </a:stretch>
        </p:blipFill>
        <p:spPr>
          <a:xfrm>
            <a:off x="6985477" y="1105548"/>
            <a:ext cx="2519222" cy="5054620"/>
          </a:xfrm>
          <a:prstGeom prst="rect">
            <a:avLst/>
          </a:prstGeom>
        </p:spPr>
      </p:pic>
      <p:pic>
        <p:nvPicPr>
          <p:cNvPr id="19" name="Grafik 18">
            <a:extLst>
              <a:ext uri="{FF2B5EF4-FFF2-40B4-BE49-F238E27FC236}">
                <a16:creationId xmlns:a16="http://schemas.microsoft.com/office/drawing/2014/main" id="{2F1FB561-4227-FE89-B3B6-42D35DB6DDD6}"/>
              </a:ext>
            </a:extLst>
          </p:cNvPr>
          <p:cNvPicPr>
            <a:picLocks noChangeAspect="1"/>
          </p:cNvPicPr>
          <p:nvPr/>
        </p:nvPicPr>
        <p:blipFill>
          <a:blip r:embed="rId6"/>
          <a:stretch>
            <a:fillRect/>
          </a:stretch>
        </p:blipFill>
        <p:spPr>
          <a:xfrm>
            <a:off x="9626161" y="1105548"/>
            <a:ext cx="2506962" cy="5054621"/>
          </a:xfrm>
          <a:prstGeom prst="rect">
            <a:avLst/>
          </a:prstGeom>
        </p:spPr>
      </p:pic>
    </p:spTree>
    <p:extLst>
      <p:ext uri="{BB962C8B-B14F-4D97-AF65-F5344CB8AC3E}">
        <p14:creationId xmlns:p14="http://schemas.microsoft.com/office/powerpoint/2010/main" val="899031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75C33-285B-5F6D-8F14-8997D609F55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ED48CB7-CDC5-0A96-D615-694C44B732DE}"/>
              </a:ext>
            </a:extLst>
          </p:cNvPr>
          <p:cNvSpPr>
            <a:spLocks noGrp="1"/>
          </p:cNvSpPr>
          <p:nvPr>
            <p:ph type="title"/>
          </p:nvPr>
        </p:nvSpPr>
        <p:spPr>
          <a:xfrm>
            <a:off x="544751" y="869703"/>
            <a:ext cx="6000428" cy="577849"/>
          </a:xfrm>
        </p:spPr>
        <p:txBody>
          <a:bodyPr>
            <a:normAutofit/>
          </a:bodyPr>
          <a:lstStyle/>
          <a:p>
            <a:r>
              <a:rPr lang="de-DE" sz="3000" b="1" dirty="0"/>
              <a:t>Wirkweise im Silomais</a:t>
            </a:r>
          </a:p>
        </p:txBody>
      </p:sp>
      <p:grpSp>
        <p:nvGrpSpPr>
          <p:cNvPr id="3" name="Gruppieren 2">
            <a:extLst>
              <a:ext uri="{FF2B5EF4-FFF2-40B4-BE49-F238E27FC236}">
                <a16:creationId xmlns:a16="http://schemas.microsoft.com/office/drawing/2014/main" id="{C276D034-8C8F-38FC-8893-9CF187058476}"/>
              </a:ext>
            </a:extLst>
          </p:cNvPr>
          <p:cNvGrpSpPr/>
          <p:nvPr/>
        </p:nvGrpSpPr>
        <p:grpSpPr>
          <a:xfrm>
            <a:off x="900000" y="1530963"/>
            <a:ext cx="1440000" cy="772"/>
            <a:chOff x="5254081" y="1393354"/>
            <a:chExt cx="4170697" cy="772"/>
          </a:xfrm>
        </p:grpSpPr>
        <p:cxnSp>
          <p:nvCxnSpPr>
            <p:cNvPr id="5" name="Gerade Verbindung 25">
              <a:extLst>
                <a:ext uri="{FF2B5EF4-FFF2-40B4-BE49-F238E27FC236}">
                  <a16:creationId xmlns:a16="http://schemas.microsoft.com/office/drawing/2014/main" id="{B0029833-8C21-5FFB-D1FE-3AA11A3878D6}"/>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2" name="Gerade Verbindung 26">
              <a:extLst>
                <a:ext uri="{FF2B5EF4-FFF2-40B4-BE49-F238E27FC236}">
                  <a16:creationId xmlns:a16="http://schemas.microsoft.com/office/drawing/2014/main" id="{198B5096-EF0B-4D6B-5149-7E2070C45473}"/>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3" name="Gerade Verbindung 27">
              <a:extLst>
                <a:ext uri="{FF2B5EF4-FFF2-40B4-BE49-F238E27FC236}">
                  <a16:creationId xmlns:a16="http://schemas.microsoft.com/office/drawing/2014/main" id="{84FD3B86-B495-AE97-2BD7-7176FA707DB9}"/>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17" name="Textfeld 16">
            <a:extLst>
              <a:ext uri="{FF2B5EF4-FFF2-40B4-BE49-F238E27FC236}">
                <a16:creationId xmlns:a16="http://schemas.microsoft.com/office/drawing/2014/main" id="{268B3F0E-999F-9E2C-8046-B45321AFCCD2}"/>
              </a:ext>
            </a:extLst>
          </p:cNvPr>
          <p:cNvSpPr txBox="1"/>
          <p:nvPr/>
        </p:nvSpPr>
        <p:spPr>
          <a:xfrm>
            <a:off x="544750" y="1960323"/>
            <a:ext cx="6319265" cy="3493264"/>
          </a:xfrm>
          <a:prstGeom prst="rect">
            <a:avLst/>
          </a:prstGeom>
          <a:noFill/>
        </p:spPr>
        <p:txBody>
          <a:bodyPr wrap="square" rtlCol="0">
            <a:spAutoFit/>
          </a:bodyPr>
          <a:lstStyle/>
          <a:p>
            <a:r>
              <a:rPr lang="de-DE" sz="2000" b="1" dirty="0"/>
              <a:t>      Schutz der Kolbenanlage (BBCH 14-16)</a:t>
            </a:r>
          </a:p>
          <a:p>
            <a:pPr>
              <a:lnSpc>
                <a:spcPct val="20000"/>
              </a:lnSpc>
            </a:pPr>
            <a:endParaRPr lang="de-DE" sz="1600" dirty="0"/>
          </a:p>
          <a:p>
            <a:r>
              <a:rPr lang="de-DE" sz="1600" dirty="0"/>
              <a:t>Durchbricht die hormonelle Kälteblockade. Die Pflanze behält ihre genetisch angelegte Kolbenlänge und bildet die volle Kornanzahl aus.</a:t>
            </a:r>
          </a:p>
          <a:p>
            <a:pPr>
              <a:lnSpc>
                <a:spcPct val="30000"/>
              </a:lnSpc>
            </a:pPr>
            <a:endParaRPr lang="de-DE" sz="1600" dirty="0"/>
          </a:p>
          <a:p>
            <a:r>
              <a:rPr lang="de-DE" b="1" dirty="0"/>
              <a:t>       Mobilisierung von Boden-Phosphat</a:t>
            </a:r>
          </a:p>
          <a:p>
            <a:r>
              <a:rPr lang="de-DE" sz="1600" dirty="0"/>
              <a:t>Wurzeln scheiden organische Säuren aus, die festsitzendes Phosphat auch bei kalten Bodentemperaturen unter 8 °C pflanzenverfügbar machen.</a:t>
            </a:r>
          </a:p>
          <a:p>
            <a:pPr>
              <a:lnSpc>
                <a:spcPct val="30000"/>
              </a:lnSpc>
            </a:pPr>
            <a:endParaRPr lang="de-DE" sz="1600" dirty="0"/>
          </a:p>
          <a:p>
            <a:pPr>
              <a:lnSpc>
                <a:spcPct val="30000"/>
              </a:lnSpc>
            </a:pPr>
            <a:br>
              <a:rPr lang="de-DE" b="1" dirty="0"/>
            </a:br>
            <a:r>
              <a:rPr lang="de-DE" b="1" dirty="0"/>
              <a:t>        Kältetoleranz durch </a:t>
            </a:r>
            <a:r>
              <a:rPr lang="de-DE" b="1" dirty="0" err="1"/>
              <a:t>Osmolyt</a:t>
            </a:r>
            <a:r>
              <a:rPr lang="de-DE" b="1" dirty="0"/>
              <a:t>-Einlagerung</a:t>
            </a:r>
          </a:p>
          <a:p>
            <a:r>
              <a:rPr lang="de-DE" dirty="0"/>
              <a:t>Erhöht die Konzentration der </a:t>
            </a:r>
            <a:r>
              <a:rPr lang="de-DE" dirty="0" err="1"/>
              <a:t>Osmolyte</a:t>
            </a:r>
            <a:r>
              <a:rPr lang="de-DE" dirty="0"/>
              <a:t> in den Zellen. Dies senkt den Gefrierpunkt im Zellsaft und verhindert Kälteschäden an den jungen Blättern</a:t>
            </a:r>
          </a:p>
          <a:p>
            <a:pPr>
              <a:lnSpc>
                <a:spcPct val="30000"/>
              </a:lnSpc>
            </a:pPr>
            <a:endParaRPr lang="de-DE" dirty="0"/>
          </a:p>
          <a:p>
            <a:endParaRPr lang="de-DE" b="1" dirty="0"/>
          </a:p>
          <a:p>
            <a:endParaRPr lang="de-DE" dirty="0"/>
          </a:p>
        </p:txBody>
      </p:sp>
      <p:pic>
        <p:nvPicPr>
          <p:cNvPr id="23" name="Grafik 22">
            <a:extLst>
              <a:ext uri="{FF2B5EF4-FFF2-40B4-BE49-F238E27FC236}">
                <a16:creationId xmlns:a16="http://schemas.microsoft.com/office/drawing/2014/main" id="{5C252DA5-FC73-6D6B-9118-D1231E95C329}"/>
              </a:ext>
            </a:extLst>
          </p:cNvPr>
          <p:cNvPicPr>
            <a:picLocks noChangeAspect="1"/>
          </p:cNvPicPr>
          <p:nvPr/>
        </p:nvPicPr>
        <p:blipFill>
          <a:blip r:embed="rId2"/>
          <a:stretch>
            <a:fillRect/>
          </a:stretch>
        </p:blipFill>
        <p:spPr>
          <a:xfrm>
            <a:off x="745297" y="6314137"/>
            <a:ext cx="1643579" cy="476177"/>
          </a:xfrm>
          <a:prstGeom prst="rect">
            <a:avLst/>
          </a:prstGeom>
        </p:spPr>
      </p:pic>
      <p:pic>
        <p:nvPicPr>
          <p:cNvPr id="7" name="Grafik 6" descr="Mais mit einfarbiger Füllung">
            <a:extLst>
              <a:ext uri="{FF2B5EF4-FFF2-40B4-BE49-F238E27FC236}">
                <a16:creationId xmlns:a16="http://schemas.microsoft.com/office/drawing/2014/main" id="{83F188EB-8677-3E1E-D07C-AC71B72AAF6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4839" y="1959551"/>
            <a:ext cx="360913" cy="360913"/>
          </a:xfrm>
          <a:prstGeom prst="rect">
            <a:avLst/>
          </a:prstGeom>
        </p:spPr>
      </p:pic>
      <p:pic>
        <p:nvPicPr>
          <p:cNvPr id="10" name="Grafik 9" descr="Kolben mit einfarbiger Füllung">
            <a:extLst>
              <a:ext uri="{FF2B5EF4-FFF2-40B4-BE49-F238E27FC236}">
                <a16:creationId xmlns:a16="http://schemas.microsoft.com/office/drawing/2014/main" id="{736103E6-94B2-63AA-EE08-9C25941A844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4839" y="2832463"/>
            <a:ext cx="360913" cy="360913"/>
          </a:xfrm>
          <a:prstGeom prst="rect">
            <a:avLst/>
          </a:prstGeom>
        </p:spPr>
      </p:pic>
      <p:pic>
        <p:nvPicPr>
          <p:cNvPr id="14" name="Grafik 13" descr="Schneeflocke mit einfarbiger Füllung">
            <a:extLst>
              <a:ext uri="{FF2B5EF4-FFF2-40B4-BE49-F238E27FC236}">
                <a16:creationId xmlns:a16="http://schemas.microsoft.com/office/drawing/2014/main" id="{8F83E30A-DF54-3B86-D890-D6E2A24AC19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4839" y="3621963"/>
            <a:ext cx="360913" cy="360913"/>
          </a:xfrm>
          <a:prstGeom prst="rect">
            <a:avLst/>
          </a:prstGeom>
        </p:spPr>
      </p:pic>
      <p:pic>
        <p:nvPicPr>
          <p:cNvPr id="26" name="Grafik 25">
            <a:extLst>
              <a:ext uri="{FF2B5EF4-FFF2-40B4-BE49-F238E27FC236}">
                <a16:creationId xmlns:a16="http://schemas.microsoft.com/office/drawing/2014/main" id="{F8AEB195-5AAA-9C9C-3DC5-74BCE6562705}"/>
              </a:ext>
            </a:extLst>
          </p:cNvPr>
          <p:cNvPicPr>
            <a:picLocks noChangeAspect="1"/>
          </p:cNvPicPr>
          <p:nvPr/>
        </p:nvPicPr>
        <p:blipFill>
          <a:blip r:embed="rId6"/>
          <a:stretch>
            <a:fillRect/>
          </a:stretch>
        </p:blipFill>
        <p:spPr>
          <a:xfrm>
            <a:off x="8332981" y="1207845"/>
            <a:ext cx="3294180" cy="4970372"/>
          </a:xfrm>
          <a:prstGeom prst="rect">
            <a:avLst/>
          </a:prstGeom>
        </p:spPr>
      </p:pic>
    </p:spTree>
    <p:extLst>
      <p:ext uri="{BB962C8B-B14F-4D97-AF65-F5344CB8AC3E}">
        <p14:creationId xmlns:p14="http://schemas.microsoft.com/office/powerpoint/2010/main" val="4184446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3D9BE-9929-DC92-B6A4-8E109F4F81B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500F7B-08FC-4203-8A3E-BBA9813EEAFB}"/>
              </a:ext>
            </a:extLst>
          </p:cNvPr>
          <p:cNvSpPr>
            <a:spLocks noGrp="1"/>
          </p:cNvSpPr>
          <p:nvPr>
            <p:ph type="title"/>
          </p:nvPr>
        </p:nvSpPr>
        <p:spPr>
          <a:xfrm>
            <a:off x="544751" y="869703"/>
            <a:ext cx="6000428" cy="577849"/>
          </a:xfrm>
        </p:spPr>
        <p:txBody>
          <a:bodyPr>
            <a:normAutofit/>
          </a:bodyPr>
          <a:lstStyle/>
          <a:p>
            <a:r>
              <a:rPr lang="de-DE" sz="3000" b="1" dirty="0"/>
              <a:t>Wirkweise im Silomais</a:t>
            </a:r>
          </a:p>
        </p:txBody>
      </p:sp>
      <p:grpSp>
        <p:nvGrpSpPr>
          <p:cNvPr id="3" name="Gruppieren 2">
            <a:extLst>
              <a:ext uri="{FF2B5EF4-FFF2-40B4-BE49-F238E27FC236}">
                <a16:creationId xmlns:a16="http://schemas.microsoft.com/office/drawing/2014/main" id="{CCFAD54B-B3C9-213C-70E6-64681282F74E}"/>
              </a:ext>
            </a:extLst>
          </p:cNvPr>
          <p:cNvGrpSpPr/>
          <p:nvPr/>
        </p:nvGrpSpPr>
        <p:grpSpPr>
          <a:xfrm>
            <a:off x="900000" y="1530963"/>
            <a:ext cx="1440000" cy="772"/>
            <a:chOff x="5254081" y="1393354"/>
            <a:chExt cx="4170697" cy="772"/>
          </a:xfrm>
        </p:grpSpPr>
        <p:cxnSp>
          <p:nvCxnSpPr>
            <p:cNvPr id="5" name="Gerade Verbindung 25">
              <a:extLst>
                <a:ext uri="{FF2B5EF4-FFF2-40B4-BE49-F238E27FC236}">
                  <a16:creationId xmlns:a16="http://schemas.microsoft.com/office/drawing/2014/main" id="{AB00C6FD-C5DA-447C-48E0-67CEAAC9F885}"/>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2" name="Gerade Verbindung 26">
              <a:extLst>
                <a:ext uri="{FF2B5EF4-FFF2-40B4-BE49-F238E27FC236}">
                  <a16:creationId xmlns:a16="http://schemas.microsoft.com/office/drawing/2014/main" id="{2AF7BE7B-D331-6FD6-5D79-0250AF0481E6}"/>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3" name="Gerade Verbindung 27">
              <a:extLst>
                <a:ext uri="{FF2B5EF4-FFF2-40B4-BE49-F238E27FC236}">
                  <a16:creationId xmlns:a16="http://schemas.microsoft.com/office/drawing/2014/main" id="{89B3AA55-9DCC-6E32-21FE-773BC9471861}"/>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17" name="Textfeld 16">
            <a:extLst>
              <a:ext uri="{FF2B5EF4-FFF2-40B4-BE49-F238E27FC236}">
                <a16:creationId xmlns:a16="http://schemas.microsoft.com/office/drawing/2014/main" id="{9AE5FE3D-1191-E263-8134-F4C418C65FC3}"/>
              </a:ext>
            </a:extLst>
          </p:cNvPr>
          <p:cNvSpPr txBox="1"/>
          <p:nvPr/>
        </p:nvSpPr>
        <p:spPr>
          <a:xfrm>
            <a:off x="544750" y="1960323"/>
            <a:ext cx="6319265" cy="4324261"/>
          </a:xfrm>
          <a:prstGeom prst="rect">
            <a:avLst/>
          </a:prstGeom>
          <a:noFill/>
        </p:spPr>
        <p:txBody>
          <a:bodyPr wrap="square" rtlCol="0">
            <a:spAutoFit/>
          </a:bodyPr>
          <a:lstStyle/>
          <a:p>
            <a:r>
              <a:rPr lang="de-DE" sz="2000" b="1" dirty="0"/>
              <a:t>      Schutz der Kolbenanlage (BBCH 14-16)</a:t>
            </a:r>
          </a:p>
          <a:p>
            <a:pPr>
              <a:lnSpc>
                <a:spcPct val="20000"/>
              </a:lnSpc>
            </a:pPr>
            <a:endParaRPr lang="de-DE" sz="1600" dirty="0"/>
          </a:p>
          <a:p>
            <a:r>
              <a:rPr lang="de-DE" sz="1600" dirty="0"/>
              <a:t>Durchbricht die hormonelle Kälteblockade. Die Pflanze behält ihre genetisch angelegte Kolbenlänge und bildet die volle Kornanzahl aus.</a:t>
            </a:r>
          </a:p>
          <a:p>
            <a:pPr>
              <a:lnSpc>
                <a:spcPct val="30000"/>
              </a:lnSpc>
            </a:pPr>
            <a:endParaRPr lang="de-DE" sz="1600" dirty="0"/>
          </a:p>
          <a:p>
            <a:r>
              <a:rPr lang="de-DE" b="1" dirty="0"/>
              <a:t>       Mobilisierung von Boden-Phosphat</a:t>
            </a:r>
          </a:p>
          <a:p>
            <a:r>
              <a:rPr lang="de-DE" sz="1600" dirty="0"/>
              <a:t>Wurzeln scheiden organische Säuren aus, die festsitzendes Phosphat auch bei kalten Bodentemperaturen unter 8 °C pflanzenverfügbar machen.</a:t>
            </a:r>
          </a:p>
          <a:p>
            <a:pPr>
              <a:lnSpc>
                <a:spcPct val="30000"/>
              </a:lnSpc>
            </a:pPr>
            <a:endParaRPr lang="de-DE" sz="1600" dirty="0"/>
          </a:p>
          <a:p>
            <a:pPr>
              <a:lnSpc>
                <a:spcPct val="30000"/>
              </a:lnSpc>
            </a:pPr>
            <a:br>
              <a:rPr lang="de-DE" b="1" dirty="0"/>
            </a:br>
            <a:r>
              <a:rPr lang="de-DE" b="1" dirty="0"/>
              <a:t>        Kältetoleranz durch </a:t>
            </a:r>
            <a:r>
              <a:rPr lang="de-DE" b="1" dirty="0" err="1"/>
              <a:t>Osmolyt</a:t>
            </a:r>
            <a:r>
              <a:rPr lang="de-DE" b="1" dirty="0"/>
              <a:t>-Einlagerung</a:t>
            </a:r>
          </a:p>
          <a:p>
            <a:r>
              <a:rPr lang="de-DE" sz="1600" dirty="0"/>
              <a:t>Erhöht die Konzentration der </a:t>
            </a:r>
            <a:r>
              <a:rPr lang="de-DE" sz="1600" dirty="0" err="1"/>
              <a:t>Osmolyte</a:t>
            </a:r>
            <a:r>
              <a:rPr lang="de-DE" sz="1600" dirty="0"/>
              <a:t> in den Zellen. Dies senkt den Gefrierpunkt im Zellsaft und verhindert Kälteschäden an den jungen Blättern.</a:t>
            </a:r>
          </a:p>
          <a:p>
            <a:pPr>
              <a:lnSpc>
                <a:spcPct val="30000"/>
              </a:lnSpc>
            </a:pPr>
            <a:endParaRPr lang="de-DE" dirty="0"/>
          </a:p>
          <a:p>
            <a:r>
              <a:rPr lang="de-DE" b="1" dirty="0"/>
              <a:t>         Schutz vor Hitze und Trockenheit</a:t>
            </a:r>
          </a:p>
          <a:p>
            <a:r>
              <a:rPr lang="de-DE" sz="1600" dirty="0"/>
              <a:t>Gesteigerte Wasserhaltefähigkeit und höhere Toleranz  gegenüber Stress ermöglicht eine bessere Kolbenfüllung.</a:t>
            </a:r>
          </a:p>
          <a:p>
            <a:endParaRPr lang="de-DE" b="1" dirty="0"/>
          </a:p>
          <a:p>
            <a:endParaRPr lang="de-DE" dirty="0"/>
          </a:p>
        </p:txBody>
      </p:sp>
      <p:pic>
        <p:nvPicPr>
          <p:cNvPr id="23" name="Grafik 22">
            <a:extLst>
              <a:ext uri="{FF2B5EF4-FFF2-40B4-BE49-F238E27FC236}">
                <a16:creationId xmlns:a16="http://schemas.microsoft.com/office/drawing/2014/main" id="{6AA55154-5487-D09B-893A-801D48CD989E}"/>
              </a:ext>
            </a:extLst>
          </p:cNvPr>
          <p:cNvPicPr>
            <a:picLocks noChangeAspect="1"/>
          </p:cNvPicPr>
          <p:nvPr/>
        </p:nvPicPr>
        <p:blipFill>
          <a:blip r:embed="rId2"/>
          <a:stretch>
            <a:fillRect/>
          </a:stretch>
        </p:blipFill>
        <p:spPr>
          <a:xfrm>
            <a:off x="745297" y="6314137"/>
            <a:ext cx="1643579" cy="476177"/>
          </a:xfrm>
          <a:prstGeom prst="rect">
            <a:avLst/>
          </a:prstGeom>
        </p:spPr>
      </p:pic>
      <p:pic>
        <p:nvPicPr>
          <p:cNvPr id="7" name="Grafik 6" descr="Mais mit einfarbiger Füllung">
            <a:extLst>
              <a:ext uri="{FF2B5EF4-FFF2-40B4-BE49-F238E27FC236}">
                <a16:creationId xmlns:a16="http://schemas.microsoft.com/office/drawing/2014/main" id="{7AEBE625-CF46-3340-3DE8-5B3F56E0560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4839" y="1959551"/>
            <a:ext cx="360913" cy="360913"/>
          </a:xfrm>
          <a:prstGeom prst="rect">
            <a:avLst/>
          </a:prstGeom>
        </p:spPr>
      </p:pic>
      <p:pic>
        <p:nvPicPr>
          <p:cNvPr id="10" name="Grafik 9" descr="Kolben mit einfarbiger Füllung">
            <a:extLst>
              <a:ext uri="{FF2B5EF4-FFF2-40B4-BE49-F238E27FC236}">
                <a16:creationId xmlns:a16="http://schemas.microsoft.com/office/drawing/2014/main" id="{D11EF9FB-9EF8-2D3D-4543-35000F6838B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4839" y="2832463"/>
            <a:ext cx="360913" cy="360913"/>
          </a:xfrm>
          <a:prstGeom prst="rect">
            <a:avLst/>
          </a:prstGeom>
        </p:spPr>
      </p:pic>
      <p:pic>
        <p:nvPicPr>
          <p:cNvPr id="14" name="Grafik 13" descr="Schneeflocke mit einfarbiger Füllung">
            <a:extLst>
              <a:ext uri="{FF2B5EF4-FFF2-40B4-BE49-F238E27FC236}">
                <a16:creationId xmlns:a16="http://schemas.microsoft.com/office/drawing/2014/main" id="{CF38A632-CC99-03B1-9794-1686C26DBE0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4839" y="3621963"/>
            <a:ext cx="360913" cy="360913"/>
          </a:xfrm>
          <a:prstGeom prst="rect">
            <a:avLst/>
          </a:prstGeom>
        </p:spPr>
      </p:pic>
      <p:pic>
        <p:nvPicPr>
          <p:cNvPr id="16" name="Grafik 15" descr="Sonne mit einfarbiger Füllung">
            <a:extLst>
              <a:ext uri="{FF2B5EF4-FFF2-40B4-BE49-F238E27FC236}">
                <a16:creationId xmlns:a16="http://schemas.microsoft.com/office/drawing/2014/main" id="{2704DE4A-BADA-8227-17B0-9CD82F183DB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64839" y="4680284"/>
            <a:ext cx="360913" cy="360913"/>
          </a:xfrm>
          <a:prstGeom prst="rect">
            <a:avLst/>
          </a:prstGeom>
        </p:spPr>
      </p:pic>
      <p:pic>
        <p:nvPicPr>
          <p:cNvPr id="11" name="Grafik 10">
            <a:extLst>
              <a:ext uri="{FF2B5EF4-FFF2-40B4-BE49-F238E27FC236}">
                <a16:creationId xmlns:a16="http://schemas.microsoft.com/office/drawing/2014/main" id="{AEB5DC7E-F276-15AA-5425-C871ED576CAE}"/>
              </a:ext>
            </a:extLst>
          </p:cNvPr>
          <p:cNvPicPr>
            <a:picLocks noChangeAspect="1"/>
          </p:cNvPicPr>
          <p:nvPr/>
        </p:nvPicPr>
        <p:blipFill>
          <a:blip r:embed="rId7"/>
          <a:stretch>
            <a:fillRect/>
          </a:stretch>
        </p:blipFill>
        <p:spPr>
          <a:xfrm>
            <a:off x="7040327" y="1110345"/>
            <a:ext cx="4701712" cy="4931224"/>
          </a:xfrm>
          <a:prstGeom prst="rect">
            <a:avLst/>
          </a:prstGeom>
        </p:spPr>
      </p:pic>
    </p:spTree>
    <p:extLst>
      <p:ext uri="{BB962C8B-B14F-4D97-AF65-F5344CB8AC3E}">
        <p14:creationId xmlns:p14="http://schemas.microsoft.com/office/powerpoint/2010/main" val="328316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4CC09-892F-EB30-1B1D-B5F3EDD33147}"/>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EB9941C7-BD4A-5925-BFBD-AF9278B7B28B}"/>
              </a:ext>
            </a:extLst>
          </p:cNvPr>
          <p:cNvPicPr>
            <a:picLocks noChangeAspect="1"/>
          </p:cNvPicPr>
          <p:nvPr/>
        </p:nvPicPr>
        <p:blipFill>
          <a:blip r:embed="rId2"/>
          <a:stretch>
            <a:fillRect/>
          </a:stretch>
        </p:blipFill>
        <p:spPr>
          <a:xfrm>
            <a:off x="26056" y="80937"/>
            <a:ext cx="6154009" cy="409632"/>
          </a:xfrm>
          <a:prstGeom prst="rect">
            <a:avLst/>
          </a:prstGeom>
        </p:spPr>
      </p:pic>
      <p:sp>
        <p:nvSpPr>
          <p:cNvPr id="2" name="Textfeld 1">
            <a:extLst>
              <a:ext uri="{FF2B5EF4-FFF2-40B4-BE49-F238E27FC236}">
                <a16:creationId xmlns:a16="http://schemas.microsoft.com/office/drawing/2014/main" id="{1E95596C-D8EC-2336-DD78-F66F2B846451}"/>
              </a:ext>
            </a:extLst>
          </p:cNvPr>
          <p:cNvSpPr txBox="1"/>
          <p:nvPr/>
        </p:nvSpPr>
        <p:spPr>
          <a:xfrm>
            <a:off x="441846" y="748077"/>
            <a:ext cx="11629599" cy="553998"/>
          </a:xfrm>
          <a:prstGeom prst="rect">
            <a:avLst/>
          </a:prstGeom>
          <a:noFill/>
        </p:spPr>
        <p:txBody>
          <a:bodyPr wrap="square">
            <a:spAutoFit/>
          </a:bodyPr>
          <a:lstStyle/>
          <a:p>
            <a:pPr>
              <a:spcAft>
                <a:spcPts val="3000"/>
              </a:spcAft>
            </a:pPr>
            <a:r>
              <a:rPr lang="en-GB" sz="3000" b="1" dirty="0"/>
              <a:t>PRAXISERFOLGE IN WAHLSTEDT (SH)</a:t>
            </a:r>
          </a:p>
        </p:txBody>
      </p:sp>
      <p:pic>
        <p:nvPicPr>
          <p:cNvPr id="10" name="Grafik 9">
            <a:extLst>
              <a:ext uri="{FF2B5EF4-FFF2-40B4-BE49-F238E27FC236}">
                <a16:creationId xmlns:a16="http://schemas.microsoft.com/office/drawing/2014/main" id="{7343A5A0-628E-BA0A-E24B-E7DD3F60A937}"/>
              </a:ext>
            </a:extLst>
          </p:cNvPr>
          <p:cNvPicPr>
            <a:picLocks noChangeAspect="1"/>
          </p:cNvPicPr>
          <p:nvPr/>
        </p:nvPicPr>
        <p:blipFill>
          <a:blip r:embed="rId3"/>
          <a:stretch>
            <a:fillRect/>
          </a:stretch>
        </p:blipFill>
        <p:spPr>
          <a:xfrm rot="16200000">
            <a:off x="4933788" y="3348026"/>
            <a:ext cx="2324424" cy="161948"/>
          </a:xfrm>
          <a:prstGeom prst="rect">
            <a:avLst/>
          </a:prstGeom>
        </p:spPr>
      </p:pic>
      <p:sp>
        <p:nvSpPr>
          <p:cNvPr id="12" name="Textfeld 11">
            <a:extLst>
              <a:ext uri="{FF2B5EF4-FFF2-40B4-BE49-F238E27FC236}">
                <a16:creationId xmlns:a16="http://schemas.microsoft.com/office/drawing/2014/main" id="{324DC8CE-5310-5361-0049-B240F8C4CB63}"/>
              </a:ext>
            </a:extLst>
          </p:cNvPr>
          <p:cNvSpPr txBox="1"/>
          <p:nvPr/>
        </p:nvSpPr>
        <p:spPr>
          <a:xfrm>
            <a:off x="576197" y="1890116"/>
            <a:ext cx="5123145" cy="3077766"/>
          </a:xfrm>
          <a:prstGeom prst="rect">
            <a:avLst/>
          </a:prstGeom>
          <a:noFill/>
        </p:spPr>
        <p:txBody>
          <a:bodyPr wrap="square" rtlCol="0">
            <a:spAutoFit/>
          </a:bodyPr>
          <a:lstStyle/>
          <a:p>
            <a:pPr algn="ctr"/>
            <a:r>
              <a:rPr lang="en-GB" sz="7000" b="1" dirty="0"/>
              <a:t>+ 3,6%</a:t>
            </a:r>
          </a:p>
          <a:p>
            <a:pPr algn="ctr"/>
            <a:r>
              <a:rPr lang="en-GB" dirty="0" err="1"/>
              <a:t>Stärkegehalt</a:t>
            </a:r>
            <a:r>
              <a:rPr lang="en-GB" dirty="0"/>
              <a:t> in der TM</a:t>
            </a:r>
          </a:p>
          <a:p>
            <a:pPr algn="ctr"/>
            <a:endParaRPr lang="en-GB" dirty="0"/>
          </a:p>
          <a:p>
            <a:pPr algn="ctr"/>
            <a:r>
              <a:rPr lang="en-GB" sz="7000" b="1" dirty="0"/>
              <a:t>+6,0%</a:t>
            </a:r>
          </a:p>
          <a:p>
            <a:pPr algn="ctr"/>
            <a:r>
              <a:rPr lang="en-GB" dirty="0" err="1"/>
              <a:t>Trockenmasse-Ertrag</a:t>
            </a:r>
            <a:endParaRPr lang="en-DE" dirty="0"/>
          </a:p>
        </p:txBody>
      </p:sp>
      <p:sp>
        <p:nvSpPr>
          <p:cNvPr id="13" name="Textfeld 12">
            <a:extLst>
              <a:ext uri="{FF2B5EF4-FFF2-40B4-BE49-F238E27FC236}">
                <a16:creationId xmlns:a16="http://schemas.microsoft.com/office/drawing/2014/main" id="{2E8CCED7-5B86-0F1C-DAB6-BABDB939CA48}"/>
              </a:ext>
            </a:extLst>
          </p:cNvPr>
          <p:cNvSpPr txBox="1"/>
          <p:nvPr/>
        </p:nvSpPr>
        <p:spPr>
          <a:xfrm>
            <a:off x="6256645" y="2103949"/>
            <a:ext cx="5377174" cy="2923877"/>
          </a:xfrm>
          <a:prstGeom prst="rect">
            <a:avLst/>
          </a:prstGeom>
          <a:noFill/>
        </p:spPr>
        <p:txBody>
          <a:bodyPr wrap="square" rtlCol="0">
            <a:spAutoFit/>
          </a:bodyPr>
          <a:lstStyle/>
          <a:p>
            <a:r>
              <a:rPr lang="de-DE" sz="2000" b="1" dirty="0"/>
              <a:t>Wissenschaftlich belegte Qualität</a:t>
            </a:r>
          </a:p>
          <a:p>
            <a:endParaRPr lang="de-DE" sz="2000" b="1" dirty="0"/>
          </a:p>
          <a:p>
            <a:r>
              <a:rPr lang="de-DE" dirty="0"/>
              <a:t>Im Exaktversuch in Wahlstedt (Schleswig-Holstein, Ernte 2025) bewies </a:t>
            </a:r>
            <a:r>
              <a:rPr lang="de-DE" b="1" dirty="0" err="1"/>
              <a:t>boncrop</a:t>
            </a:r>
            <a:r>
              <a:rPr lang="de-DE" b="1" dirty="0"/>
              <a:t> </a:t>
            </a:r>
            <a:r>
              <a:rPr lang="de-DE" b="1" dirty="0" err="1"/>
              <a:t>flow</a:t>
            </a:r>
            <a:r>
              <a:rPr lang="de-DE" dirty="0"/>
              <a:t> im Silomais seine enorme Ertrags- und Qualitätswirkung:</a:t>
            </a:r>
          </a:p>
          <a:p>
            <a:endParaRPr lang="de-DE" dirty="0"/>
          </a:p>
          <a:p>
            <a:r>
              <a:rPr lang="de-DE" dirty="0"/>
              <a:t>Der Stärkegehalt stieg signifikant von 30,7% auf </a:t>
            </a:r>
            <a:r>
              <a:rPr lang="de-DE" b="1" dirty="0"/>
              <a:t>31,8%</a:t>
            </a:r>
            <a:r>
              <a:rPr lang="de-DE" dirty="0"/>
              <a:t> an. Das bedeutet maximale Energiedichte für den Fermenter bei reduzierter Frischmasse!</a:t>
            </a:r>
          </a:p>
          <a:p>
            <a:endParaRPr lang="en-DE" dirty="0"/>
          </a:p>
        </p:txBody>
      </p:sp>
      <p:pic>
        <p:nvPicPr>
          <p:cNvPr id="14" name="Grafik 13">
            <a:extLst>
              <a:ext uri="{FF2B5EF4-FFF2-40B4-BE49-F238E27FC236}">
                <a16:creationId xmlns:a16="http://schemas.microsoft.com/office/drawing/2014/main" id="{AEBBDF14-26EF-D51E-C4C0-CF5CA2E0034A}"/>
              </a:ext>
            </a:extLst>
          </p:cNvPr>
          <p:cNvPicPr>
            <a:picLocks noChangeAspect="1"/>
          </p:cNvPicPr>
          <p:nvPr/>
        </p:nvPicPr>
        <p:blipFill>
          <a:blip r:embed="rId4"/>
          <a:stretch>
            <a:fillRect/>
          </a:stretch>
        </p:blipFill>
        <p:spPr>
          <a:xfrm>
            <a:off x="745297" y="6314137"/>
            <a:ext cx="1643579" cy="476177"/>
          </a:xfrm>
          <a:prstGeom prst="rect">
            <a:avLst/>
          </a:prstGeom>
        </p:spPr>
      </p:pic>
    </p:spTree>
    <p:extLst>
      <p:ext uri="{BB962C8B-B14F-4D97-AF65-F5344CB8AC3E}">
        <p14:creationId xmlns:p14="http://schemas.microsoft.com/office/powerpoint/2010/main" val="3708042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761AF-96EB-099B-8467-1AE0C2004BB0}"/>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5FAC5199-8C91-FCCB-2871-416698217295}"/>
              </a:ext>
            </a:extLst>
          </p:cNvPr>
          <p:cNvPicPr>
            <a:picLocks noChangeAspect="1"/>
          </p:cNvPicPr>
          <p:nvPr/>
        </p:nvPicPr>
        <p:blipFill>
          <a:blip r:embed="rId2"/>
          <a:stretch>
            <a:fillRect/>
          </a:stretch>
        </p:blipFill>
        <p:spPr>
          <a:xfrm>
            <a:off x="26056" y="80937"/>
            <a:ext cx="6154009" cy="409632"/>
          </a:xfrm>
          <a:prstGeom prst="rect">
            <a:avLst/>
          </a:prstGeom>
        </p:spPr>
      </p:pic>
      <p:sp>
        <p:nvSpPr>
          <p:cNvPr id="2" name="Textfeld 1">
            <a:extLst>
              <a:ext uri="{FF2B5EF4-FFF2-40B4-BE49-F238E27FC236}">
                <a16:creationId xmlns:a16="http://schemas.microsoft.com/office/drawing/2014/main" id="{28F4A08A-E409-AE21-6BB0-BF78C90B5F5B}"/>
              </a:ext>
            </a:extLst>
          </p:cNvPr>
          <p:cNvSpPr txBox="1"/>
          <p:nvPr/>
        </p:nvSpPr>
        <p:spPr>
          <a:xfrm>
            <a:off x="441846" y="748077"/>
            <a:ext cx="11629599" cy="553998"/>
          </a:xfrm>
          <a:prstGeom prst="rect">
            <a:avLst/>
          </a:prstGeom>
          <a:noFill/>
        </p:spPr>
        <p:txBody>
          <a:bodyPr wrap="square">
            <a:spAutoFit/>
          </a:bodyPr>
          <a:lstStyle/>
          <a:p>
            <a:pPr>
              <a:spcAft>
                <a:spcPts val="3000"/>
              </a:spcAft>
            </a:pPr>
            <a:r>
              <a:rPr lang="en-GB" sz="3000" b="1" dirty="0"/>
              <a:t>PRAXISERFOLGE IN WAHLSTEDT (SH)</a:t>
            </a:r>
          </a:p>
        </p:txBody>
      </p:sp>
      <p:pic>
        <p:nvPicPr>
          <p:cNvPr id="10" name="Grafik 9">
            <a:extLst>
              <a:ext uri="{FF2B5EF4-FFF2-40B4-BE49-F238E27FC236}">
                <a16:creationId xmlns:a16="http://schemas.microsoft.com/office/drawing/2014/main" id="{20A2DA5A-7E62-722C-B238-4A7C63C912BA}"/>
              </a:ext>
            </a:extLst>
          </p:cNvPr>
          <p:cNvPicPr>
            <a:picLocks noChangeAspect="1"/>
          </p:cNvPicPr>
          <p:nvPr/>
        </p:nvPicPr>
        <p:blipFill>
          <a:blip r:embed="rId3"/>
          <a:stretch>
            <a:fillRect/>
          </a:stretch>
        </p:blipFill>
        <p:spPr>
          <a:xfrm rot="16200000">
            <a:off x="4933788" y="3348026"/>
            <a:ext cx="2324424" cy="161948"/>
          </a:xfrm>
          <a:prstGeom prst="rect">
            <a:avLst/>
          </a:prstGeom>
        </p:spPr>
      </p:pic>
      <p:sp>
        <p:nvSpPr>
          <p:cNvPr id="12" name="Textfeld 11">
            <a:extLst>
              <a:ext uri="{FF2B5EF4-FFF2-40B4-BE49-F238E27FC236}">
                <a16:creationId xmlns:a16="http://schemas.microsoft.com/office/drawing/2014/main" id="{1780F1F0-2BC5-E25E-12EA-24A386A24E92}"/>
              </a:ext>
            </a:extLst>
          </p:cNvPr>
          <p:cNvSpPr txBox="1"/>
          <p:nvPr/>
        </p:nvSpPr>
        <p:spPr>
          <a:xfrm>
            <a:off x="576197" y="1890116"/>
            <a:ext cx="5123145" cy="3077766"/>
          </a:xfrm>
          <a:prstGeom prst="rect">
            <a:avLst/>
          </a:prstGeom>
          <a:noFill/>
        </p:spPr>
        <p:txBody>
          <a:bodyPr wrap="square" rtlCol="0">
            <a:spAutoFit/>
          </a:bodyPr>
          <a:lstStyle/>
          <a:p>
            <a:pPr algn="ctr"/>
            <a:r>
              <a:rPr lang="en-GB" sz="7000" b="1" dirty="0"/>
              <a:t>+ 4,7 dt/ha</a:t>
            </a:r>
          </a:p>
          <a:p>
            <a:pPr algn="ctr"/>
            <a:r>
              <a:rPr lang="en-GB" dirty="0" err="1"/>
              <a:t>Stärke</a:t>
            </a:r>
            <a:endParaRPr lang="en-GB" dirty="0"/>
          </a:p>
          <a:p>
            <a:pPr algn="ctr"/>
            <a:endParaRPr lang="en-GB" dirty="0"/>
          </a:p>
          <a:p>
            <a:pPr algn="ctr"/>
            <a:r>
              <a:rPr lang="en-GB" sz="7000" b="1" dirty="0"/>
              <a:t>+ 400 m³ </a:t>
            </a:r>
          </a:p>
          <a:p>
            <a:pPr algn="ctr"/>
            <a:r>
              <a:rPr lang="en-GB" dirty="0"/>
              <a:t>Biogas-</a:t>
            </a:r>
            <a:r>
              <a:rPr lang="en-GB" dirty="0" err="1"/>
              <a:t>Ertrag</a:t>
            </a:r>
            <a:endParaRPr lang="en-DE" dirty="0"/>
          </a:p>
        </p:txBody>
      </p:sp>
      <p:sp>
        <p:nvSpPr>
          <p:cNvPr id="13" name="Textfeld 12">
            <a:extLst>
              <a:ext uri="{FF2B5EF4-FFF2-40B4-BE49-F238E27FC236}">
                <a16:creationId xmlns:a16="http://schemas.microsoft.com/office/drawing/2014/main" id="{ED408ABB-6248-5197-B940-02348EF7E4E6}"/>
              </a:ext>
            </a:extLst>
          </p:cNvPr>
          <p:cNvSpPr txBox="1"/>
          <p:nvPr/>
        </p:nvSpPr>
        <p:spPr>
          <a:xfrm>
            <a:off x="6256645" y="2103949"/>
            <a:ext cx="5377174" cy="2923877"/>
          </a:xfrm>
          <a:prstGeom prst="rect">
            <a:avLst/>
          </a:prstGeom>
          <a:noFill/>
        </p:spPr>
        <p:txBody>
          <a:bodyPr wrap="square" rtlCol="0">
            <a:spAutoFit/>
          </a:bodyPr>
          <a:lstStyle/>
          <a:p>
            <a:r>
              <a:rPr lang="de-DE" sz="2000" b="1" dirty="0"/>
              <a:t>Wissenschaftlich belegte Qualität</a:t>
            </a:r>
          </a:p>
          <a:p>
            <a:endParaRPr lang="de-DE" sz="2000" b="1" dirty="0"/>
          </a:p>
          <a:p>
            <a:r>
              <a:rPr lang="de-DE" dirty="0"/>
              <a:t>In Exaktversuchen in Wahlstedt (Schleswig-Holstein, Ernte 2025) bewies </a:t>
            </a:r>
            <a:r>
              <a:rPr lang="de-DE" b="1" dirty="0" err="1"/>
              <a:t>boncrop</a:t>
            </a:r>
            <a:r>
              <a:rPr lang="de-DE" b="1" dirty="0"/>
              <a:t> </a:t>
            </a:r>
            <a:r>
              <a:rPr lang="de-DE" b="1" dirty="0" err="1"/>
              <a:t>flow</a:t>
            </a:r>
            <a:r>
              <a:rPr lang="de-DE" dirty="0"/>
              <a:t> im Silomais seine enorme Ertrags- und Qualitätswirkung:</a:t>
            </a:r>
          </a:p>
          <a:p>
            <a:endParaRPr lang="de-DE" dirty="0"/>
          </a:p>
          <a:p>
            <a:r>
              <a:rPr lang="de-DE" dirty="0"/>
              <a:t>Der Stärkegehalt stieg signifikant von 30,7% auf </a:t>
            </a:r>
            <a:r>
              <a:rPr lang="de-DE" b="1" dirty="0"/>
              <a:t>31,8%</a:t>
            </a:r>
            <a:r>
              <a:rPr lang="de-DE" dirty="0"/>
              <a:t> an. Das bedeutet maximale Energiedichte für den Fermenter bei reduzierter Frischmasse!</a:t>
            </a:r>
          </a:p>
          <a:p>
            <a:endParaRPr lang="en-DE" dirty="0"/>
          </a:p>
        </p:txBody>
      </p:sp>
      <p:pic>
        <p:nvPicPr>
          <p:cNvPr id="14" name="Grafik 13">
            <a:extLst>
              <a:ext uri="{FF2B5EF4-FFF2-40B4-BE49-F238E27FC236}">
                <a16:creationId xmlns:a16="http://schemas.microsoft.com/office/drawing/2014/main" id="{AF68BDE6-A6C5-3F73-F144-AFE204C12EEA}"/>
              </a:ext>
            </a:extLst>
          </p:cNvPr>
          <p:cNvPicPr>
            <a:picLocks noChangeAspect="1"/>
          </p:cNvPicPr>
          <p:nvPr/>
        </p:nvPicPr>
        <p:blipFill>
          <a:blip r:embed="rId4"/>
          <a:stretch>
            <a:fillRect/>
          </a:stretch>
        </p:blipFill>
        <p:spPr>
          <a:xfrm>
            <a:off x="745297" y="6314137"/>
            <a:ext cx="1643579" cy="476177"/>
          </a:xfrm>
          <a:prstGeom prst="rect">
            <a:avLst/>
          </a:prstGeom>
        </p:spPr>
      </p:pic>
      <p:sp>
        <p:nvSpPr>
          <p:cNvPr id="3" name="AutoShape 2" descr="Exaktversuch Silomais boncrop flow 2025">
            <a:extLst>
              <a:ext uri="{FF2B5EF4-FFF2-40B4-BE49-F238E27FC236}">
                <a16:creationId xmlns:a16="http://schemas.microsoft.com/office/drawing/2014/main" id="{AFA86815-B377-4200-2CB6-FEC42A41381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pic>
        <p:nvPicPr>
          <p:cNvPr id="5" name="Grafik 4">
            <a:extLst>
              <a:ext uri="{FF2B5EF4-FFF2-40B4-BE49-F238E27FC236}">
                <a16:creationId xmlns:a16="http://schemas.microsoft.com/office/drawing/2014/main" id="{6048964C-2655-D172-1379-7793F63F3FC2}"/>
              </a:ext>
            </a:extLst>
          </p:cNvPr>
          <p:cNvPicPr>
            <a:picLocks noChangeAspect="1"/>
          </p:cNvPicPr>
          <p:nvPr/>
        </p:nvPicPr>
        <p:blipFill>
          <a:blip r:embed="rId5"/>
          <a:stretch>
            <a:fillRect/>
          </a:stretch>
        </p:blipFill>
        <p:spPr>
          <a:xfrm>
            <a:off x="6248399" y="2498942"/>
            <a:ext cx="5557382" cy="3437766"/>
          </a:xfrm>
          <a:prstGeom prst="rect">
            <a:avLst/>
          </a:prstGeom>
        </p:spPr>
      </p:pic>
    </p:spTree>
    <p:extLst>
      <p:ext uri="{BB962C8B-B14F-4D97-AF65-F5344CB8AC3E}">
        <p14:creationId xmlns:p14="http://schemas.microsoft.com/office/powerpoint/2010/main" val="1879878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7F144-6BF9-FE64-E8FC-62785E5E9638}"/>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9C0096DF-CB41-BFE3-F9E8-AA4BE130919A}"/>
              </a:ext>
            </a:extLst>
          </p:cNvPr>
          <p:cNvPicPr>
            <a:picLocks noChangeAspect="1"/>
          </p:cNvPicPr>
          <p:nvPr/>
        </p:nvPicPr>
        <p:blipFill>
          <a:blip r:embed="rId2"/>
          <a:stretch>
            <a:fillRect/>
          </a:stretch>
        </p:blipFill>
        <p:spPr>
          <a:xfrm>
            <a:off x="26056" y="80937"/>
            <a:ext cx="6154009" cy="409632"/>
          </a:xfrm>
          <a:prstGeom prst="rect">
            <a:avLst/>
          </a:prstGeom>
        </p:spPr>
      </p:pic>
      <p:sp>
        <p:nvSpPr>
          <p:cNvPr id="2" name="Textfeld 1">
            <a:extLst>
              <a:ext uri="{FF2B5EF4-FFF2-40B4-BE49-F238E27FC236}">
                <a16:creationId xmlns:a16="http://schemas.microsoft.com/office/drawing/2014/main" id="{684BD585-0248-8937-7236-9A04491558B9}"/>
              </a:ext>
            </a:extLst>
          </p:cNvPr>
          <p:cNvSpPr txBox="1"/>
          <p:nvPr/>
        </p:nvSpPr>
        <p:spPr>
          <a:xfrm>
            <a:off x="441846" y="748077"/>
            <a:ext cx="11629599" cy="553998"/>
          </a:xfrm>
          <a:prstGeom prst="rect">
            <a:avLst/>
          </a:prstGeom>
          <a:noFill/>
        </p:spPr>
        <p:txBody>
          <a:bodyPr wrap="square">
            <a:spAutoFit/>
          </a:bodyPr>
          <a:lstStyle/>
          <a:p>
            <a:pPr>
              <a:spcAft>
                <a:spcPts val="3000"/>
              </a:spcAft>
            </a:pPr>
            <a:r>
              <a:rPr lang="en-GB" sz="3000" b="1" dirty="0"/>
              <a:t>DREI HEBEL FÜR AUSWEICHKULTUREN</a:t>
            </a:r>
          </a:p>
        </p:txBody>
      </p:sp>
      <p:sp>
        <p:nvSpPr>
          <p:cNvPr id="45" name="Rechteck: abgerundete Ecken 44">
            <a:extLst>
              <a:ext uri="{FF2B5EF4-FFF2-40B4-BE49-F238E27FC236}">
                <a16:creationId xmlns:a16="http://schemas.microsoft.com/office/drawing/2014/main" id="{B982AEB5-57D9-8698-769E-909D73063373}"/>
              </a:ext>
            </a:extLst>
          </p:cNvPr>
          <p:cNvSpPr/>
          <p:nvPr/>
        </p:nvSpPr>
        <p:spPr>
          <a:xfrm>
            <a:off x="810773" y="2831177"/>
            <a:ext cx="3370708" cy="3095329"/>
          </a:xfrm>
          <a:prstGeom prst="roundRect">
            <a:avLst/>
          </a:prstGeom>
          <a:solidFill>
            <a:srgbClr val="267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6" name="Rechteck: abgerundete Ecken 45">
            <a:extLst>
              <a:ext uri="{FF2B5EF4-FFF2-40B4-BE49-F238E27FC236}">
                <a16:creationId xmlns:a16="http://schemas.microsoft.com/office/drawing/2014/main" id="{0488CAA8-3518-4D8C-20E6-ECD746FCC737}"/>
              </a:ext>
            </a:extLst>
          </p:cNvPr>
          <p:cNvSpPr/>
          <p:nvPr/>
        </p:nvSpPr>
        <p:spPr>
          <a:xfrm>
            <a:off x="810773" y="2913800"/>
            <a:ext cx="3370708" cy="3012706"/>
          </a:xfrm>
          <a:prstGeom prst="round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1. </a:t>
            </a:r>
            <a:r>
              <a:rPr lang="en-GB" sz="2000" b="1" dirty="0" err="1"/>
              <a:t>Wurzelwachstum</a:t>
            </a:r>
            <a:endParaRPr lang="en-GB" sz="2000" b="1" dirty="0"/>
          </a:p>
          <a:p>
            <a:pPr algn="ctr"/>
            <a:endParaRPr lang="en-GB" b="1" dirty="0"/>
          </a:p>
          <a:p>
            <a:pPr algn="ctr"/>
            <a:r>
              <a:rPr lang="de-DE" sz="1500" dirty="0">
                <a:solidFill>
                  <a:srgbClr val="191919"/>
                </a:solidFill>
              </a:rPr>
              <a:t>Gezielte Förderung von Feinwurzeln für verbesserte Nährstoff- und Wasseraufnahme</a:t>
            </a:r>
            <a:endParaRPr lang="en-DE" sz="1500" b="1" dirty="0">
              <a:solidFill>
                <a:srgbClr val="191919"/>
              </a:solidFill>
            </a:endParaRPr>
          </a:p>
        </p:txBody>
      </p:sp>
      <p:sp>
        <p:nvSpPr>
          <p:cNvPr id="3" name="Rechteck: abgerundete Ecken 2">
            <a:extLst>
              <a:ext uri="{FF2B5EF4-FFF2-40B4-BE49-F238E27FC236}">
                <a16:creationId xmlns:a16="http://schemas.microsoft.com/office/drawing/2014/main" id="{5D337B43-FF27-FCD6-EC94-2FCDFF9C43E8}"/>
              </a:ext>
            </a:extLst>
          </p:cNvPr>
          <p:cNvSpPr/>
          <p:nvPr/>
        </p:nvSpPr>
        <p:spPr>
          <a:xfrm>
            <a:off x="4402564" y="2861955"/>
            <a:ext cx="3370708" cy="3095329"/>
          </a:xfrm>
          <a:prstGeom prst="roundRect">
            <a:avLst/>
          </a:prstGeom>
          <a:solidFill>
            <a:srgbClr val="267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 name="Rechteck: abgerundete Ecken 3">
            <a:extLst>
              <a:ext uri="{FF2B5EF4-FFF2-40B4-BE49-F238E27FC236}">
                <a16:creationId xmlns:a16="http://schemas.microsoft.com/office/drawing/2014/main" id="{52B758BE-B055-BAF0-32F1-6C150B0968F9}"/>
              </a:ext>
            </a:extLst>
          </p:cNvPr>
          <p:cNvSpPr/>
          <p:nvPr/>
        </p:nvSpPr>
        <p:spPr>
          <a:xfrm>
            <a:off x="4402564" y="2944578"/>
            <a:ext cx="3370708" cy="3012706"/>
          </a:xfrm>
          <a:prstGeom prst="round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2. Körner </a:t>
            </a:r>
            <a:r>
              <a:rPr lang="en-GB" sz="2000" b="1" dirty="0" err="1"/>
              <a:t>vor</a:t>
            </a:r>
            <a:r>
              <a:rPr lang="en-GB" sz="2000" b="1" dirty="0"/>
              <a:t> Masse</a:t>
            </a:r>
          </a:p>
          <a:p>
            <a:pPr algn="ctr"/>
            <a:endParaRPr lang="en-GB" b="1" dirty="0">
              <a:solidFill>
                <a:srgbClr val="191919"/>
              </a:solidFill>
            </a:endParaRPr>
          </a:p>
          <a:p>
            <a:pPr algn="ctr"/>
            <a:r>
              <a:rPr lang="de-DE" sz="1500" dirty="0">
                <a:solidFill>
                  <a:srgbClr val="191919"/>
                </a:solidFill>
              </a:rPr>
              <a:t>Bessere Bestockung und Ährenanlage für mehr Energie</a:t>
            </a:r>
            <a:endParaRPr lang="en-DE" sz="1500" b="1" dirty="0">
              <a:solidFill>
                <a:srgbClr val="191919"/>
              </a:solidFill>
            </a:endParaRPr>
          </a:p>
        </p:txBody>
      </p:sp>
      <p:sp>
        <p:nvSpPr>
          <p:cNvPr id="5" name="Rechteck: abgerundete Ecken 4">
            <a:extLst>
              <a:ext uri="{FF2B5EF4-FFF2-40B4-BE49-F238E27FC236}">
                <a16:creationId xmlns:a16="http://schemas.microsoft.com/office/drawing/2014/main" id="{80BBAB66-A80F-7F45-B947-CCD45F78DF3C}"/>
              </a:ext>
            </a:extLst>
          </p:cNvPr>
          <p:cNvSpPr/>
          <p:nvPr/>
        </p:nvSpPr>
        <p:spPr>
          <a:xfrm>
            <a:off x="7994355" y="2831177"/>
            <a:ext cx="3370708" cy="3095329"/>
          </a:xfrm>
          <a:prstGeom prst="roundRect">
            <a:avLst/>
          </a:prstGeom>
          <a:solidFill>
            <a:srgbClr val="267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Rechteck: abgerundete Ecken 5">
            <a:extLst>
              <a:ext uri="{FF2B5EF4-FFF2-40B4-BE49-F238E27FC236}">
                <a16:creationId xmlns:a16="http://schemas.microsoft.com/office/drawing/2014/main" id="{D56A0AA7-F76E-03AE-E308-BE235733611C}"/>
              </a:ext>
            </a:extLst>
          </p:cNvPr>
          <p:cNvSpPr/>
          <p:nvPr/>
        </p:nvSpPr>
        <p:spPr>
          <a:xfrm>
            <a:off x="7994355" y="2913800"/>
            <a:ext cx="3370708" cy="3012706"/>
          </a:xfrm>
          <a:prstGeom prst="round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3. Stress-Priming</a:t>
            </a:r>
          </a:p>
          <a:p>
            <a:pPr algn="ctr"/>
            <a:endParaRPr lang="en-GB" b="1" dirty="0">
              <a:solidFill>
                <a:srgbClr val="191919"/>
              </a:solidFill>
            </a:endParaRPr>
          </a:p>
          <a:p>
            <a:pPr algn="ctr"/>
            <a:r>
              <a:rPr lang="de-DE" sz="1500" dirty="0">
                <a:solidFill>
                  <a:srgbClr val="191919"/>
                </a:solidFill>
              </a:rPr>
              <a:t>Abbau freier Radikale bei extremen Wetterschwankungen und Spritzstress. Bestände bleiben vital und reduzieren den Ertrag auch auf Grenzstandorten weniger</a:t>
            </a:r>
            <a:endParaRPr lang="en-DE" sz="1500" b="1" dirty="0">
              <a:solidFill>
                <a:srgbClr val="191919"/>
              </a:solidFill>
            </a:endParaRPr>
          </a:p>
        </p:txBody>
      </p:sp>
      <p:pic>
        <p:nvPicPr>
          <p:cNvPr id="8" name="Grafik 7" descr="Pflanze mit Wurzeln mit einfarbiger Füllung">
            <a:extLst>
              <a:ext uri="{FF2B5EF4-FFF2-40B4-BE49-F238E27FC236}">
                <a16:creationId xmlns:a16="http://schemas.microsoft.com/office/drawing/2014/main" id="{63707BEA-6709-4C61-3CAE-8AD7729B0EB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184920" y="2985288"/>
            <a:ext cx="674145" cy="674145"/>
          </a:xfrm>
          <a:prstGeom prst="rect">
            <a:avLst/>
          </a:prstGeom>
        </p:spPr>
      </p:pic>
      <p:pic>
        <p:nvPicPr>
          <p:cNvPr id="14" name="Grafik 13" descr="Schild Häkchen mit einfarbiger Füllung">
            <a:extLst>
              <a:ext uri="{FF2B5EF4-FFF2-40B4-BE49-F238E27FC236}">
                <a16:creationId xmlns:a16="http://schemas.microsoft.com/office/drawing/2014/main" id="{2F8DBB72-01FC-FBBA-0891-AB561E355D6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338153" y="2985288"/>
            <a:ext cx="668927" cy="668927"/>
          </a:xfrm>
          <a:prstGeom prst="rect">
            <a:avLst/>
          </a:prstGeom>
        </p:spPr>
      </p:pic>
      <p:pic>
        <p:nvPicPr>
          <p:cNvPr id="15" name="Grafik 14">
            <a:extLst>
              <a:ext uri="{FF2B5EF4-FFF2-40B4-BE49-F238E27FC236}">
                <a16:creationId xmlns:a16="http://schemas.microsoft.com/office/drawing/2014/main" id="{A65BDD48-18F7-76CC-F429-322DC778F766}"/>
              </a:ext>
            </a:extLst>
          </p:cNvPr>
          <p:cNvPicPr>
            <a:picLocks noChangeAspect="1"/>
          </p:cNvPicPr>
          <p:nvPr/>
        </p:nvPicPr>
        <p:blipFill>
          <a:blip r:embed="rId5"/>
          <a:stretch>
            <a:fillRect/>
          </a:stretch>
        </p:blipFill>
        <p:spPr>
          <a:xfrm>
            <a:off x="745297" y="6314137"/>
            <a:ext cx="1643579" cy="476177"/>
          </a:xfrm>
          <a:prstGeom prst="rect">
            <a:avLst/>
          </a:prstGeom>
        </p:spPr>
      </p:pic>
      <p:pic>
        <p:nvPicPr>
          <p:cNvPr id="10" name="Grafik 9" descr="Ernte mit einfarbiger Füllung">
            <a:extLst>
              <a:ext uri="{FF2B5EF4-FFF2-40B4-BE49-F238E27FC236}">
                <a16:creationId xmlns:a16="http://schemas.microsoft.com/office/drawing/2014/main" id="{D9F566E5-EF39-B842-3531-E9BA4219156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754792" y="2985288"/>
            <a:ext cx="668927" cy="668927"/>
          </a:xfrm>
          <a:prstGeom prst="rect">
            <a:avLst/>
          </a:prstGeom>
        </p:spPr>
      </p:pic>
    </p:spTree>
    <p:extLst>
      <p:ext uri="{BB962C8B-B14F-4D97-AF65-F5344CB8AC3E}">
        <p14:creationId xmlns:p14="http://schemas.microsoft.com/office/powerpoint/2010/main" val="3537468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31ED4-D343-9E6C-4391-EC37D847CC6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3E261C-04EC-92F3-D8CB-CF67F74330C6}"/>
              </a:ext>
            </a:extLst>
          </p:cNvPr>
          <p:cNvSpPr>
            <a:spLocks noGrp="1"/>
          </p:cNvSpPr>
          <p:nvPr>
            <p:ph type="title"/>
          </p:nvPr>
        </p:nvSpPr>
        <p:spPr>
          <a:xfrm>
            <a:off x="544751" y="869703"/>
            <a:ext cx="6000428" cy="577849"/>
          </a:xfrm>
        </p:spPr>
        <p:txBody>
          <a:bodyPr>
            <a:normAutofit/>
          </a:bodyPr>
          <a:lstStyle/>
          <a:p>
            <a:r>
              <a:rPr lang="de-DE" sz="3000" b="1" dirty="0"/>
              <a:t>Wirkweise im Getreide</a:t>
            </a:r>
          </a:p>
        </p:txBody>
      </p:sp>
      <p:grpSp>
        <p:nvGrpSpPr>
          <p:cNvPr id="3" name="Gruppieren 2">
            <a:extLst>
              <a:ext uri="{FF2B5EF4-FFF2-40B4-BE49-F238E27FC236}">
                <a16:creationId xmlns:a16="http://schemas.microsoft.com/office/drawing/2014/main" id="{F04825F1-1A08-50ED-224A-962EEF529919}"/>
              </a:ext>
            </a:extLst>
          </p:cNvPr>
          <p:cNvGrpSpPr/>
          <p:nvPr/>
        </p:nvGrpSpPr>
        <p:grpSpPr>
          <a:xfrm>
            <a:off x="900000" y="1530963"/>
            <a:ext cx="1440000" cy="772"/>
            <a:chOff x="5254081" y="1393354"/>
            <a:chExt cx="4170697" cy="772"/>
          </a:xfrm>
        </p:grpSpPr>
        <p:cxnSp>
          <p:nvCxnSpPr>
            <p:cNvPr id="5" name="Gerade Verbindung 25">
              <a:extLst>
                <a:ext uri="{FF2B5EF4-FFF2-40B4-BE49-F238E27FC236}">
                  <a16:creationId xmlns:a16="http://schemas.microsoft.com/office/drawing/2014/main" id="{E1D19EE9-0739-9323-1A48-FCB87F6DB15E}"/>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2" name="Gerade Verbindung 26">
              <a:extLst>
                <a:ext uri="{FF2B5EF4-FFF2-40B4-BE49-F238E27FC236}">
                  <a16:creationId xmlns:a16="http://schemas.microsoft.com/office/drawing/2014/main" id="{70003151-6674-109A-38E7-F6A4297A1E26}"/>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3" name="Gerade Verbindung 27">
              <a:extLst>
                <a:ext uri="{FF2B5EF4-FFF2-40B4-BE49-F238E27FC236}">
                  <a16:creationId xmlns:a16="http://schemas.microsoft.com/office/drawing/2014/main" id="{32257BC3-9DB9-3ED9-1EC9-C15C8E282E4A}"/>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pic>
        <p:nvPicPr>
          <p:cNvPr id="23" name="Grafik 22">
            <a:extLst>
              <a:ext uri="{FF2B5EF4-FFF2-40B4-BE49-F238E27FC236}">
                <a16:creationId xmlns:a16="http://schemas.microsoft.com/office/drawing/2014/main" id="{3F0A3523-5253-7279-EBAB-ADDC2C99A1C4}"/>
              </a:ext>
            </a:extLst>
          </p:cNvPr>
          <p:cNvPicPr>
            <a:picLocks noChangeAspect="1"/>
          </p:cNvPicPr>
          <p:nvPr/>
        </p:nvPicPr>
        <p:blipFill>
          <a:blip r:embed="rId2"/>
          <a:stretch>
            <a:fillRect/>
          </a:stretch>
        </p:blipFill>
        <p:spPr>
          <a:xfrm>
            <a:off x="745297" y="6314137"/>
            <a:ext cx="1643579" cy="476177"/>
          </a:xfrm>
          <a:prstGeom prst="rect">
            <a:avLst/>
          </a:prstGeom>
        </p:spPr>
      </p:pic>
      <p:pic>
        <p:nvPicPr>
          <p:cNvPr id="6" name="Grafik 5" descr="Offene Hand mit Pflanze mit einfarbiger Füllung">
            <a:extLst>
              <a:ext uri="{FF2B5EF4-FFF2-40B4-BE49-F238E27FC236}">
                <a16:creationId xmlns:a16="http://schemas.microsoft.com/office/drawing/2014/main" id="{E0D961E6-FAB1-84E2-5E64-B67E9C556CE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4839" y="1959551"/>
            <a:ext cx="384192" cy="384192"/>
          </a:xfrm>
          <a:prstGeom prst="rect">
            <a:avLst/>
          </a:prstGeom>
        </p:spPr>
      </p:pic>
      <p:pic>
        <p:nvPicPr>
          <p:cNvPr id="19" name="Grafik 18" descr="Ein Bild, das draußen, Gelände, Landpflanze, Gras enthält.&#10;&#10;KI-generierte Inhalte können fehlerhaft sein.">
            <a:extLst>
              <a:ext uri="{FF2B5EF4-FFF2-40B4-BE49-F238E27FC236}">
                <a16:creationId xmlns:a16="http://schemas.microsoft.com/office/drawing/2014/main" id="{30DA9DCA-EA4C-7CE5-13C4-D9B89C6AE906}"/>
              </a:ext>
            </a:extLst>
          </p:cNvPr>
          <p:cNvPicPr>
            <a:picLocks noChangeAspect="1"/>
          </p:cNvPicPr>
          <p:nvPr/>
        </p:nvPicPr>
        <p:blipFill>
          <a:blip r:embed="rId4"/>
          <a:stretch>
            <a:fillRect/>
          </a:stretch>
        </p:blipFill>
        <p:spPr>
          <a:xfrm flipH="1">
            <a:off x="7712831" y="1063624"/>
            <a:ext cx="3934418" cy="5042747"/>
          </a:xfrm>
          <a:prstGeom prst="rect">
            <a:avLst/>
          </a:prstGeom>
        </p:spPr>
      </p:pic>
      <p:sp>
        <p:nvSpPr>
          <p:cNvPr id="4" name="Textfeld 3">
            <a:extLst>
              <a:ext uri="{FF2B5EF4-FFF2-40B4-BE49-F238E27FC236}">
                <a16:creationId xmlns:a16="http://schemas.microsoft.com/office/drawing/2014/main" id="{852B6D98-8981-CDF1-3E3E-36787F61F328}"/>
              </a:ext>
            </a:extLst>
          </p:cNvPr>
          <p:cNvSpPr txBox="1"/>
          <p:nvPr/>
        </p:nvSpPr>
        <p:spPr>
          <a:xfrm>
            <a:off x="544751" y="1825095"/>
            <a:ext cx="7433713" cy="1337289"/>
          </a:xfrm>
          <a:prstGeom prst="rect">
            <a:avLst/>
          </a:prstGeom>
          <a:noFill/>
        </p:spPr>
        <p:txBody>
          <a:bodyPr wrap="square" rtlCol="0">
            <a:spAutoFit/>
          </a:bodyPr>
          <a:lstStyle/>
          <a:p>
            <a:r>
              <a:rPr lang="de-DE" sz="2800" b="1" dirty="0"/>
              <a:t>     </a:t>
            </a:r>
            <a:r>
              <a:rPr lang="de-DE" b="1" dirty="0"/>
              <a:t>Wurzelentwicklung &amp; Bestockungsabsicherung</a:t>
            </a:r>
          </a:p>
          <a:p>
            <a:pPr>
              <a:lnSpc>
                <a:spcPct val="20000"/>
              </a:lnSpc>
            </a:pPr>
            <a:endParaRPr lang="de-DE" sz="2000" dirty="0"/>
          </a:p>
          <a:p>
            <a:r>
              <a:rPr lang="de-DE" sz="2000" dirty="0"/>
              <a:t>Erhöht Nährstoff- und Wassereffizienz. Verhinderung von Ertragsverlusten durch mangelnde Bestockung</a:t>
            </a:r>
          </a:p>
          <a:p>
            <a:pPr>
              <a:lnSpc>
                <a:spcPct val="30000"/>
              </a:lnSpc>
            </a:pPr>
            <a:endParaRPr lang="de-DE" sz="2000" dirty="0"/>
          </a:p>
        </p:txBody>
      </p:sp>
    </p:spTree>
    <p:extLst>
      <p:ext uri="{BB962C8B-B14F-4D97-AF65-F5344CB8AC3E}">
        <p14:creationId xmlns:p14="http://schemas.microsoft.com/office/powerpoint/2010/main" val="1376914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4BEC0-2CAC-0077-1CDE-AA5C94ED269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7A07F47-840F-6AFD-AF28-12F8C9F14B21}"/>
              </a:ext>
            </a:extLst>
          </p:cNvPr>
          <p:cNvSpPr>
            <a:spLocks noGrp="1"/>
          </p:cNvSpPr>
          <p:nvPr>
            <p:ph type="title"/>
          </p:nvPr>
        </p:nvSpPr>
        <p:spPr>
          <a:xfrm>
            <a:off x="544751" y="869703"/>
            <a:ext cx="6000428" cy="577849"/>
          </a:xfrm>
        </p:spPr>
        <p:txBody>
          <a:bodyPr>
            <a:normAutofit/>
          </a:bodyPr>
          <a:lstStyle/>
          <a:p>
            <a:r>
              <a:rPr lang="de-DE" sz="3000" b="1" dirty="0"/>
              <a:t>Wirkweise im Getreide</a:t>
            </a:r>
          </a:p>
        </p:txBody>
      </p:sp>
      <p:grpSp>
        <p:nvGrpSpPr>
          <p:cNvPr id="3" name="Gruppieren 2">
            <a:extLst>
              <a:ext uri="{FF2B5EF4-FFF2-40B4-BE49-F238E27FC236}">
                <a16:creationId xmlns:a16="http://schemas.microsoft.com/office/drawing/2014/main" id="{EF2CC516-944C-6E03-6D61-292A8673F7CF}"/>
              </a:ext>
            </a:extLst>
          </p:cNvPr>
          <p:cNvGrpSpPr/>
          <p:nvPr/>
        </p:nvGrpSpPr>
        <p:grpSpPr>
          <a:xfrm>
            <a:off x="900000" y="1530963"/>
            <a:ext cx="1440000" cy="772"/>
            <a:chOff x="5254081" y="1393354"/>
            <a:chExt cx="4170697" cy="772"/>
          </a:xfrm>
        </p:grpSpPr>
        <p:cxnSp>
          <p:nvCxnSpPr>
            <p:cNvPr id="5" name="Gerade Verbindung 25">
              <a:extLst>
                <a:ext uri="{FF2B5EF4-FFF2-40B4-BE49-F238E27FC236}">
                  <a16:creationId xmlns:a16="http://schemas.microsoft.com/office/drawing/2014/main" id="{C242868F-5412-49F4-61DA-0DE73D2B95E7}"/>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2" name="Gerade Verbindung 26">
              <a:extLst>
                <a:ext uri="{FF2B5EF4-FFF2-40B4-BE49-F238E27FC236}">
                  <a16:creationId xmlns:a16="http://schemas.microsoft.com/office/drawing/2014/main" id="{C0C949F7-A25C-03EA-2AF0-C0778F4A1C02}"/>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3" name="Gerade Verbindung 27">
              <a:extLst>
                <a:ext uri="{FF2B5EF4-FFF2-40B4-BE49-F238E27FC236}">
                  <a16:creationId xmlns:a16="http://schemas.microsoft.com/office/drawing/2014/main" id="{3E4006F2-3962-2A79-F698-F2BD32C2FAC8}"/>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17" name="Textfeld 16">
            <a:extLst>
              <a:ext uri="{FF2B5EF4-FFF2-40B4-BE49-F238E27FC236}">
                <a16:creationId xmlns:a16="http://schemas.microsoft.com/office/drawing/2014/main" id="{74BC010F-0BDC-DF54-7A74-F98EF170E092}"/>
              </a:ext>
            </a:extLst>
          </p:cNvPr>
          <p:cNvSpPr txBox="1"/>
          <p:nvPr/>
        </p:nvSpPr>
        <p:spPr>
          <a:xfrm>
            <a:off x="544749" y="1960323"/>
            <a:ext cx="7433713" cy="2831544"/>
          </a:xfrm>
          <a:prstGeom prst="rect">
            <a:avLst/>
          </a:prstGeom>
          <a:noFill/>
        </p:spPr>
        <p:txBody>
          <a:bodyPr wrap="square" rtlCol="0">
            <a:spAutoFit/>
          </a:bodyPr>
          <a:lstStyle/>
          <a:p>
            <a:r>
              <a:rPr lang="de-DE" sz="2800" b="1" dirty="0"/>
              <a:t>     </a:t>
            </a:r>
            <a:r>
              <a:rPr lang="de-DE" b="1" dirty="0"/>
              <a:t>Wurzelentwicklung &amp; Bestockungsabsicherung</a:t>
            </a:r>
          </a:p>
          <a:p>
            <a:pPr>
              <a:lnSpc>
                <a:spcPct val="20000"/>
              </a:lnSpc>
            </a:pPr>
            <a:endParaRPr lang="de-DE" sz="2000" dirty="0"/>
          </a:p>
          <a:p>
            <a:r>
              <a:rPr lang="de-DE" sz="2000" dirty="0"/>
              <a:t>Erhöht Nährstoff- und Wassereffizienz. Verhinderung von Ertragsverlusten durch mangelnde Bestockung</a:t>
            </a:r>
          </a:p>
          <a:p>
            <a:pPr>
              <a:lnSpc>
                <a:spcPct val="30000"/>
              </a:lnSpc>
            </a:pPr>
            <a:endParaRPr lang="de-DE" sz="2000" dirty="0"/>
          </a:p>
          <a:p>
            <a:r>
              <a:rPr lang="de-DE" sz="2000" b="1" dirty="0"/>
              <a:t>        </a:t>
            </a:r>
            <a:r>
              <a:rPr lang="de-DE" b="1" dirty="0"/>
              <a:t>Abbau von oxidativem Stress nach Pflanzenschutzmaßnahmen</a:t>
            </a:r>
          </a:p>
          <a:p>
            <a:r>
              <a:rPr lang="de-DE" sz="2000" dirty="0"/>
              <a:t>Freie Aminosäuren federn den chemischen Spritzschock nach Pflanzenschutzmaßnahmen ab, indem sie als direkt verfügbare Reparaturbausteine dienen und der Pflanze eine Regeneration ohne Wachstumsstopp ermöglichen.</a:t>
            </a:r>
            <a:endParaRPr lang="de-DE" sz="1600" dirty="0"/>
          </a:p>
        </p:txBody>
      </p:sp>
      <p:pic>
        <p:nvPicPr>
          <p:cNvPr id="23" name="Grafik 22">
            <a:extLst>
              <a:ext uri="{FF2B5EF4-FFF2-40B4-BE49-F238E27FC236}">
                <a16:creationId xmlns:a16="http://schemas.microsoft.com/office/drawing/2014/main" id="{61D0E287-D35C-61EA-D9AD-EBA8A9CDFC05}"/>
              </a:ext>
            </a:extLst>
          </p:cNvPr>
          <p:cNvPicPr>
            <a:picLocks noChangeAspect="1"/>
          </p:cNvPicPr>
          <p:nvPr/>
        </p:nvPicPr>
        <p:blipFill>
          <a:blip r:embed="rId2"/>
          <a:stretch>
            <a:fillRect/>
          </a:stretch>
        </p:blipFill>
        <p:spPr>
          <a:xfrm>
            <a:off x="745297" y="6314137"/>
            <a:ext cx="1643579" cy="476177"/>
          </a:xfrm>
          <a:prstGeom prst="rect">
            <a:avLst/>
          </a:prstGeom>
        </p:spPr>
      </p:pic>
      <p:pic>
        <p:nvPicPr>
          <p:cNvPr id="6" name="Grafik 5" descr="Offene Hand mit Pflanze mit einfarbiger Füllung">
            <a:extLst>
              <a:ext uri="{FF2B5EF4-FFF2-40B4-BE49-F238E27FC236}">
                <a16:creationId xmlns:a16="http://schemas.microsoft.com/office/drawing/2014/main" id="{934F9791-6D50-F189-6AEC-83E7B7E7494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4848" y="2043735"/>
            <a:ext cx="384192" cy="384192"/>
          </a:xfrm>
          <a:prstGeom prst="rect">
            <a:avLst/>
          </a:prstGeom>
        </p:spPr>
      </p:pic>
      <p:pic>
        <p:nvPicPr>
          <p:cNvPr id="4" name="Grafik 3">
            <a:extLst>
              <a:ext uri="{FF2B5EF4-FFF2-40B4-BE49-F238E27FC236}">
                <a16:creationId xmlns:a16="http://schemas.microsoft.com/office/drawing/2014/main" id="{0E789153-113B-3A38-A472-0A88AB8ADA64}"/>
              </a:ext>
            </a:extLst>
          </p:cNvPr>
          <p:cNvPicPr>
            <a:picLocks noChangeAspect="1"/>
          </p:cNvPicPr>
          <p:nvPr/>
        </p:nvPicPr>
        <p:blipFill>
          <a:blip r:embed="rId4"/>
          <a:stretch>
            <a:fillRect/>
          </a:stretch>
        </p:blipFill>
        <p:spPr>
          <a:xfrm flipH="1">
            <a:off x="8193221" y="1099313"/>
            <a:ext cx="3249700" cy="5032860"/>
          </a:xfrm>
          <a:prstGeom prst="rect">
            <a:avLst/>
          </a:prstGeom>
        </p:spPr>
      </p:pic>
      <p:pic>
        <p:nvPicPr>
          <p:cNvPr id="7" name="Grafik 6" descr="Hochspannung mit einfarbiger Füllung">
            <a:extLst>
              <a:ext uri="{FF2B5EF4-FFF2-40B4-BE49-F238E27FC236}">
                <a16:creationId xmlns:a16="http://schemas.microsoft.com/office/drawing/2014/main" id="{BA2FFE71-7BBE-2640-491A-DEB9932E970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53201" y="3120437"/>
            <a:ext cx="384192" cy="384192"/>
          </a:xfrm>
          <a:prstGeom prst="rect">
            <a:avLst/>
          </a:prstGeom>
        </p:spPr>
      </p:pic>
    </p:spTree>
    <p:extLst>
      <p:ext uri="{BB962C8B-B14F-4D97-AF65-F5344CB8AC3E}">
        <p14:creationId xmlns:p14="http://schemas.microsoft.com/office/powerpoint/2010/main" val="1006048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43286-2C23-A0BA-45A9-BA31C0B645A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35203B7-82D0-E7EA-0FD3-9AB2EBDF18DC}"/>
              </a:ext>
            </a:extLst>
          </p:cNvPr>
          <p:cNvSpPr>
            <a:spLocks noGrp="1"/>
          </p:cNvSpPr>
          <p:nvPr>
            <p:ph type="title"/>
          </p:nvPr>
        </p:nvSpPr>
        <p:spPr>
          <a:xfrm>
            <a:off x="544751" y="869703"/>
            <a:ext cx="6000428" cy="577849"/>
          </a:xfrm>
        </p:spPr>
        <p:txBody>
          <a:bodyPr>
            <a:normAutofit/>
          </a:bodyPr>
          <a:lstStyle/>
          <a:p>
            <a:r>
              <a:rPr lang="de-DE" sz="3000" b="1" dirty="0"/>
              <a:t>Wirkweise im Getreide</a:t>
            </a:r>
          </a:p>
        </p:txBody>
      </p:sp>
      <p:grpSp>
        <p:nvGrpSpPr>
          <p:cNvPr id="3" name="Gruppieren 2">
            <a:extLst>
              <a:ext uri="{FF2B5EF4-FFF2-40B4-BE49-F238E27FC236}">
                <a16:creationId xmlns:a16="http://schemas.microsoft.com/office/drawing/2014/main" id="{B48C365A-09EB-19D2-D059-CD2A204B27CE}"/>
              </a:ext>
            </a:extLst>
          </p:cNvPr>
          <p:cNvGrpSpPr/>
          <p:nvPr/>
        </p:nvGrpSpPr>
        <p:grpSpPr>
          <a:xfrm>
            <a:off x="900000" y="1530963"/>
            <a:ext cx="1440000" cy="772"/>
            <a:chOff x="5254081" y="1393354"/>
            <a:chExt cx="4170697" cy="772"/>
          </a:xfrm>
        </p:grpSpPr>
        <p:cxnSp>
          <p:nvCxnSpPr>
            <p:cNvPr id="5" name="Gerade Verbindung 25">
              <a:extLst>
                <a:ext uri="{FF2B5EF4-FFF2-40B4-BE49-F238E27FC236}">
                  <a16:creationId xmlns:a16="http://schemas.microsoft.com/office/drawing/2014/main" id="{63490CA2-B894-71F3-F9B3-C40F862BC541}"/>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2" name="Gerade Verbindung 26">
              <a:extLst>
                <a:ext uri="{FF2B5EF4-FFF2-40B4-BE49-F238E27FC236}">
                  <a16:creationId xmlns:a16="http://schemas.microsoft.com/office/drawing/2014/main" id="{F02EF126-BE7D-105E-B91C-D5A5C53FC367}"/>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3" name="Gerade Verbindung 27">
              <a:extLst>
                <a:ext uri="{FF2B5EF4-FFF2-40B4-BE49-F238E27FC236}">
                  <a16:creationId xmlns:a16="http://schemas.microsoft.com/office/drawing/2014/main" id="{604EF619-D493-B3F4-F836-3D790506C263}"/>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17" name="Textfeld 16">
            <a:extLst>
              <a:ext uri="{FF2B5EF4-FFF2-40B4-BE49-F238E27FC236}">
                <a16:creationId xmlns:a16="http://schemas.microsoft.com/office/drawing/2014/main" id="{FADD21BA-DDA5-8FE2-13A4-7DB6CFC5406C}"/>
              </a:ext>
            </a:extLst>
          </p:cNvPr>
          <p:cNvSpPr txBox="1"/>
          <p:nvPr/>
        </p:nvSpPr>
        <p:spPr>
          <a:xfrm>
            <a:off x="544749" y="1960323"/>
            <a:ext cx="7155461" cy="3261149"/>
          </a:xfrm>
          <a:prstGeom prst="rect">
            <a:avLst/>
          </a:prstGeom>
          <a:noFill/>
        </p:spPr>
        <p:txBody>
          <a:bodyPr wrap="square" rtlCol="0">
            <a:spAutoFit/>
          </a:bodyPr>
          <a:lstStyle/>
          <a:p>
            <a:r>
              <a:rPr lang="de-DE" sz="2000" b="1" dirty="0"/>
              <a:t>      </a:t>
            </a:r>
            <a:r>
              <a:rPr lang="de-DE" b="1" dirty="0"/>
              <a:t>Wurzelentwicklung &amp; Bestockungsabsicherung</a:t>
            </a:r>
          </a:p>
          <a:p>
            <a:pPr>
              <a:lnSpc>
                <a:spcPct val="20000"/>
              </a:lnSpc>
            </a:pPr>
            <a:endParaRPr lang="de-DE" sz="1600" dirty="0"/>
          </a:p>
          <a:p>
            <a:r>
              <a:rPr lang="de-DE" sz="1600" dirty="0"/>
              <a:t>Erhöht Nährstoff- und Wassereffizienz. Verhinderung von Ertragsverlusten durch mangelnde Bestockung</a:t>
            </a:r>
          </a:p>
          <a:p>
            <a:pPr>
              <a:lnSpc>
                <a:spcPct val="30000"/>
              </a:lnSpc>
            </a:pPr>
            <a:endParaRPr lang="de-DE" sz="1600" dirty="0"/>
          </a:p>
          <a:p>
            <a:r>
              <a:rPr lang="de-DE" sz="1600" b="1" dirty="0"/>
              <a:t>        </a:t>
            </a:r>
            <a:r>
              <a:rPr lang="de-DE" b="1" dirty="0"/>
              <a:t>Abbau von oxidativem Stress nach Pflanzenschutzmaßnahmen</a:t>
            </a:r>
          </a:p>
          <a:p>
            <a:r>
              <a:rPr lang="de-DE" sz="1600" dirty="0"/>
              <a:t>Freie Aminosäuren federn den chemischen Spritzschock nach Pflanzenschutzmaßnahmen ab, indem sie als direkt verfügbare Reparaturbausteine dienen und der Pflanze eine Regeneration ohne Wachstumsstopp ermöglichen.</a:t>
            </a:r>
          </a:p>
          <a:p>
            <a:pPr>
              <a:lnSpc>
                <a:spcPct val="30000"/>
              </a:lnSpc>
            </a:pPr>
            <a:endParaRPr lang="de-DE" sz="1600" dirty="0"/>
          </a:p>
          <a:p>
            <a:r>
              <a:rPr lang="de-DE" b="1" dirty="0"/>
              <a:t>       Hitze und Trockenstressreduktion im Frühjahr</a:t>
            </a:r>
          </a:p>
          <a:p>
            <a:r>
              <a:rPr lang="de-DE" sz="1600" dirty="0"/>
              <a:t>Die Frühsommertrockenheit führt zu Ertragsdepressionen. Durch höheren Zelldruck und bessere Wasserhaltefähigkeit wird die Photosynthese ausrechterhalten und der Ertragsverlust minimiert.</a:t>
            </a:r>
          </a:p>
          <a:p>
            <a:pPr>
              <a:lnSpc>
                <a:spcPct val="30000"/>
              </a:lnSpc>
            </a:pPr>
            <a:endParaRPr lang="de-DE" sz="1600" dirty="0"/>
          </a:p>
        </p:txBody>
      </p:sp>
      <p:pic>
        <p:nvPicPr>
          <p:cNvPr id="23" name="Grafik 22">
            <a:extLst>
              <a:ext uri="{FF2B5EF4-FFF2-40B4-BE49-F238E27FC236}">
                <a16:creationId xmlns:a16="http://schemas.microsoft.com/office/drawing/2014/main" id="{1844C285-3967-040B-4A3C-3EBC6574372C}"/>
              </a:ext>
            </a:extLst>
          </p:cNvPr>
          <p:cNvPicPr>
            <a:picLocks noChangeAspect="1"/>
          </p:cNvPicPr>
          <p:nvPr/>
        </p:nvPicPr>
        <p:blipFill>
          <a:blip r:embed="rId2"/>
          <a:stretch>
            <a:fillRect/>
          </a:stretch>
        </p:blipFill>
        <p:spPr>
          <a:xfrm>
            <a:off x="745297" y="6314137"/>
            <a:ext cx="1643579" cy="476177"/>
          </a:xfrm>
          <a:prstGeom prst="rect">
            <a:avLst/>
          </a:prstGeom>
        </p:spPr>
      </p:pic>
      <p:pic>
        <p:nvPicPr>
          <p:cNvPr id="6" name="Grafik 5" descr="Offene Hand mit Pflanze mit einfarbiger Füllung">
            <a:extLst>
              <a:ext uri="{FF2B5EF4-FFF2-40B4-BE49-F238E27FC236}">
                <a16:creationId xmlns:a16="http://schemas.microsoft.com/office/drawing/2014/main" id="{382FF2F1-9727-394F-E4A6-42E7776FF7D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4839" y="1959551"/>
            <a:ext cx="384192" cy="384192"/>
          </a:xfrm>
          <a:prstGeom prst="rect">
            <a:avLst/>
          </a:prstGeom>
        </p:spPr>
      </p:pic>
      <p:pic>
        <p:nvPicPr>
          <p:cNvPr id="9" name="Grafik 8" descr="Pflanzen bewässern mit einfarbiger Füllung">
            <a:extLst>
              <a:ext uri="{FF2B5EF4-FFF2-40B4-BE49-F238E27FC236}">
                <a16:creationId xmlns:a16="http://schemas.microsoft.com/office/drawing/2014/main" id="{665CAAB6-471C-743E-6370-E4FD7F365F3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8616" y="3910516"/>
            <a:ext cx="422083" cy="422083"/>
          </a:xfrm>
          <a:prstGeom prst="rect">
            <a:avLst/>
          </a:prstGeom>
        </p:spPr>
      </p:pic>
      <p:pic>
        <p:nvPicPr>
          <p:cNvPr id="18" name="Grafik 17" descr="Hochspannung mit einfarbiger Füllung">
            <a:extLst>
              <a:ext uri="{FF2B5EF4-FFF2-40B4-BE49-F238E27FC236}">
                <a16:creationId xmlns:a16="http://schemas.microsoft.com/office/drawing/2014/main" id="{4C943878-FB64-7C5E-DCA7-CD7DB4F1B07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76067" y="2855742"/>
            <a:ext cx="384192" cy="384192"/>
          </a:xfrm>
          <a:prstGeom prst="rect">
            <a:avLst/>
          </a:prstGeom>
        </p:spPr>
      </p:pic>
      <p:pic>
        <p:nvPicPr>
          <p:cNvPr id="10" name="Grafik 9">
            <a:extLst>
              <a:ext uri="{FF2B5EF4-FFF2-40B4-BE49-F238E27FC236}">
                <a16:creationId xmlns:a16="http://schemas.microsoft.com/office/drawing/2014/main" id="{E6BD8C64-C2C4-B8E2-185E-66037D9674C6}"/>
              </a:ext>
            </a:extLst>
          </p:cNvPr>
          <p:cNvPicPr>
            <a:picLocks noChangeAspect="1"/>
          </p:cNvPicPr>
          <p:nvPr/>
        </p:nvPicPr>
        <p:blipFill>
          <a:blip r:embed="rId6"/>
          <a:stretch>
            <a:fillRect/>
          </a:stretch>
        </p:blipFill>
        <p:spPr>
          <a:xfrm flipH="1">
            <a:off x="8039665" y="1145749"/>
            <a:ext cx="3816162" cy="4888002"/>
          </a:xfrm>
          <a:prstGeom prst="rect">
            <a:avLst/>
          </a:prstGeom>
        </p:spPr>
      </p:pic>
    </p:spTree>
    <p:extLst>
      <p:ext uri="{BB962C8B-B14F-4D97-AF65-F5344CB8AC3E}">
        <p14:creationId xmlns:p14="http://schemas.microsoft.com/office/powerpoint/2010/main" val="2305999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BF097-CA25-D0A6-1297-EA1F2EE493A6}"/>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4094377E-32A7-3DC9-5389-7F9D8D032C84}"/>
              </a:ext>
            </a:extLst>
          </p:cNvPr>
          <p:cNvPicPr>
            <a:picLocks noChangeAspect="1"/>
          </p:cNvPicPr>
          <p:nvPr/>
        </p:nvPicPr>
        <p:blipFill>
          <a:blip r:embed="rId2"/>
          <a:stretch>
            <a:fillRect/>
          </a:stretch>
        </p:blipFill>
        <p:spPr>
          <a:xfrm>
            <a:off x="0" y="67686"/>
            <a:ext cx="6154009" cy="409632"/>
          </a:xfrm>
          <a:prstGeom prst="rect">
            <a:avLst/>
          </a:prstGeom>
        </p:spPr>
      </p:pic>
      <p:pic>
        <p:nvPicPr>
          <p:cNvPr id="3078" name="Picture 6">
            <a:extLst>
              <a:ext uri="{FF2B5EF4-FFF2-40B4-BE49-F238E27FC236}">
                <a16:creationId xmlns:a16="http://schemas.microsoft.com/office/drawing/2014/main" id="{DC80B989-AD0C-8B4A-5D9D-472FA4C5C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0905" y="-104917"/>
            <a:ext cx="219075" cy="571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D8EC0EB3-4F79-3A99-5724-DED473D21B8F}"/>
              </a:ext>
            </a:extLst>
          </p:cNvPr>
          <p:cNvSpPr txBox="1"/>
          <p:nvPr/>
        </p:nvSpPr>
        <p:spPr>
          <a:xfrm>
            <a:off x="1972374" y="2276856"/>
            <a:ext cx="7649843" cy="861774"/>
          </a:xfrm>
          <a:prstGeom prst="rect">
            <a:avLst/>
          </a:prstGeom>
          <a:noFill/>
        </p:spPr>
        <p:txBody>
          <a:bodyPr wrap="square">
            <a:spAutoFit/>
          </a:bodyPr>
          <a:lstStyle/>
          <a:p>
            <a:pPr>
              <a:spcAft>
                <a:spcPts val="3000"/>
              </a:spcAft>
            </a:pPr>
            <a:r>
              <a:rPr lang="de-DE" sz="5000" b="1" dirty="0">
                <a:solidFill>
                  <a:srgbClr val="005E8D"/>
                </a:solidFill>
              </a:rPr>
              <a:t>Teil 1: Status Quo &amp; Hürden</a:t>
            </a:r>
          </a:p>
        </p:txBody>
      </p:sp>
      <p:sp>
        <p:nvSpPr>
          <p:cNvPr id="4" name="Textfeld 3">
            <a:extLst>
              <a:ext uri="{FF2B5EF4-FFF2-40B4-BE49-F238E27FC236}">
                <a16:creationId xmlns:a16="http://schemas.microsoft.com/office/drawing/2014/main" id="{E6A8BFDE-38F9-D8BD-C972-6F80198C8350}"/>
              </a:ext>
            </a:extLst>
          </p:cNvPr>
          <p:cNvSpPr txBox="1"/>
          <p:nvPr/>
        </p:nvSpPr>
        <p:spPr>
          <a:xfrm>
            <a:off x="2043842" y="3534705"/>
            <a:ext cx="7506905" cy="369332"/>
          </a:xfrm>
          <a:prstGeom prst="rect">
            <a:avLst/>
          </a:prstGeom>
          <a:noFill/>
        </p:spPr>
        <p:txBody>
          <a:bodyPr wrap="square">
            <a:spAutoFit/>
          </a:bodyPr>
          <a:lstStyle/>
          <a:p>
            <a:pPr>
              <a:spcAft>
                <a:spcPts val="3000"/>
              </a:spcAft>
            </a:pPr>
            <a:r>
              <a:rPr lang="de-DE" dirty="0">
                <a:solidFill>
                  <a:srgbClr val="005E8D"/>
                </a:solidFill>
              </a:rPr>
              <a:t>Warum die klassische Biomasseproduktion im Norden an ihre Grenzen stößt…</a:t>
            </a:r>
          </a:p>
        </p:txBody>
      </p:sp>
      <p:pic>
        <p:nvPicPr>
          <p:cNvPr id="8" name="Grafik 7">
            <a:extLst>
              <a:ext uri="{FF2B5EF4-FFF2-40B4-BE49-F238E27FC236}">
                <a16:creationId xmlns:a16="http://schemas.microsoft.com/office/drawing/2014/main" id="{243F1B0F-0F99-267C-AFC5-C12C4408F3C8}"/>
              </a:ext>
            </a:extLst>
          </p:cNvPr>
          <p:cNvPicPr>
            <a:picLocks noChangeAspect="1"/>
          </p:cNvPicPr>
          <p:nvPr/>
        </p:nvPicPr>
        <p:blipFill>
          <a:blip r:embed="rId4"/>
          <a:stretch>
            <a:fillRect/>
          </a:stretch>
        </p:blipFill>
        <p:spPr>
          <a:xfrm>
            <a:off x="5278111" y="2186356"/>
            <a:ext cx="1038370" cy="181000"/>
          </a:xfrm>
          <a:prstGeom prst="rect">
            <a:avLst/>
          </a:prstGeom>
        </p:spPr>
      </p:pic>
      <p:pic>
        <p:nvPicPr>
          <p:cNvPr id="11" name="Grafik 10">
            <a:extLst>
              <a:ext uri="{FF2B5EF4-FFF2-40B4-BE49-F238E27FC236}">
                <a16:creationId xmlns:a16="http://schemas.microsoft.com/office/drawing/2014/main" id="{10757388-F0D6-E910-4B79-C83EE17E36AF}"/>
              </a:ext>
            </a:extLst>
          </p:cNvPr>
          <p:cNvPicPr>
            <a:picLocks noChangeAspect="1"/>
          </p:cNvPicPr>
          <p:nvPr/>
        </p:nvPicPr>
        <p:blipFill>
          <a:blip r:embed="rId5"/>
          <a:stretch>
            <a:fillRect/>
          </a:stretch>
        </p:blipFill>
        <p:spPr>
          <a:xfrm>
            <a:off x="324601" y="630872"/>
            <a:ext cx="2886478" cy="914528"/>
          </a:xfrm>
          <a:prstGeom prst="rect">
            <a:avLst/>
          </a:prstGeom>
        </p:spPr>
      </p:pic>
      <p:pic>
        <p:nvPicPr>
          <p:cNvPr id="13" name="Grafik 12">
            <a:extLst>
              <a:ext uri="{FF2B5EF4-FFF2-40B4-BE49-F238E27FC236}">
                <a16:creationId xmlns:a16="http://schemas.microsoft.com/office/drawing/2014/main" id="{F7573968-2CED-DE8D-B87A-539ED70B8FA6}"/>
              </a:ext>
            </a:extLst>
          </p:cNvPr>
          <p:cNvPicPr>
            <a:picLocks noChangeAspect="1"/>
          </p:cNvPicPr>
          <p:nvPr/>
        </p:nvPicPr>
        <p:blipFill>
          <a:blip r:embed="rId6"/>
          <a:stretch>
            <a:fillRect/>
          </a:stretch>
        </p:blipFill>
        <p:spPr>
          <a:xfrm>
            <a:off x="745297" y="6314137"/>
            <a:ext cx="1643579" cy="476177"/>
          </a:xfrm>
          <a:prstGeom prst="rect">
            <a:avLst/>
          </a:prstGeom>
        </p:spPr>
      </p:pic>
    </p:spTree>
    <p:extLst>
      <p:ext uri="{BB962C8B-B14F-4D97-AF65-F5344CB8AC3E}">
        <p14:creationId xmlns:p14="http://schemas.microsoft.com/office/powerpoint/2010/main" val="2770976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44227-DADF-2CA6-04BE-B9CA04D01D71}"/>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77FBBC05-56BB-7C82-ADD5-1642B092297A}"/>
              </a:ext>
            </a:extLst>
          </p:cNvPr>
          <p:cNvPicPr>
            <a:picLocks noChangeAspect="1"/>
          </p:cNvPicPr>
          <p:nvPr/>
        </p:nvPicPr>
        <p:blipFill>
          <a:blip r:embed="rId2"/>
          <a:stretch>
            <a:fillRect/>
          </a:stretch>
        </p:blipFill>
        <p:spPr>
          <a:xfrm>
            <a:off x="26056" y="80937"/>
            <a:ext cx="6154009" cy="409632"/>
          </a:xfrm>
          <a:prstGeom prst="rect">
            <a:avLst/>
          </a:prstGeom>
        </p:spPr>
      </p:pic>
      <p:sp>
        <p:nvSpPr>
          <p:cNvPr id="2" name="Textfeld 1">
            <a:extLst>
              <a:ext uri="{FF2B5EF4-FFF2-40B4-BE49-F238E27FC236}">
                <a16:creationId xmlns:a16="http://schemas.microsoft.com/office/drawing/2014/main" id="{0FE66A2B-4637-CB43-3390-D10E20C786E7}"/>
              </a:ext>
            </a:extLst>
          </p:cNvPr>
          <p:cNvSpPr txBox="1"/>
          <p:nvPr/>
        </p:nvSpPr>
        <p:spPr>
          <a:xfrm>
            <a:off x="441846" y="748077"/>
            <a:ext cx="11629599" cy="553998"/>
          </a:xfrm>
          <a:prstGeom prst="rect">
            <a:avLst/>
          </a:prstGeom>
          <a:noFill/>
        </p:spPr>
        <p:txBody>
          <a:bodyPr wrap="square">
            <a:spAutoFit/>
          </a:bodyPr>
          <a:lstStyle/>
          <a:p>
            <a:pPr>
              <a:spcAft>
                <a:spcPts val="3000"/>
              </a:spcAft>
            </a:pPr>
            <a:r>
              <a:rPr lang="en-GB" sz="3000" b="1" dirty="0"/>
              <a:t>OPTIMIERUNG DER GASAUSBEUTE</a:t>
            </a:r>
          </a:p>
        </p:txBody>
      </p:sp>
      <p:graphicFrame>
        <p:nvGraphicFramePr>
          <p:cNvPr id="3" name="Tabelle 2">
            <a:extLst>
              <a:ext uri="{FF2B5EF4-FFF2-40B4-BE49-F238E27FC236}">
                <a16:creationId xmlns:a16="http://schemas.microsoft.com/office/drawing/2014/main" id="{84A47458-B750-174A-90B2-D4808A651F09}"/>
              </a:ext>
            </a:extLst>
          </p:cNvPr>
          <p:cNvGraphicFramePr>
            <a:graphicFrameLocks noGrp="1"/>
          </p:cNvGraphicFramePr>
          <p:nvPr>
            <p:extLst>
              <p:ext uri="{D42A27DB-BD31-4B8C-83A1-F6EECF244321}">
                <p14:modId xmlns:p14="http://schemas.microsoft.com/office/powerpoint/2010/main" val="3922479499"/>
              </p:ext>
            </p:extLst>
          </p:nvPr>
        </p:nvGraphicFramePr>
        <p:xfrm>
          <a:off x="397758" y="1419288"/>
          <a:ext cx="11176048" cy="4474535"/>
        </p:xfrm>
        <a:graphic>
          <a:graphicData uri="http://schemas.openxmlformats.org/drawingml/2006/table">
            <a:tbl>
              <a:tblPr firstRow="1" bandRow="1">
                <a:effectLst>
                  <a:outerShdw blurRad="50800" dist="38100" dir="13500000" algn="br" rotWithShape="0">
                    <a:prstClr val="black">
                      <a:alpha val="40000"/>
                    </a:prstClr>
                  </a:outerShdw>
                </a:effectLst>
                <a:tableStyleId>{2D5ABB26-0587-4C30-8999-92F81FD0307C}</a:tableStyleId>
              </a:tblPr>
              <a:tblGrid>
                <a:gridCol w="2794012">
                  <a:extLst>
                    <a:ext uri="{9D8B030D-6E8A-4147-A177-3AD203B41FA5}">
                      <a16:colId xmlns:a16="http://schemas.microsoft.com/office/drawing/2014/main" val="1684219059"/>
                    </a:ext>
                  </a:extLst>
                </a:gridCol>
                <a:gridCol w="2794012">
                  <a:extLst>
                    <a:ext uri="{9D8B030D-6E8A-4147-A177-3AD203B41FA5}">
                      <a16:colId xmlns:a16="http://schemas.microsoft.com/office/drawing/2014/main" val="729555245"/>
                    </a:ext>
                  </a:extLst>
                </a:gridCol>
                <a:gridCol w="2794012">
                  <a:extLst>
                    <a:ext uri="{9D8B030D-6E8A-4147-A177-3AD203B41FA5}">
                      <a16:colId xmlns:a16="http://schemas.microsoft.com/office/drawing/2014/main" val="3967110322"/>
                    </a:ext>
                  </a:extLst>
                </a:gridCol>
                <a:gridCol w="2794012">
                  <a:extLst>
                    <a:ext uri="{9D8B030D-6E8A-4147-A177-3AD203B41FA5}">
                      <a16:colId xmlns:a16="http://schemas.microsoft.com/office/drawing/2014/main" val="4262940854"/>
                    </a:ext>
                  </a:extLst>
                </a:gridCol>
              </a:tblGrid>
              <a:tr h="801170">
                <a:tc>
                  <a:txBody>
                    <a:bodyPr/>
                    <a:lstStyle/>
                    <a:p>
                      <a:pPr algn="l">
                        <a:buNone/>
                      </a:pPr>
                      <a:r>
                        <a:rPr lang="en-GB" sz="1600" b="1" dirty="0">
                          <a:solidFill>
                            <a:srgbClr val="FFFFFF"/>
                          </a:solidFill>
                          <a:effectLst/>
                          <a:latin typeface="Poppins" panose="00000500000000000000" pitchFamily="2" charset="0"/>
                        </a:rPr>
                        <a:t>Parameter</a:t>
                      </a:r>
                    </a:p>
                  </a:txBody>
                  <a:tcPr marL="190500" marR="190500" marT="142875" marB="142875" anchor="ctr">
                    <a:solidFill>
                      <a:srgbClr val="005E8D"/>
                    </a:solidFill>
                  </a:tcPr>
                </a:tc>
                <a:tc>
                  <a:txBody>
                    <a:bodyPr/>
                    <a:lstStyle/>
                    <a:p>
                      <a:pPr algn="l">
                        <a:buNone/>
                      </a:pPr>
                      <a:r>
                        <a:rPr lang="en-GB" sz="1600" b="1" dirty="0" err="1">
                          <a:solidFill>
                            <a:srgbClr val="FFFFFF"/>
                          </a:solidFill>
                          <a:effectLst/>
                          <a:latin typeface="Poppins" panose="00000500000000000000" pitchFamily="2" charset="0"/>
                        </a:rPr>
                        <a:t>Klassisches</a:t>
                      </a:r>
                      <a:r>
                        <a:rPr lang="en-GB" sz="1600" b="1" dirty="0">
                          <a:solidFill>
                            <a:srgbClr val="FFFFFF"/>
                          </a:solidFill>
                          <a:effectLst/>
                          <a:latin typeface="Poppins" panose="00000500000000000000" pitchFamily="2" charset="0"/>
                        </a:rPr>
                        <a:t> System</a:t>
                      </a:r>
                    </a:p>
                  </a:txBody>
                  <a:tcPr marL="190500" marR="190500" marT="142875" marB="142875" anchor="ctr">
                    <a:solidFill>
                      <a:srgbClr val="005E8D"/>
                    </a:solidFill>
                  </a:tcPr>
                </a:tc>
                <a:tc>
                  <a:txBody>
                    <a:bodyPr/>
                    <a:lstStyle/>
                    <a:p>
                      <a:pPr algn="l">
                        <a:buNone/>
                      </a:pPr>
                      <a:r>
                        <a:rPr lang="en-GB" sz="1600" b="1" dirty="0">
                          <a:solidFill>
                            <a:srgbClr val="FFFFFF"/>
                          </a:solidFill>
                          <a:effectLst/>
                          <a:latin typeface="Poppins" panose="00000500000000000000" pitchFamily="2" charset="0"/>
                        </a:rPr>
                        <a:t>Mit </a:t>
                      </a:r>
                      <a:r>
                        <a:rPr lang="en-GB" sz="1600" b="1" dirty="0" err="1">
                          <a:solidFill>
                            <a:srgbClr val="FFFFFF"/>
                          </a:solidFill>
                          <a:effectLst/>
                          <a:latin typeface="Poppins" panose="00000500000000000000" pitchFamily="2" charset="0"/>
                        </a:rPr>
                        <a:t>boncrop</a:t>
                      </a:r>
                      <a:endParaRPr lang="en-GB" sz="1600" b="1" dirty="0">
                        <a:solidFill>
                          <a:srgbClr val="FFFFFF"/>
                        </a:solidFill>
                        <a:effectLst/>
                        <a:latin typeface="Poppins" panose="00000500000000000000" pitchFamily="2" charset="0"/>
                      </a:endParaRPr>
                    </a:p>
                  </a:txBody>
                  <a:tcPr marL="190500" marR="190500" marT="142875" marB="142875" anchor="ctr">
                    <a:solidFill>
                      <a:srgbClr val="005E8D"/>
                    </a:solidFill>
                  </a:tcPr>
                </a:tc>
                <a:tc>
                  <a:txBody>
                    <a:bodyPr/>
                    <a:lstStyle/>
                    <a:p>
                      <a:pPr algn="l">
                        <a:buNone/>
                      </a:pPr>
                      <a:r>
                        <a:rPr lang="en-GB" sz="1600" b="1" dirty="0" err="1">
                          <a:solidFill>
                            <a:srgbClr val="FFFFFF"/>
                          </a:solidFill>
                          <a:effectLst/>
                          <a:latin typeface="Poppins" panose="00000500000000000000" pitchFamily="2" charset="0"/>
                        </a:rPr>
                        <a:t>Vorteil</a:t>
                      </a:r>
                      <a:r>
                        <a:rPr lang="en-GB" sz="1600" b="1" dirty="0">
                          <a:solidFill>
                            <a:srgbClr val="FFFFFF"/>
                          </a:solidFill>
                          <a:effectLst/>
                          <a:latin typeface="Poppins" panose="00000500000000000000" pitchFamily="2" charset="0"/>
                        </a:rPr>
                        <a:t> für </a:t>
                      </a:r>
                      <a:r>
                        <a:rPr lang="en-GB" sz="1600" b="1" dirty="0" err="1">
                          <a:solidFill>
                            <a:srgbClr val="FFFFFF"/>
                          </a:solidFill>
                          <a:effectLst/>
                          <a:latin typeface="Poppins" panose="00000500000000000000" pitchFamily="2" charset="0"/>
                        </a:rPr>
                        <a:t>Biogaserzeugung</a:t>
                      </a:r>
                      <a:endParaRPr lang="en-GB" sz="1600" b="1" dirty="0">
                        <a:solidFill>
                          <a:srgbClr val="FFFFFF"/>
                        </a:solidFill>
                        <a:effectLst/>
                        <a:latin typeface="Poppins" panose="00000500000000000000" pitchFamily="2" charset="0"/>
                      </a:endParaRPr>
                    </a:p>
                  </a:txBody>
                  <a:tcPr marL="190500" marR="190500" marT="142875" marB="142875" anchor="ctr">
                    <a:solidFill>
                      <a:srgbClr val="005E8D"/>
                    </a:solidFill>
                  </a:tcPr>
                </a:tc>
                <a:extLst>
                  <a:ext uri="{0D108BD9-81ED-4DB2-BD59-A6C34878D82A}">
                    <a16:rowId xmlns:a16="http://schemas.microsoft.com/office/drawing/2014/main" val="609666998"/>
                  </a:ext>
                </a:extLst>
              </a:tr>
              <a:tr h="801170">
                <a:tc>
                  <a:txBody>
                    <a:bodyPr/>
                    <a:lstStyle/>
                    <a:p>
                      <a:pPr algn="l">
                        <a:buNone/>
                      </a:pPr>
                      <a:r>
                        <a:rPr lang="en-GB" sz="1600" b="1" dirty="0" err="1">
                          <a:solidFill>
                            <a:srgbClr val="475569"/>
                          </a:solidFill>
                          <a:effectLst/>
                          <a:latin typeface="Lato" panose="020F0502020204030203" pitchFamily="34" charset="0"/>
                        </a:rPr>
                        <a:t>Wurzelwerk</a:t>
                      </a:r>
                      <a:endParaRPr lang="en-GB" sz="1600" dirty="0">
                        <a:solidFill>
                          <a:srgbClr val="475569"/>
                        </a:solidFill>
                        <a:effectLst/>
                        <a:latin typeface="Lato" panose="020F0502020204030203" pitchFamily="34" charset="0"/>
                      </a:endParaRPr>
                    </a:p>
                  </a:txBody>
                  <a:tcPr marL="190500" marR="190500" marT="142875" marB="142875" anchor="ctr"/>
                </a:tc>
                <a:tc>
                  <a:txBody>
                    <a:bodyPr/>
                    <a:lstStyle/>
                    <a:p>
                      <a:pPr algn="l">
                        <a:buNone/>
                      </a:pPr>
                      <a:r>
                        <a:rPr lang="en-GB" sz="1600" dirty="0" err="1">
                          <a:solidFill>
                            <a:srgbClr val="475569"/>
                          </a:solidFill>
                          <a:effectLst/>
                          <a:latin typeface="Lato" panose="020F0502020204030203" pitchFamily="34" charset="0"/>
                        </a:rPr>
                        <a:t>Begrenzt</a:t>
                      </a:r>
                      <a:r>
                        <a:rPr lang="en-GB" sz="1600" dirty="0">
                          <a:solidFill>
                            <a:srgbClr val="475569"/>
                          </a:solidFill>
                          <a:effectLst/>
                          <a:latin typeface="Lato" panose="020F0502020204030203" pitchFamily="34" charset="0"/>
                        </a:rPr>
                        <a:t> </a:t>
                      </a:r>
                      <a:r>
                        <a:rPr lang="en-GB" sz="1600" dirty="0" err="1">
                          <a:solidFill>
                            <a:srgbClr val="475569"/>
                          </a:solidFill>
                          <a:effectLst/>
                          <a:latin typeface="Lato" panose="020F0502020204030203" pitchFamily="34" charset="0"/>
                        </a:rPr>
                        <a:t>bei</a:t>
                      </a:r>
                      <a:r>
                        <a:rPr lang="en-GB" sz="1600" dirty="0">
                          <a:solidFill>
                            <a:srgbClr val="475569"/>
                          </a:solidFill>
                          <a:effectLst/>
                          <a:latin typeface="Lato" panose="020F0502020204030203" pitchFamily="34" charset="0"/>
                        </a:rPr>
                        <a:t> </a:t>
                      </a:r>
                      <a:r>
                        <a:rPr lang="en-GB" sz="1600" dirty="0" err="1">
                          <a:solidFill>
                            <a:srgbClr val="475569"/>
                          </a:solidFill>
                          <a:effectLst/>
                          <a:latin typeface="Lato" panose="020F0502020204030203" pitchFamily="34" charset="0"/>
                        </a:rPr>
                        <a:t>Kälte</a:t>
                      </a:r>
                      <a:r>
                        <a:rPr lang="en-GB" sz="1600" dirty="0">
                          <a:solidFill>
                            <a:srgbClr val="475569"/>
                          </a:solidFill>
                          <a:effectLst/>
                          <a:latin typeface="Lato" panose="020F0502020204030203" pitchFamily="34" charset="0"/>
                        </a:rPr>
                        <a:t> und </a:t>
                      </a:r>
                      <a:r>
                        <a:rPr lang="en-GB" sz="1600" dirty="0" err="1">
                          <a:solidFill>
                            <a:srgbClr val="475569"/>
                          </a:solidFill>
                          <a:effectLst/>
                          <a:latin typeface="Lato" panose="020F0502020204030203" pitchFamily="34" charset="0"/>
                        </a:rPr>
                        <a:t>Trockenheit</a:t>
                      </a:r>
                      <a:endParaRPr lang="en-GB" sz="1600" dirty="0">
                        <a:solidFill>
                          <a:srgbClr val="475569"/>
                        </a:solidFill>
                        <a:effectLst/>
                        <a:latin typeface="Lato" panose="020F0502020204030203" pitchFamily="34" charset="0"/>
                      </a:endParaRPr>
                    </a:p>
                  </a:txBody>
                  <a:tcPr marL="190500" marR="190500" marT="142875" marB="142875" anchor="ctr"/>
                </a:tc>
                <a:tc>
                  <a:txBody>
                    <a:bodyPr/>
                    <a:lstStyle/>
                    <a:p>
                      <a:pPr algn="l">
                        <a:buNone/>
                      </a:pPr>
                      <a:r>
                        <a:rPr lang="en-GB" sz="1600" dirty="0" err="1">
                          <a:solidFill>
                            <a:srgbClr val="10A63E"/>
                          </a:solidFill>
                          <a:effectLst/>
                          <a:latin typeface="Lato" panose="020F0502020204030203" pitchFamily="34" charset="0"/>
                        </a:rPr>
                        <a:t>Dichtes</a:t>
                      </a:r>
                      <a:r>
                        <a:rPr lang="en-GB" sz="1600" dirty="0">
                          <a:solidFill>
                            <a:srgbClr val="10A63E"/>
                          </a:solidFill>
                          <a:effectLst/>
                          <a:latin typeface="Lato" panose="020F0502020204030203" pitchFamily="34" charset="0"/>
                        </a:rPr>
                        <a:t> </a:t>
                      </a:r>
                      <a:r>
                        <a:rPr lang="en-GB" sz="1600" dirty="0" err="1">
                          <a:solidFill>
                            <a:srgbClr val="10A63E"/>
                          </a:solidFill>
                          <a:effectLst/>
                          <a:latin typeface="Lato" panose="020F0502020204030203" pitchFamily="34" charset="0"/>
                        </a:rPr>
                        <a:t>Feinwurzelnetz</a:t>
                      </a:r>
                      <a:endParaRPr lang="en-GB" sz="1600" dirty="0">
                        <a:solidFill>
                          <a:srgbClr val="10A63E"/>
                        </a:solidFill>
                        <a:effectLst/>
                        <a:latin typeface="Lato" panose="020F0502020204030203" pitchFamily="34" charset="0"/>
                      </a:endParaRPr>
                    </a:p>
                  </a:txBody>
                  <a:tcPr marL="190500" marR="190500" marT="142875" marB="142875" anchor="ctr"/>
                </a:tc>
                <a:tc>
                  <a:txBody>
                    <a:bodyPr/>
                    <a:lstStyle/>
                    <a:p>
                      <a:pPr algn="l">
                        <a:buNone/>
                      </a:pPr>
                      <a:r>
                        <a:rPr lang="en-GB" sz="1600" dirty="0" err="1">
                          <a:solidFill>
                            <a:srgbClr val="475569"/>
                          </a:solidFill>
                          <a:effectLst/>
                          <a:latin typeface="Lato" panose="020F0502020204030203" pitchFamily="34" charset="0"/>
                        </a:rPr>
                        <a:t>Optmierte</a:t>
                      </a:r>
                      <a:r>
                        <a:rPr lang="en-GB" sz="1600" dirty="0">
                          <a:solidFill>
                            <a:srgbClr val="475569"/>
                          </a:solidFill>
                          <a:effectLst/>
                          <a:latin typeface="Lato" panose="020F0502020204030203" pitchFamily="34" charset="0"/>
                        </a:rPr>
                        <a:t> </a:t>
                      </a:r>
                      <a:r>
                        <a:rPr lang="en-GB" sz="1600" dirty="0" err="1">
                          <a:solidFill>
                            <a:srgbClr val="475569"/>
                          </a:solidFill>
                          <a:effectLst/>
                          <a:latin typeface="Lato" panose="020F0502020204030203" pitchFamily="34" charset="0"/>
                        </a:rPr>
                        <a:t>Nährstoffeffizienz</a:t>
                      </a:r>
                      <a:endParaRPr lang="en-GB" sz="1600" dirty="0">
                        <a:solidFill>
                          <a:srgbClr val="475569"/>
                        </a:solidFill>
                        <a:effectLst/>
                        <a:latin typeface="Lato" panose="020F0502020204030203" pitchFamily="34" charset="0"/>
                      </a:endParaRPr>
                    </a:p>
                  </a:txBody>
                  <a:tcPr marL="190500" marR="190500" marT="142875" marB="142875" anchor="ctr"/>
                </a:tc>
                <a:extLst>
                  <a:ext uri="{0D108BD9-81ED-4DB2-BD59-A6C34878D82A}">
                    <a16:rowId xmlns:a16="http://schemas.microsoft.com/office/drawing/2014/main" val="38042174"/>
                  </a:ext>
                </a:extLst>
              </a:tr>
              <a:tr h="801170">
                <a:tc>
                  <a:txBody>
                    <a:bodyPr/>
                    <a:lstStyle/>
                    <a:p>
                      <a:pPr algn="l">
                        <a:buNone/>
                      </a:pPr>
                      <a:r>
                        <a:rPr lang="en-GB" sz="1600" b="1" dirty="0" err="1">
                          <a:solidFill>
                            <a:srgbClr val="475569"/>
                          </a:solidFill>
                          <a:effectLst/>
                          <a:latin typeface="Lato" panose="020F0502020204030203" pitchFamily="34" charset="0"/>
                        </a:rPr>
                        <a:t>Wetterextreme</a:t>
                      </a:r>
                      <a:endParaRPr lang="en-GB" sz="1600" dirty="0">
                        <a:solidFill>
                          <a:srgbClr val="475569"/>
                        </a:solidFill>
                        <a:effectLst/>
                        <a:latin typeface="Lato" panose="020F0502020204030203" pitchFamily="34" charset="0"/>
                      </a:endParaRPr>
                    </a:p>
                  </a:txBody>
                  <a:tcPr marL="190500" marR="190500" marT="142875" marB="142875" anchor="ctr"/>
                </a:tc>
                <a:tc>
                  <a:txBody>
                    <a:bodyPr/>
                    <a:lstStyle/>
                    <a:p>
                      <a:pPr algn="l">
                        <a:buNone/>
                      </a:pPr>
                      <a:r>
                        <a:rPr lang="en-GB" sz="1600" dirty="0">
                          <a:solidFill>
                            <a:srgbClr val="475569"/>
                          </a:solidFill>
                          <a:effectLst/>
                          <a:latin typeface="Lato" panose="020F0502020204030203" pitchFamily="34" charset="0"/>
                        </a:rPr>
                        <a:t>Stagnation / </a:t>
                      </a:r>
                      <a:r>
                        <a:rPr lang="en-GB" sz="1600" dirty="0" err="1">
                          <a:solidFill>
                            <a:srgbClr val="475569"/>
                          </a:solidFill>
                          <a:effectLst/>
                          <a:latin typeface="Lato" panose="020F0502020204030203" pitchFamily="34" charset="0"/>
                        </a:rPr>
                        <a:t>Wachstumsstopp</a:t>
                      </a:r>
                      <a:endParaRPr lang="en-GB" sz="1600" dirty="0">
                        <a:solidFill>
                          <a:srgbClr val="475569"/>
                        </a:solidFill>
                        <a:effectLst/>
                        <a:latin typeface="Lato" panose="020F0502020204030203" pitchFamily="34" charset="0"/>
                      </a:endParaRPr>
                    </a:p>
                  </a:txBody>
                  <a:tcPr marL="190500" marR="190500" marT="142875" marB="142875" anchor="ctr"/>
                </a:tc>
                <a:tc>
                  <a:txBody>
                    <a:bodyPr/>
                    <a:lstStyle/>
                    <a:p>
                      <a:pPr algn="l">
                        <a:buNone/>
                      </a:pPr>
                      <a:r>
                        <a:rPr lang="en-GB" sz="1600" dirty="0" err="1">
                          <a:solidFill>
                            <a:srgbClr val="10A63E"/>
                          </a:solidFill>
                          <a:effectLst/>
                          <a:latin typeface="Lato" panose="020F0502020204030203" pitchFamily="34" charset="0"/>
                        </a:rPr>
                        <a:t>Pflanze</a:t>
                      </a:r>
                      <a:r>
                        <a:rPr lang="en-GB" sz="1600" dirty="0">
                          <a:solidFill>
                            <a:srgbClr val="10A63E"/>
                          </a:solidFill>
                          <a:effectLst/>
                          <a:latin typeface="Lato" panose="020F0502020204030203" pitchFamily="34" charset="0"/>
                        </a:rPr>
                        <a:t> </a:t>
                      </a:r>
                      <a:r>
                        <a:rPr lang="en-GB" sz="1600" dirty="0" err="1">
                          <a:solidFill>
                            <a:srgbClr val="10A63E"/>
                          </a:solidFill>
                          <a:effectLst/>
                          <a:latin typeface="Lato" panose="020F0502020204030203" pitchFamily="34" charset="0"/>
                        </a:rPr>
                        <a:t>bleibt</a:t>
                      </a:r>
                      <a:r>
                        <a:rPr lang="en-GB" sz="1600" dirty="0">
                          <a:solidFill>
                            <a:srgbClr val="10A63E"/>
                          </a:solidFill>
                          <a:effectLst/>
                          <a:latin typeface="Lato" panose="020F0502020204030203" pitchFamily="34" charset="0"/>
                        </a:rPr>
                        <a:t> </a:t>
                      </a:r>
                      <a:r>
                        <a:rPr lang="en-GB" sz="1600" dirty="0" err="1">
                          <a:solidFill>
                            <a:srgbClr val="10A63E"/>
                          </a:solidFill>
                          <a:effectLst/>
                          <a:latin typeface="Lato" panose="020F0502020204030203" pitchFamily="34" charset="0"/>
                        </a:rPr>
                        <a:t>aktiv</a:t>
                      </a:r>
                      <a:endParaRPr lang="en-GB" sz="1600" dirty="0">
                        <a:solidFill>
                          <a:srgbClr val="10A63E"/>
                        </a:solidFill>
                        <a:effectLst/>
                        <a:latin typeface="Lato" panose="020F0502020204030203" pitchFamily="34" charset="0"/>
                      </a:endParaRPr>
                    </a:p>
                  </a:txBody>
                  <a:tcPr marL="190500" marR="190500" marT="142875" marB="142875" anchor="ctr"/>
                </a:tc>
                <a:tc>
                  <a:txBody>
                    <a:bodyPr/>
                    <a:lstStyle/>
                    <a:p>
                      <a:pPr algn="l">
                        <a:buNone/>
                      </a:pPr>
                      <a:r>
                        <a:rPr lang="en-GB" sz="1600" dirty="0" err="1">
                          <a:solidFill>
                            <a:srgbClr val="475569"/>
                          </a:solidFill>
                          <a:effectLst/>
                          <a:latin typeface="Lato" panose="020F0502020204030203" pitchFamily="34" charset="0"/>
                        </a:rPr>
                        <a:t>Konstante</a:t>
                      </a:r>
                      <a:r>
                        <a:rPr lang="en-GB" sz="1600" dirty="0">
                          <a:solidFill>
                            <a:srgbClr val="475569"/>
                          </a:solidFill>
                          <a:effectLst/>
                          <a:latin typeface="Lato" panose="020F0502020204030203" pitchFamily="34" charset="0"/>
                        </a:rPr>
                        <a:t> </a:t>
                      </a:r>
                      <a:r>
                        <a:rPr lang="en-GB" sz="1600" dirty="0" err="1">
                          <a:solidFill>
                            <a:srgbClr val="475569"/>
                          </a:solidFill>
                          <a:effectLst/>
                          <a:latin typeface="Lato" panose="020F0502020204030203" pitchFamily="34" charset="0"/>
                        </a:rPr>
                        <a:t>Ertragssicherung</a:t>
                      </a:r>
                      <a:r>
                        <a:rPr lang="en-GB" sz="1600" dirty="0">
                          <a:solidFill>
                            <a:srgbClr val="475569"/>
                          </a:solidFill>
                          <a:effectLst/>
                          <a:latin typeface="Lato" panose="020F0502020204030203" pitchFamily="34" charset="0"/>
                        </a:rPr>
                        <a:t> </a:t>
                      </a:r>
                      <a:r>
                        <a:rPr lang="en-GB" sz="1600" dirty="0" err="1">
                          <a:solidFill>
                            <a:srgbClr val="475569"/>
                          </a:solidFill>
                          <a:effectLst/>
                          <a:latin typeface="Lato" panose="020F0502020204030203" pitchFamily="34" charset="0"/>
                        </a:rPr>
                        <a:t>unter</a:t>
                      </a:r>
                      <a:r>
                        <a:rPr lang="en-GB" sz="1600" dirty="0">
                          <a:solidFill>
                            <a:srgbClr val="475569"/>
                          </a:solidFill>
                          <a:effectLst/>
                          <a:latin typeface="Lato" panose="020F0502020204030203" pitchFamily="34" charset="0"/>
                        </a:rPr>
                        <a:t> Stress</a:t>
                      </a:r>
                    </a:p>
                  </a:txBody>
                  <a:tcPr marL="190500" marR="190500" marT="142875" marB="142875" anchor="ctr"/>
                </a:tc>
                <a:extLst>
                  <a:ext uri="{0D108BD9-81ED-4DB2-BD59-A6C34878D82A}">
                    <a16:rowId xmlns:a16="http://schemas.microsoft.com/office/drawing/2014/main" val="4039888820"/>
                  </a:ext>
                </a:extLst>
              </a:tr>
              <a:tr h="801170">
                <a:tc>
                  <a:txBody>
                    <a:bodyPr/>
                    <a:lstStyle/>
                    <a:p>
                      <a:pPr algn="l">
                        <a:buNone/>
                      </a:pPr>
                      <a:r>
                        <a:rPr lang="en-GB" sz="1600" b="1" dirty="0" err="1">
                          <a:solidFill>
                            <a:srgbClr val="475569"/>
                          </a:solidFill>
                          <a:effectLst/>
                          <a:latin typeface="Lato" panose="020F0502020204030203" pitchFamily="34" charset="0"/>
                        </a:rPr>
                        <a:t>Kolbenentwicklung</a:t>
                      </a:r>
                      <a:endParaRPr lang="en-GB" sz="1600" dirty="0">
                        <a:solidFill>
                          <a:srgbClr val="475569"/>
                        </a:solidFill>
                        <a:effectLst/>
                        <a:latin typeface="Lato" panose="020F0502020204030203" pitchFamily="34" charset="0"/>
                      </a:endParaRPr>
                    </a:p>
                  </a:txBody>
                  <a:tcPr marL="190500" marR="190500" marT="142875" marB="142875" anchor="ctr"/>
                </a:tc>
                <a:tc>
                  <a:txBody>
                    <a:bodyPr/>
                    <a:lstStyle/>
                    <a:p>
                      <a:pPr algn="l">
                        <a:buNone/>
                      </a:pPr>
                      <a:r>
                        <a:rPr lang="en-GB" sz="1600" dirty="0" err="1">
                          <a:solidFill>
                            <a:srgbClr val="475569"/>
                          </a:solidFill>
                          <a:effectLst/>
                          <a:latin typeface="Lato" panose="020F0502020204030203" pitchFamily="34" charset="0"/>
                        </a:rPr>
                        <a:t>Gefahr</a:t>
                      </a:r>
                      <a:r>
                        <a:rPr lang="en-GB" sz="1600" dirty="0">
                          <a:solidFill>
                            <a:srgbClr val="475569"/>
                          </a:solidFill>
                          <a:effectLst/>
                          <a:latin typeface="Lato" panose="020F0502020204030203" pitchFamily="34" charset="0"/>
                        </a:rPr>
                        <a:t> der </a:t>
                      </a:r>
                      <a:r>
                        <a:rPr lang="en-GB" sz="1600" dirty="0" err="1">
                          <a:solidFill>
                            <a:srgbClr val="475569"/>
                          </a:solidFill>
                          <a:effectLst/>
                          <a:latin typeface="Lato" panose="020F0502020204030203" pitchFamily="34" charset="0"/>
                        </a:rPr>
                        <a:t>Reduktion</a:t>
                      </a:r>
                      <a:endParaRPr lang="en-GB" sz="1600" dirty="0">
                        <a:solidFill>
                          <a:srgbClr val="475569"/>
                        </a:solidFill>
                        <a:effectLst/>
                        <a:latin typeface="Lato" panose="020F0502020204030203" pitchFamily="34" charset="0"/>
                      </a:endParaRPr>
                    </a:p>
                  </a:txBody>
                  <a:tcPr marL="190500" marR="190500" marT="142875" marB="142875" anchor="ctr"/>
                </a:tc>
                <a:tc>
                  <a:txBody>
                    <a:bodyPr/>
                    <a:lstStyle/>
                    <a:p>
                      <a:pPr algn="l">
                        <a:buNone/>
                      </a:pPr>
                      <a:r>
                        <a:rPr lang="en-GB" sz="1600" dirty="0" err="1">
                          <a:solidFill>
                            <a:srgbClr val="10A63E"/>
                          </a:solidFill>
                          <a:effectLst/>
                          <a:latin typeface="Lato" panose="020F0502020204030203" pitchFamily="34" charset="0"/>
                        </a:rPr>
                        <a:t>Maximale</a:t>
                      </a:r>
                      <a:r>
                        <a:rPr lang="en-GB" sz="1600" dirty="0">
                          <a:solidFill>
                            <a:srgbClr val="10A63E"/>
                          </a:solidFill>
                          <a:effectLst/>
                          <a:latin typeface="Lato" panose="020F0502020204030203" pitchFamily="34" charset="0"/>
                        </a:rPr>
                        <a:t> </a:t>
                      </a:r>
                      <a:r>
                        <a:rPr lang="en-GB" sz="1600" dirty="0" err="1">
                          <a:solidFill>
                            <a:srgbClr val="10A63E"/>
                          </a:solidFill>
                          <a:effectLst/>
                          <a:latin typeface="Lato" panose="020F0502020204030203" pitchFamily="34" charset="0"/>
                        </a:rPr>
                        <a:t>Kolbenlänge</a:t>
                      </a:r>
                      <a:r>
                        <a:rPr lang="en-GB" sz="1600" dirty="0">
                          <a:solidFill>
                            <a:srgbClr val="10A63E"/>
                          </a:solidFill>
                          <a:effectLst/>
                          <a:latin typeface="Lato" panose="020F0502020204030203" pitchFamily="34" charset="0"/>
                        </a:rPr>
                        <a:t> /-</a:t>
                      </a:r>
                      <a:r>
                        <a:rPr lang="en-GB" sz="1600" dirty="0" err="1">
                          <a:solidFill>
                            <a:srgbClr val="10A63E"/>
                          </a:solidFill>
                          <a:effectLst/>
                          <a:latin typeface="Lato" panose="020F0502020204030203" pitchFamily="34" charset="0"/>
                        </a:rPr>
                        <a:t>füllung</a:t>
                      </a:r>
                      <a:endParaRPr lang="en-GB" sz="1600" dirty="0">
                        <a:solidFill>
                          <a:srgbClr val="10A63E"/>
                        </a:solidFill>
                        <a:effectLst/>
                        <a:latin typeface="Lato" panose="020F0502020204030203" pitchFamily="34" charset="0"/>
                      </a:endParaRPr>
                    </a:p>
                  </a:txBody>
                  <a:tcPr marL="190500" marR="190500" marT="142875" marB="142875" anchor="ctr"/>
                </a:tc>
                <a:tc>
                  <a:txBody>
                    <a:bodyPr/>
                    <a:lstStyle/>
                    <a:p>
                      <a:pPr algn="l">
                        <a:buNone/>
                      </a:pPr>
                      <a:r>
                        <a:rPr lang="en-GB" sz="1600" dirty="0" err="1">
                          <a:solidFill>
                            <a:srgbClr val="475569"/>
                          </a:solidFill>
                          <a:effectLst/>
                          <a:latin typeface="Lato" panose="020F0502020204030203" pitchFamily="34" charset="0"/>
                        </a:rPr>
                        <a:t>Höherer</a:t>
                      </a:r>
                      <a:r>
                        <a:rPr lang="en-GB" sz="1600" dirty="0">
                          <a:solidFill>
                            <a:srgbClr val="475569"/>
                          </a:solidFill>
                          <a:effectLst/>
                          <a:latin typeface="Lato" panose="020F0502020204030203" pitchFamily="34" charset="0"/>
                        </a:rPr>
                        <a:t> </a:t>
                      </a:r>
                      <a:r>
                        <a:rPr lang="en-GB" sz="1600" dirty="0" err="1">
                          <a:solidFill>
                            <a:srgbClr val="475569"/>
                          </a:solidFill>
                          <a:effectLst/>
                          <a:latin typeface="Lato" panose="020F0502020204030203" pitchFamily="34" charset="0"/>
                        </a:rPr>
                        <a:t>Stärkegehalt</a:t>
                      </a:r>
                      <a:r>
                        <a:rPr lang="en-GB" sz="1600" dirty="0">
                          <a:solidFill>
                            <a:srgbClr val="475569"/>
                          </a:solidFill>
                          <a:effectLst/>
                          <a:latin typeface="Lato" panose="020F0502020204030203" pitchFamily="34" charset="0"/>
                        </a:rPr>
                        <a:t> pro Hektar</a:t>
                      </a:r>
                    </a:p>
                  </a:txBody>
                  <a:tcPr marL="190500" marR="190500" marT="142875" marB="142875" anchor="ctr"/>
                </a:tc>
                <a:extLst>
                  <a:ext uri="{0D108BD9-81ED-4DB2-BD59-A6C34878D82A}">
                    <a16:rowId xmlns:a16="http://schemas.microsoft.com/office/drawing/2014/main" val="3382957962"/>
                  </a:ext>
                </a:extLst>
              </a:tr>
              <a:tr h="1053755">
                <a:tc>
                  <a:txBody>
                    <a:bodyPr/>
                    <a:lstStyle/>
                    <a:p>
                      <a:pPr algn="l">
                        <a:buNone/>
                      </a:pPr>
                      <a:r>
                        <a:rPr lang="en-GB" sz="1600" b="1">
                          <a:solidFill>
                            <a:srgbClr val="475569"/>
                          </a:solidFill>
                          <a:effectLst/>
                          <a:latin typeface="Lato" panose="020F0502020204030203" pitchFamily="34" charset="0"/>
                        </a:rPr>
                        <a:t>Grenzstandort-GPS</a:t>
                      </a:r>
                      <a:endParaRPr lang="en-GB" sz="1600">
                        <a:solidFill>
                          <a:srgbClr val="475569"/>
                        </a:solidFill>
                        <a:effectLst/>
                        <a:latin typeface="Lato" panose="020F0502020204030203" pitchFamily="34" charset="0"/>
                      </a:endParaRPr>
                    </a:p>
                  </a:txBody>
                  <a:tcPr marL="190500" marR="190500" marT="142875" marB="142875" anchor="ctr"/>
                </a:tc>
                <a:tc>
                  <a:txBody>
                    <a:bodyPr/>
                    <a:lstStyle/>
                    <a:p>
                      <a:pPr algn="l">
                        <a:buNone/>
                      </a:pPr>
                      <a:r>
                        <a:rPr lang="en-GB" sz="1600" dirty="0" err="1">
                          <a:solidFill>
                            <a:srgbClr val="475569"/>
                          </a:solidFill>
                          <a:effectLst/>
                          <a:latin typeface="Lato" panose="020F0502020204030203" pitchFamily="34" charset="0"/>
                        </a:rPr>
                        <a:t>Unbeständige</a:t>
                      </a:r>
                      <a:r>
                        <a:rPr lang="en-GB" sz="1600" dirty="0">
                          <a:solidFill>
                            <a:srgbClr val="475569"/>
                          </a:solidFill>
                          <a:effectLst/>
                          <a:latin typeface="Lato" panose="020F0502020204030203" pitchFamily="34" charset="0"/>
                        </a:rPr>
                        <a:t> TM-</a:t>
                      </a:r>
                      <a:r>
                        <a:rPr lang="en-GB" sz="1600" dirty="0" err="1">
                          <a:solidFill>
                            <a:srgbClr val="475569"/>
                          </a:solidFill>
                          <a:effectLst/>
                          <a:latin typeface="Lato" panose="020F0502020204030203" pitchFamily="34" charset="0"/>
                        </a:rPr>
                        <a:t>Erträge</a:t>
                      </a:r>
                      <a:endParaRPr lang="en-GB" sz="1600" dirty="0">
                        <a:solidFill>
                          <a:srgbClr val="475569"/>
                        </a:solidFill>
                        <a:effectLst/>
                        <a:latin typeface="Lato" panose="020F0502020204030203" pitchFamily="34" charset="0"/>
                      </a:endParaRPr>
                    </a:p>
                  </a:txBody>
                  <a:tcPr marL="190500" marR="190500" marT="142875" marB="142875" anchor="ctr"/>
                </a:tc>
                <a:tc>
                  <a:txBody>
                    <a:bodyPr/>
                    <a:lstStyle/>
                    <a:p>
                      <a:pPr algn="l">
                        <a:buNone/>
                      </a:pPr>
                      <a:r>
                        <a:rPr lang="en-GB" sz="1600" dirty="0" err="1">
                          <a:solidFill>
                            <a:srgbClr val="10A63E"/>
                          </a:solidFill>
                          <a:effectLst/>
                          <a:latin typeface="Lato" panose="020F0502020204030203" pitchFamily="34" charset="0"/>
                        </a:rPr>
                        <a:t>Sichere</a:t>
                      </a:r>
                      <a:r>
                        <a:rPr lang="en-GB" sz="1600" dirty="0">
                          <a:solidFill>
                            <a:srgbClr val="10A63E"/>
                          </a:solidFill>
                          <a:effectLst/>
                          <a:latin typeface="Lato" panose="020F0502020204030203" pitchFamily="34" charset="0"/>
                        </a:rPr>
                        <a:t> </a:t>
                      </a:r>
                      <a:r>
                        <a:rPr lang="en-GB" sz="1600" dirty="0" err="1">
                          <a:solidFill>
                            <a:srgbClr val="10A63E"/>
                          </a:solidFill>
                          <a:effectLst/>
                          <a:latin typeface="Lato" panose="020F0502020204030203" pitchFamily="34" charset="0"/>
                        </a:rPr>
                        <a:t>Bestockung</a:t>
                      </a:r>
                      <a:r>
                        <a:rPr lang="en-GB" sz="1600" dirty="0">
                          <a:solidFill>
                            <a:srgbClr val="10A63E"/>
                          </a:solidFill>
                          <a:effectLst/>
                          <a:latin typeface="Lato" panose="020F0502020204030203" pitchFamily="34" charset="0"/>
                        </a:rPr>
                        <a:t>/</a:t>
                      </a:r>
                      <a:r>
                        <a:rPr lang="en-GB" sz="1600" dirty="0" err="1">
                          <a:solidFill>
                            <a:srgbClr val="10A63E"/>
                          </a:solidFill>
                          <a:effectLst/>
                          <a:latin typeface="Lato" panose="020F0502020204030203" pitchFamily="34" charset="0"/>
                        </a:rPr>
                        <a:t>Ährenanlage</a:t>
                      </a:r>
                      <a:endParaRPr lang="en-GB" sz="1600" dirty="0">
                        <a:solidFill>
                          <a:srgbClr val="10A63E"/>
                        </a:solidFill>
                        <a:effectLst/>
                        <a:latin typeface="Lato" panose="020F0502020204030203" pitchFamily="34" charset="0"/>
                      </a:endParaRPr>
                    </a:p>
                  </a:txBody>
                  <a:tcPr marL="190500" marR="190500" marT="142875" marB="142875" anchor="ctr"/>
                </a:tc>
                <a:tc>
                  <a:txBody>
                    <a:bodyPr/>
                    <a:lstStyle/>
                    <a:p>
                      <a:pPr algn="l">
                        <a:buNone/>
                      </a:pPr>
                      <a:r>
                        <a:rPr lang="en-GB" sz="1600" dirty="0">
                          <a:solidFill>
                            <a:srgbClr val="475569"/>
                          </a:solidFill>
                          <a:effectLst/>
                          <a:latin typeface="Lato" panose="020F0502020204030203" pitchFamily="34" charset="0"/>
                        </a:rPr>
                        <a:t>Stabiles </a:t>
                      </a:r>
                      <a:r>
                        <a:rPr lang="en-GB" sz="1600" dirty="0" err="1">
                          <a:solidFill>
                            <a:srgbClr val="475569"/>
                          </a:solidFill>
                          <a:effectLst/>
                          <a:latin typeface="Lato" panose="020F0502020204030203" pitchFamily="34" charset="0"/>
                        </a:rPr>
                        <a:t>Ausweichsubstrat</a:t>
                      </a:r>
                      <a:r>
                        <a:rPr lang="en-GB" sz="1600" dirty="0">
                          <a:solidFill>
                            <a:srgbClr val="475569"/>
                          </a:solidFill>
                          <a:effectLst/>
                          <a:latin typeface="Lato" panose="020F0502020204030203" pitchFamily="34" charset="0"/>
                        </a:rPr>
                        <a:t> </a:t>
                      </a:r>
                      <a:r>
                        <a:rPr lang="en-GB" sz="1600" dirty="0" err="1">
                          <a:solidFill>
                            <a:srgbClr val="475569"/>
                          </a:solidFill>
                          <a:effectLst/>
                          <a:latin typeface="Lato" panose="020F0502020204030203" pitchFamily="34" charset="0"/>
                        </a:rPr>
                        <a:t>im</a:t>
                      </a:r>
                      <a:r>
                        <a:rPr lang="en-GB" sz="1600" dirty="0">
                          <a:solidFill>
                            <a:srgbClr val="475569"/>
                          </a:solidFill>
                          <a:effectLst/>
                          <a:latin typeface="Lato" panose="020F0502020204030203" pitchFamily="34" charset="0"/>
                        </a:rPr>
                        <a:t> </a:t>
                      </a:r>
                      <a:r>
                        <a:rPr lang="en-GB" sz="1600" dirty="0" err="1">
                          <a:solidFill>
                            <a:srgbClr val="475569"/>
                          </a:solidFill>
                          <a:effectLst/>
                          <a:latin typeface="Lato" panose="020F0502020204030203" pitchFamily="34" charset="0"/>
                        </a:rPr>
                        <a:t>Deckel</a:t>
                      </a:r>
                      <a:endParaRPr lang="en-GB" sz="1600" dirty="0">
                        <a:solidFill>
                          <a:srgbClr val="475569"/>
                        </a:solidFill>
                        <a:effectLst/>
                        <a:latin typeface="Lato" panose="020F0502020204030203" pitchFamily="34" charset="0"/>
                      </a:endParaRPr>
                    </a:p>
                  </a:txBody>
                  <a:tcPr marL="190500" marR="190500" marT="142875" marB="142875" anchor="ctr"/>
                </a:tc>
                <a:extLst>
                  <a:ext uri="{0D108BD9-81ED-4DB2-BD59-A6C34878D82A}">
                    <a16:rowId xmlns:a16="http://schemas.microsoft.com/office/drawing/2014/main" val="3314430961"/>
                  </a:ext>
                </a:extLst>
              </a:tr>
            </a:tbl>
          </a:graphicData>
        </a:graphic>
      </p:graphicFrame>
      <p:pic>
        <p:nvPicPr>
          <p:cNvPr id="4" name="Grafik 3">
            <a:extLst>
              <a:ext uri="{FF2B5EF4-FFF2-40B4-BE49-F238E27FC236}">
                <a16:creationId xmlns:a16="http://schemas.microsoft.com/office/drawing/2014/main" id="{00446101-10FA-157D-C92B-7C41ADF578E6}"/>
              </a:ext>
            </a:extLst>
          </p:cNvPr>
          <p:cNvPicPr>
            <a:picLocks noChangeAspect="1"/>
          </p:cNvPicPr>
          <p:nvPr/>
        </p:nvPicPr>
        <p:blipFill>
          <a:blip r:embed="rId3"/>
          <a:stretch>
            <a:fillRect/>
          </a:stretch>
        </p:blipFill>
        <p:spPr>
          <a:xfrm>
            <a:off x="588887" y="6300886"/>
            <a:ext cx="1643579" cy="476177"/>
          </a:xfrm>
          <a:prstGeom prst="rect">
            <a:avLst/>
          </a:prstGeom>
        </p:spPr>
      </p:pic>
    </p:spTree>
    <p:extLst>
      <p:ext uri="{BB962C8B-B14F-4D97-AF65-F5344CB8AC3E}">
        <p14:creationId xmlns:p14="http://schemas.microsoft.com/office/powerpoint/2010/main" val="1552831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45F4F-DE07-F3EA-97EF-77E24845F85C}"/>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A8578B3A-78A8-BDA0-7119-8832998BA163}"/>
              </a:ext>
            </a:extLst>
          </p:cNvPr>
          <p:cNvPicPr>
            <a:picLocks noChangeAspect="1"/>
          </p:cNvPicPr>
          <p:nvPr/>
        </p:nvPicPr>
        <p:blipFill>
          <a:blip r:embed="rId2"/>
          <a:stretch>
            <a:fillRect/>
          </a:stretch>
        </p:blipFill>
        <p:spPr>
          <a:xfrm>
            <a:off x="0" y="67686"/>
            <a:ext cx="6154009" cy="409632"/>
          </a:xfrm>
          <a:prstGeom prst="rect">
            <a:avLst/>
          </a:prstGeom>
        </p:spPr>
      </p:pic>
      <p:pic>
        <p:nvPicPr>
          <p:cNvPr id="3078" name="Picture 6">
            <a:extLst>
              <a:ext uri="{FF2B5EF4-FFF2-40B4-BE49-F238E27FC236}">
                <a16:creationId xmlns:a16="http://schemas.microsoft.com/office/drawing/2014/main" id="{4670A0C1-4592-AF42-F575-EB9821EB0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0905" y="-104917"/>
            <a:ext cx="219075" cy="571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4C522CB3-88DF-DDDB-F030-95DFCF0C721F}"/>
              </a:ext>
            </a:extLst>
          </p:cNvPr>
          <p:cNvSpPr txBox="1"/>
          <p:nvPr/>
        </p:nvSpPr>
        <p:spPr>
          <a:xfrm>
            <a:off x="1958613" y="1789454"/>
            <a:ext cx="8728263" cy="861774"/>
          </a:xfrm>
          <a:prstGeom prst="rect">
            <a:avLst/>
          </a:prstGeom>
          <a:noFill/>
        </p:spPr>
        <p:txBody>
          <a:bodyPr wrap="square">
            <a:spAutoFit/>
          </a:bodyPr>
          <a:lstStyle/>
          <a:p>
            <a:pPr algn="ctr">
              <a:spcAft>
                <a:spcPts val="3000"/>
              </a:spcAft>
            </a:pPr>
            <a:r>
              <a:rPr lang="de-DE" sz="5000" b="1" dirty="0">
                <a:solidFill>
                  <a:srgbClr val="005E8D"/>
                </a:solidFill>
              </a:rPr>
              <a:t>Fazit für die Praxis</a:t>
            </a:r>
          </a:p>
        </p:txBody>
      </p:sp>
      <p:sp>
        <p:nvSpPr>
          <p:cNvPr id="4" name="Textfeld 3">
            <a:extLst>
              <a:ext uri="{FF2B5EF4-FFF2-40B4-BE49-F238E27FC236}">
                <a16:creationId xmlns:a16="http://schemas.microsoft.com/office/drawing/2014/main" id="{1FB38B6B-36CA-DACB-2EB2-DB0B273BB7D0}"/>
              </a:ext>
            </a:extLst>
          </p:cNvPr>
          <p:cNvSpPr txBox="1"/>
          <p:nvPr/>
        </p:nvSpPr>
        <p:spPr>
          <a:xfrm>
            <a:off x="2513555" y="2927083"/>
            <a:ext cx="7280908" cy="400110"/>
          </a:xfrm>
          <a:prstGeom prst="rect">
            <a:avLst/>
          </a:prstGeom>
          <a:noFill/>
        </p:spPr>
        <p:txBody>
          <a:bodyPr wrap="square">
            <a:spAutoFit/>
          </a:bodyPr>
          <a:lstStyle/>
          <a:p>
            <a:pPr>
              <a:spcAft>
                <a:spcPts val="3000"/>
              </a:spcAft>
            </a:pPr>
            <a:r>
              <a:rPr lang="de-DE" sz="2000" dirty="0">
                <a:solidFill>
                  <a:srgbClr val="05A39F"/>
                </a:solidFill>
              </a:rPr>
              <a:t>„Der Maisdeckel ist eine politische Grenze – keine pflanzenbauliche.“</a:t>
            </a:r>
            <a:endParaRPr lang="de-DE" sz="2000" b="1" dirty="0">
              <a:solidFill>
                <a:srgbClr val="05A39F"/>
              </a:solidFill>
            </a:endParaRPr>
          </a:p>
        </p:txBody>
      </p:sp>
      <p:pic>
        <p:nvPicPr>
          <p:cNvPr id="8" name="Grafik 7">
            <a:extLst>
              <a:ext uri="{FF2B5EF4-FFF2-40B4-BE49-F238E27FC236}">
                <a16:creationId xmlns:a16="http://schemas.microsoft.com/office/drawing/2014/main" id="{C0FCBB2D-2ABF-2255-7EE5-412F9A706F55}"/>
              </a:ext>
            </a:extLst>
          </p:cNvPr>
          <p:cNvPicPr>
            <a:picLocks noChangeAspect="1"/>
          </p:cNvPicPr>
          <p:nvPr/>
        </p:nvPicPr>
        <p:blipFill>
          <a:blip r:embed="rId4"/>
          <a:stretch>
            <a:fillRect/>
          </a:stretch>
        </p:blipFill>
        <p:spPr>
          <a:xfrm>
            <a:off x="5390846" y="1698954"/>
            <a:ext cx="1038370" cy="181000"/>
          </a:xfrm>
          <a:prstGeom prst="rect">
            <a:avLst/>
          </a:prstGeom>
        </p:spPr>
      </p:pic>
      <p:pic>
        <p:nvPicPr>
          <p:cNvPr id="11" name="Grafik 10">
            <a:extLst>
              <a:ext uri="{FF2B5EF4-FFF2-40B4-BE49-F238E27FC236}">
                <a16:creationId xmlns:a16="http://schemas.microsoft.com/office/drawing/2014/main" id="{8E0ECA3A-C536-0B56-C4CA-60B946706429}"/>
              </a:ext>
            </a:extLst>
          </p:cNvPr>
          <p:cNvPicPr>
            <a:picLocks noChangeAspect="1"/>
          </p:cNvPicPr>
          <p:nvPr/>
        </p:nvPicPr>
        <p:blipFill>
          <a:blip r:embed="rId5"/>
          <a:stretch>
            <a:fillRect/>
          </a:stretch>
        </p:blipFill>
        <p:spPr>
          <a:xfrm>
            <a:off x="324601" y="630872"/>
            <a:ext cx="2886478" cy="914528"/>
          </a:xfrm>
          <a:prstGeom prst="rect">
            <a:avLst/>
          </a:prstGeom>
        </p:spPr>
      </p:pic>
      <p:pic>
        <p:nvPicPr>
          <p:cNvPr id="6" name="Grafik 5">
            <a:extLst>
              <a:ext uri="{FF2B5EF4-FFF2-40B4-BE49-F238E27FC236}">
                <a16:creationId xmlns:a16="http://schemas.microsoft.com/office/drawing/2014/main" id="{5D44A4CD-CE45-48A7-3D21-A34C9E54AFC6}"/>
              </a:ext>
            </a:extLst>
          </p:cNvPr>
          <p:cNvPicPr>
            <a:picLocks noChangeAspect="1"/>
          </p:cNvPicPr>
          <p:nvPr/>
        </p:nvPicPr>
        <p:blipFill>
          <a:blip r:embed="rId6"/>
          <a:stretch>
            <a:fillRect/>
          </a:stretch>
        </p:blipFill>
        <p:spPr>
          <a:xfrm>
            <a:off x="745297" y="6314137"/>
            <a:ext cx="1643579" cy="476177"/>
          </a:xfrm>
          <a:prstGeom prst="rect">
            <a:avLst/>
          </a:prstGeom>
        </p:spPr>
      </p:pic>
      <p:pic>
        <p:nvPicPr>
          <p:cNvPr id="3" name="Grafik 2">
            <a:extLst>
              <a:ext uri="{FF2B5EF4-FFF2-40B4-BE49-F238E27FC236}">
                <a16:creationId xmlns:a16="http://schemas.microsoft.com/office/drawing/2014/main" id="{B5A59DC5-C21B-57B7-1BB2-2BF95FD999CB}"/>
              </a:ext>
            </a:extLst>
          </p:cNvPr>
          <p:cNvPicPr>
            <a:picLocks noChangeAspect="1"/>
          </p:cNvPicPr>
          <p:nvPr/>
        </p:nvPicPr>
        <p:blipFill>
          <a:blip r:embed="rId6"/>
          <a:stretch>
            <a:fillRect/>
          </a:stretch>
        </p:blipFill>
        <p:spPr>
          <a:xfrm>
            <a:off x="4951833" y="4881437"/>
            <a:ext cx="1916395" cy="555217"/>
          </a:xfrm>
          <a:prstGeom prst="rect">
            <a:avLst/>
          </a:prstGeom>
        </p:spPr>
      </p:pic>
      <p:sp>
        <p:nvSpPr>
          <p:cNvPr id="12" name="Textfeld 11">
            <a:extLst>
              <a:ext uri="{FF2B5EF4-FFF2-40B4-BE49-F238E27FC236}">
                <a16:creationId xmlns:a16="http://schemas.microsoft.com/office/drawing/2014/main" id="{EFFD8C37-2280-EA84-1062-1F2EF280DAF9}"/>
              </a:ext>
            </a:extLst>
          </p:cNvPr>
          <p:cNvSpPr txBox="1"/>
          <p:nvPr/>
        </p:nvSpPr>
        <p:spPr>
          <a:xfrm>
            <a:off x="3295970" y="5668603"/>
            <a:ext cx="5600059" cy="369332"/>
          </a:xfrm>
          <a:prstGeom prst="rect">
            <a:avLst/>
          </a:prstGeom>
          <a:noFill/>
        </p:spPr>
        <p:txBody>
          <a:bodyPr wrap="none" rtlCol="0">
            <a:spAutoFit/>
          </a:bodyPr>
          <a:lstStyle/>
          <a:p>
            <a:pPr algn="ctr"/>
            <a:r>
              <a:rPr lang="en-GB" dirty="0" err="1"/>
              <a:t>Kommen</a:t>
            </a:r>
            <a:r>
              <a:rPr lang="en-GB" dirty="0"/>
              <a:t> Sie </a:t>
            </a:r>
            <a:r>
              <a:rPr lang="en-GB" dirty="0" err="1"/>
              <a:t>zum</a:t>
            </a:r>
            <a:r>
              <a:rPr lang="en-GB" dirty="0"/>
              <a:t> </a:t>
            </a:r>
            <a:r>
              <a:rPr lang="en-GB" dirty="0" err="1"/>
              <a:t>Diskutieren</a:t>
            </a:r>
            <a:r>
              <a:rPr lang="en-GB" dirty="0"/>
              <a:t> gerne </a:t>
            </a:r>
            <a:r>
              <a:rPr lang="en-GB" dirty="0" err="1"/>
              <a:t>zu</a:t>
            </a:r>
            <a:r>
              <a:rPr lang="en-GB" dirty="0"/>
              <a:t> </a:t>
            </a:r>
            <a:r>
              <a:rPr lang="en-GB" dirty="0" err="1"/>
              <a:t>uns</a:t>
            </a:r>
            <a:r>
              <a:rPr lang="en-GB" dirty="0"/>
              <a:t> auf den Stand!</a:t>
            </a:r>
            <a:endParaRPr lang="en-DE" dirty="0"/>
          </a:p>
        </p:txBody>
      </p:sp>
      <p:sp>
        <p:nvSpPr>
          <p:cNvPr id="13" name="Textfeld 12">
            <a:extLst>
              <a:ext uri="{FF2B5EF4-FFF2-40B4-BE49-F238E27FC236}">
                <a16:creationId xmlns:a16="http://schemas.microsoft.com/office/drawing/2014/main" id="{064E127F-FFD0-3767-9D09-84865A6E591A}"/>
              </a:ext>
            </a:extLst>
          </p:cNvPr>
          <p:cNvSpPr txBox="1"/>
          <p:nvPr/>
        </p:nvSpPr>
        <p:spPr>
          <a:xfrm>
            <a:off x="3251663" y="3603048"/>
            <a:ext cx="5316736" cy="861774"/>
          </a:xfrm>
          <a:prstGeom prst="rect">
            <a:avLst/>
          </a:prstGeom>
          <a:noFill/>
        </p:spPr>
        <p:txBody>
          <a:bodyPr wrap="square" rtlCol="0">
            <a:spAutoFit/>
          </a:bodyPr>
          <a:lstStyle/>
          <a:p>
            <a:pPr algn="ctr"/>
            <a:r>
              <a:rPr lang="de-DE" sz="1600" dirty="0"/>
              <a:t>Sichern Sie Ihre 25% Silomais energetisch ab.</a:t>
            </a:r>
          </a:p>
          <a:p>
            <a:pPr algn="ctr"/>
            <a:r>
              <a:rPr lang="de-DE" sz="1600" dirty="0"/>
              <a:t>Bauen Sie ertragssicheres GPS auf Grenzstandorten an.</a:t>
            </a:r>
          </a:p>
          <a:p>
            <a:endParaRPr lang="en-DE" dirty="0"/>
          </a:p>
        </p:txBody>
      </p:sp>
    </p:spTree>
    <p:extLst>
      <p:ext uri="{BB962C8B-B14F-4D97-AF65-F5344CB8AC3E}">
        <p14:creationId xmlns:p14="http://schemas.microsoft.com/office/powerpoint/2010/main" val="2456111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8156D7-C393-7876-51F8-F2234EB309AC}"/>
              </a:ext>
            </a:extLst>
          </p:cNvPr>
          <p:cNvSpPr>
            <a:spLocks noGrp="1"/>
          </p:cNvSpPr>
          <p:nvPr>
            <p:ph type="title"/>
          </p:nvPr>
        </p:nvSpPr>
        <p:spPr>
          <a:xfrm>
            <a:off x="797732" y="1013182"/>
            <a:ext cx="7920000" cy="577849"/>
          </a:xfrm>
        </p:spPr>
        <p:txBody>
          <a:bodyPr>
            <a:normAutofit/>
          </a:bodyPr>
          <a:lstStyle/>
          <a:p>
            <a:r>
              <a:rPr lang="de-DE" sz="3000" b="1" dirty="0"/>
              <a:t>DER SINKFLUG DES MAISDECKELS</a:t>
            </a:r>
          </a:p>
        </p:txBody>
      </p:sp>
      <p:grpSp>
        <p:nvGrpSpPr>
          <p:cNvPr id="3" name="Gruppieren 2">
            <a:extLst>
              <a:ext uri="{FF2B5EF4-FFF2-40B4-BE49-F238E27FC236}">
                <a16:creationId xmlns:a16="http://schemas.microsoft.com/office/drawing/2014/main" id="{30FAF880-A058-5707-327B-7BC64FD0328F}"/>
              </a:ext>
            </a:extLst>
          </p:cNvPr>
          <p:cNvGrpSpPr/>
          <p:nvPr/>
        </p:nvGrpSpPr>
        <p:grpSpPr>
          <a:xfrm>
            <a:off x="900000" y="1530963"/>
            <a:ext cx="1440000" cy="772"/>
            <a:chOff x="5254081" y="1393354"/>
            <a:chExt cx="4170697" cy="772"/>
          </a:xfrm>
        </p:grpSpPr>
        <p:cxnSp>
          <p:nvCxnSpPr>
            <p:cNvPr id="5" name="Gerade Verbindung 25">
              <a:extLst>
                <a:ext uri="{FF2B5EF4-FFF2-40B4-BE49-F238E27FC236}">
                  <a16:creationId xmlns:a16="http://schemas.microsoft.com/office/drawing/2014/main" id="{8EF41AF0-6C8F-118E-7DC6-440368AE5222}"/>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2" name="Gerade Verbindung 26">
              <a:extLst>
                <a:ext uri="{FF2B5EF4-FFF2-40B4-BE49-F238E27FC236}">
                  <a16:creationId xmlns:a16="http://schemas.microsoft.com/office/drawing/2014/main" id="{FDBBE5AA-3AED-9434-0A72-BD23CDD0EF35}"/>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3" name="Gerade Verbindung 27">
              <a:extLst>
                <a:ext uri="{FF2B5EF4-FFF2-40B4-BE49-F238E27FC236}">
                  <a16:creationId xmlns:a16="http://schemas.microsoft.com/office/drawing/2014/main" id="{B0AD6E57-1640-3B99-F32E-72E3F55E483E}"/>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19" name="Textfeld 18">
            <a:extLst>
              <a:ext uri="{FF2B5EF4-FFF2-40B4-BE49-F238E27FC236}">
                <a16:creationId xmlns:a16="http://schemas.microsoft.com/office/drawing/2014/main" id="{7FCFEA0F-F999-11C2-9EAF-45DD74C19D4E}"/>
              </a:ext>
            </a:extLst>
          </p:cNvPr>
          <p:cNvSpPr txBox="1"/>
          <p:nvPr/>
        </p:nvSpPr>
        <p:spPr>
          <a:xfrm>
            <a:off x="2762536" y="2862591"/>
            <a:ext cx="1741567" cy="369332"/>
          </a:xfrm>
          <a:prstGeom prst="rect">
            <a:avLst/>
          </a:prstGeom>
          <a:noFill/>
        </p:spPr>
        <p:txBody>
          <a:bodyPr wrap="none" rtlCol="0">
            <a:spAutoFit/>
          </a:bodyPr>
          <a:lstStyle/>
          <a:p>
            <a:r>
              <a:rPr lang="en-GB" dirty="0"/>
              <a:t>EEG </a:t>
            </a:r>
            <a:r>
              <a:rPr lang="en-GB" dirty="0" err="1"/>
              <a:t>Altregelung</a:t>
            </a:r>
            <a:endParaRPr lang="en-DE" dirty="0"/>
          </a:p>
        </p:txBody>
      </p:sp>
      <p:sp>
        <p:nvSpPr>
          <p:cNvPr id="20" name="Textfeld 19">
            <a:extLst>
              <a:ext uri="{FF2B5EF4-FFF2-40B4-BE49-F238E27FC236}">
                <a16:creationId xmlns:a16="http://schemas.microsoft.com/office/drawing/2014/main" id="{3D7EAF42-23FA-BC25-8018-53FBE1FA59F5}"/>
              </a:ext>
            </a:extLst>
          </p:cNvPr>
          <p:cNvSpPr txBox="1"/>
          <p:nvPr/>
        </p:nvSpPr>
        <p:spPr>
          <a:xfrm>
            <a:off x="2388459" y="3244334"/>
            <a:ext cx="2115644" cy="369332"/>
          </a:xfrm>
          <a:prstGeom prst="rect">
            <a:avLst/>
          </a:prstGeom>
          <a:noFill/>
        </p:spPr>
        <p:txBody>
          <a:bodyPr wrap="none" rtlCol="0">
            <a:spAutoFit/>
          </a:bodyPr>
          <a:lstStyle/>
          <a:p>
            <a:r>
              <a:rPr lang="en-GB" dirty="0" err="1"/>
              <a:t>Biomassepaket</a:t>
            </a:r>
            <a:r>
              <a:rPr lang="en-GB" dirty="0"/>
              <a:t> 2025</a:t>
            </a:r>
            <a:endParaRPr lang="en-DE" dirty="0"/>
          </a:p>
        </p:txBody>
      </p:sp>
      <p:sp>
        <p:nvSpPr>
          <p:cNvPr id="21" name="Textfeld 20">
            <a:extLst>
              <a:ext uri="{FF2B5EF4-FFF2-40B4-BE49-F238E27FC236}">
                <a16:creationId xmlns:a16="http://schemas.microsoft.com/office/drawing/2014/main" id="{EF266DDE-681F-6B20-0D4D-CEF289C4411F}"/>
              </a:ext>
            </a:extLst>
          </p:cNvPr>
          <p:cNvSpPr txBox="1"/>
          <p:nvPr/>
        </p:nvSpPr>
        <p:spPr>
          <a:xfrm>
            <a:off x="1916570" y="3626077"/>
            <a:ext cx="2627129" cy="369332"/>
          </a:xfrm>
          <a:prstGeom prst="rect">
            <a:avLst/>
          </a:prstGeom>
          <a:noFill/>
        </p:spPr>
        <p:txBody>
          <a:bodyPr wrap="none" rtlCol="0">
            <a:spAutoFit/>
          </a:bodyPr>
          <a:lstStyle/>
          <a:p>
            <a:r>
              <a:rPr lang="en-GB" dirty="0" err="1">
                <a:solidFill>
                  <a:srgbClr val="10A63E"/>
                </a:solidFill>
              </a:rPr>
              <a:t>Anschlussförderung</a:t>
            </a:r>
            <a:r>
              <a:rPr lang="en-GB" dirty="0">
                <a:solidFill>
                  <a:srgbClr val="10A63E"/>
                </a:solidFill>
              </a:rPr>
              <a:t> 2026</a:t>
            </a:r>
            <a:endParaRPr lang="en-DE" dirty="0">
              <a:solidFill>
                <a:srgbClr val="10A63E"/>
              </a:solidFill>
            </a:endParaRPr>
          </a:p>
        </p:txBody>
      </p:sp>
      <p:sp>
        <p:nvSpPr>
          <p:cNvPr id="22" name="Rechteck: abgerundete Ecken 21">
            <a:extLst>
              <a:ext uri="{FF2B5EF4-FFF2-40B4-BE49-F238E27FC236}">
                <a16:creationId xmlns:a16="http://schemas.microsoft.com/office/drawing/2014/main" id="{DEAFBC83-356D-5D0C-03F3-E78467C115C5}"/>
              </a:ext>
            </a:extLst>
          </p:cNvPr>
          <p:cNvSpPr/>
          <p:nvPr/>
        </p:nvSpPr>
        <p:spPr>
          <a:xfrm>
            <a:off x="4605916" y="2923673"/>
            <a:ext cx="6064254" cy="278550"/>
          </a:xfrm>
          <a:prstGeom prst="roundRect">
            <a:avLst/>
          </a:prstGeom>
          <a:solidFill>
            <a:srgbClr val="005E8D">
              <a:alpha val="1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5" name="Rechteck: abgerundete Ecken 24">
            <a:extLst>
              <a:ext uri="{FF2B5EF4-FFF2-40B4-BE49-F238E27FC236}">
                <a16:creationId xmlns:a16="http://schemas.microsoft.com/office/drawing/2014/main" id="{A79BD7DB-271D-7DBF-3870-2AF3F0380710}"/>
              </a:ext>
            </a:extLst>
          </p:cNvPr>
          <p:cNvSpPr/>
          <p:nvPr/>
        </p:nvSpPr>
        <p:spPr>
          <a:xfrm>
            <a:off x="4605915" y="2919497"/>
            <a:ext cx="2695224" cy="278550"/>
          </a:xfrm>
          <a:prstGeom prst="roundRect">
            <a:avLst/>
          </a:prstGeom>
          <a:solidFill>
            <a:srgbClr val="005E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29" name="Rechteck: abgerundete Ecken 28">
            <a:extLst>
              <a:ext uri="{FF2B5EF4-FFF2-40B4-BE49-F238E27FC236}">
                <a16:creationId xmlns:a16="http://schemas.microsoft.com/office/drawing/2014/main" id="{0DF9256C-CD03-302E-9B28-22DD4DD59CAF}"/>
              </a:ext>
            </a:extLst>
          </p:cNvPr>
          <p:cNvSpPr/>
          <p:nvPr/>
        </p:nvSpPr>
        <p:spPr>
          <a:xfrm>
            <a:off x="4605915" y="3310086"/>
            <a:ext cx="2021418" cy="278550"/>
          </a:xfrm>
          <a:prstGeom prst="roundRect">
            <a:avLst/>
          </a:prstGeom>
          <a:solidFill>
            <a:srgbClr val="005E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0" name="Rechteck: abgerundete Ecken 29">
            <a:extLst>
              <a:ext uri="{FF2B5EF4-FFF2-40B4-BE49-F238E27FC236}">
                <a16:creationId xmlns:a16="http://schemas.microsoft.com/office/drawing/2014/main" id="{F704CD74-9163-2ED1-E537-2BB85061DD11}"/>
              </a:ext>
            </a:extLst>
          </p:cNvPr>
          <p:cNvSpPr/>
          <p:nvPr/>
        </p:nvSpPr>
        <p:spPr>
          <a:xfrm>
            <a:off x="4605916" y="3310086"/>
            <a:ext cx="6064254" cy="278550"/>
          </a:xfrm>
          <a:prstGeom prst="roundRect">
            <a:avLst/>
          </a:prstGeom>
          <a:solidFill>
            <a:srgbClr val="005E8D">
              <a:alpha val="1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1" name="Rechteck: abgerundete Ecken 30">
            <a:extLst>
              <a:ext uri="{FF2B5EF4-FFF2-40B4-BE49-F238E27FC236}">
                <a16:creationId xmlns:a16="http://schemas.microsoft.com/office/drawing/2014/main" id="{ED79C9F2-92DF-95B4-D7DE-8D470A210ED6}"/>
              </a:ext>
            </a:extLst>
          </p:cNvPr>
          <p:cNvSpPr/>
          <p:nvPr/>
        </p:nvSpPr>
        <p:spPr>
          <a:xfrm>
            <a:off x="4605916" y="3679418"/>
            <a:ext cx="6064254" cy="278550"/>
          </a:xfrm>
          <a:prstGeom prst="roundRect">
            <a:avLst/>
          </a:prstGeom>
          <a:solidFill>
            <a:srgbClr val="005E8D">
              <a:alpha val="1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0" name="Rechteck: abgerundete Ecken 49">
            <a:extLst>
              <a:ext uri="{FF2B5EF4-FFF2-40B4-BE49-F238E27FC236}">
                <a16:creationId xmlns:a16="http://schemas.microsoft.com/office/drawing/2014/main" id="{FBFDB04A-C543-1CB6-EFD2-9AF6A9AE0393}"/>
              </a:ext>
            </a:extLst>
          </p:cNvPr>
          <p:cNvSpPr/>
          <p:nvPr/>
        </p:nvSpPr>
        <p:spPr>
          <a:xfrm>
            <a:off x="4602016" y="3679418"/>
            <a:ext cx="1688414" cy="278550"/>
          </a:xfrm>
          <a:prstGeom prst="roundRect">
            <a:avLst/>
          </a:prstGeom>
          <a:solidFill>
            <a:srgbClr val="10A6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2" name="Textfeld 51">
            <a:extLst>
              <a:ext uri="{FF2B5EF4-FFF2-40B4-BE49-F238E27FC236}">
                <a16:creationId xmlns:a16="http://schemas.microsoft.com/office/drawing/2014/main" id="{265B3033-6D7A-8163-D4CA-4BEC1F6583E4}"/>
              </a:ext>
            </a:extLst>
          </p:cNvPr>
          <p:cNvSpPr txBox="1"/>
          <p:nvPr/>
        </p:nvSpPr>
        <p:spPr>
          <a:xfrm>
            <a:off x="797732" y="4389667"/>
            <a:ext cx="10501391" cy="646331"/>
          </a:xfrm>
          <a:prstGeom prst="rect">
            <a:avLst/>
          </a:prstGeom>
          <a:noFill/>
        </p:spPr>
        <p:txBody>
          <a:bodyPr wrap="square">
            <a:spAutoFit/>
          </a:bodyPr>
          <a:lstStyle/>
          <a:p>
            <a:pPr algn="ctr"/>
            <a:r>
              <a:rPr lang="de-DE" b="0" dirty="0">
                <a:solidFill>
                  <a:srgbClr val="475569"/>
                </a:solidFill>
                <a:effectLst/>
                <a:latin typeface="+mj-lt"/>
              </a:rPr>
              <a:t>Wer im begrenzten Kontingent (25%) Wasser und unverdauliches Holz füttert, verliert kostbare Energiekapazität. </a:t>
            </a:r>
            <a:r>
              <a:rPr lang="de-DE" b="1" dirty="0">
                <a:solidFill>
                  <a:srgbClr val="475569"/>
                </a:solidFill>
                <a:effectLst/>
                <a:latin typeface="+mj-lt"/>
              </a:rPr>
              <a:t>Die goldene Regel: Stärke und Energiedichte schlagen schiere Biomasse!</a:t>
            </a:r>
            <a:endParaRPr lang="en-DE" b="1" dirty="0">
              <a:latin typeface="+mj-lt"/>
            </a:endParaRPr>
          </a:p>
        </p:txBody>
      </p:sp>
      <p:sp>
        <p:nvSpPr>
          <p:cNvPr id="53" name="Textfeld 52">
            <a:extLst>
              <a:ext uri="{FF2B5EF4-FFF2-40B4-BE49-F238E27FC236}">
                <a16:creationId xmlns:a16="http://schemas.microsoft.com/office/drawing/2014/main" id="{683009F1-DB11-DAA5-0EBE-4EF7E92D5DB6}"/>
              </a:ext>
            </a:extLst>
          </p:cNvPr>
          <p:cNvSpPr txBox="1"/>
          <p:nvPr/>
        </p:nvSpPr>
        <p:spPr>
          <a:xfrm>
            <a:off x="6225714" y="2909740"/>
            <a:ext cx="1360373" cy="323165"/>
          </a:xfrm>
          <a:prstGeom prst="rect">
            <a:avLst/>
          </a:prstGeom>
          <a:noFill/>
        </p:spPr>
        <p:txBody>
          <a:bodyPr wrap="square" rtlCol="0">
            <a:spAutoFit/>
          </a:bodyPr>
          <a:lstStyle/>
          <a:p>
            <a:r>
              <a:rPr lang="en-GB" sz="1500" dirty="0">
                <a:solidFill>
                  <a:srgbClr val="FFFFFF"/>
                </a:solidFill>
              </a:rPr>
              <a:t>40 Masse-%</a:t>
            </a:r>
            <a:endParaRPr lang="en-DE" sz="1500" dirty="0">
              <a:solidFill>
                <a:srgbClr val="FFFFFF"/>
              </a:solidFill>
            </a:endParaRPr>
          </a:p>
        </p:txBody>
      </p:sp>
      <p:sp>
        <p:nvSpPr>
          <p:cNvPr id="54" name="Textfeld 53">
            <a:extLst>
              <a:ext uri="{FF2B5EF4-FFF2-40B4-BE49-F238E27FC236}">
                <a16:creationId xmlns:a16="http://schemas.microsoft.com/office/drawing/2014/main" id="{B3425B05-2F4F-FB21-3E82-B8034151B2D1}"/>
              </a:ext>
            </a:extLst>
          </p:cNvPr>
          <p:cNvSpPr txBox="1"/>
          <p:nvPr/>
        </p:nvSpPr>
        <p:spPr>
          <a:xfrm>
            <a:off x="5545527" y="3293005"/>
            <a:ext cx="1360373" cy="323165"/>
          </a:xfrm>
          <a:prstGeom prst="rect">
            <a:avLst/>
          </a:prstGeom>
          <a:noFill/>
        </p:spPr>
        <p:txBody>
          <a:bodyPr wrap="square" rtlCol="0">
            <a:spAutoFit/>
          </a:bodyPr>
          <a:lstStyle/>
          <a:p>
            <a:r>
              <a:rPr lang="en-GB" sz="1500" dirty="0">
                <a:solidFill>
                  <a:srgbClr val="FFFFFF"/>
                </a:solidFill>
              </a:rPr>
              <a:t>30 Masse-%</a:t>
            </a:r>
            <a:endParaRPr lang="en-DE" sz="1500" dirty="0">
              <a:solidFill>
                <a:srgbClr val="FFFFFF"/>
              </a:solidFill>
            </a:endParaRPr>
          </a:p>
        </p:txBody>
      </p:sp>
      <p:sp>
        <p:nvSpPr>
          <p:cNvPr id="55" name="Textfeld 54">
            <a:extLst>
              <a:ext uri="{FF2B5EF4-FFF2-40B4-BE49-F238E27FC236}">
                <a16:creationId xmlns:a16="http://schemas.microsoft.com/office/drawing/2014/main" id="{B6306552-D39C-211B-D3CB-645AC00983BB}"/>
              </a:ext>
            </a:extLst>
          </p:cNvPr>
          <p:cNvSpPr txBox="1"/>
          <p:nvPr/>
        </p:nvSpPr>
        <p:spPr>
          <a:xfrm>
            <a:off x="4545649" y="3659833"/>
            <a:ext cx="2021418" cy="323165"/>
          </a:xfrm>
          <a:prstGeom prst="rect">
            <a:avLst/>
          </a:prstGeom>
          <a:noFill/>
        </p:spPr>
        <p:txBody>
          <a:bodyPr wrap="square" rtlCol="0">
            <a:spAutoFit/>
          </a:bodyPr>
          <a:lstStyle/>
          <a:p>
            <a:r>
              <a:rPr lang="en-GB" sz="1500" dirty="0">
                <a:solidFill>
                  <a:srgbClr val="FFFFFF"/>
                </a:solidFill>
              </a:rPr>
              <a:t>25 Masse-% (</a:t>
            </a:r>
            <a:r>
              <a:rPr lang="en-GB" sz="1500" dirty="0" err="1">
                <a:solidFill>
                  <a:srgbClr val="FFFFFF"/>
                </a:solidFill>
              </a:rPr>
              <a:t>Hürde</a:t>
            </a:r>
            <a:r>
              <a:rPr lang="en-GB" sz="1500" dirty="0">
                <a:solidFill>
                  <a:srgbClr val="FFFFFF"/>
                </a:solidFill>
              </a:rPr>
              <a:t>!)</a:t>
            </a:r>
            <a:endParaRPr lang="en-DE" sz="1500" dirty="0">
              <a:solidFill>
                <a:srgbClr val="FFFFFF"/>
              </a:solidFill>
            </a:endParaRPr>
          </a:p>
        </p:txBody>
      </p:sp>
      <p:pic>
        <p:nvPicPr>
          <p:cNvPr id="56" name="Grafik 55">
            <a:extLst>
              <a:ext uri="{FF2B5EF4-FFF2-40B4-BE49-F238E27FC236}">
                <a16:creationId xmlns:a16="http://schemas.microsoft.com/office/drawing/2014/main" id="{A11B98BB-FE8F-988E-E502-A6E1945411BD}"/>
              </a:ext>
            </a:extLst>
          </p:cNvPr>
          <p:cNvPicPr>
            <a:picLocks noChangeAspect="1"/>
          </p:cNvPicPr>
          <p:nvPr/>
        </p:nvPicPr>
        <p:blipFill>
          <a:blip r:embed="rId2"/>
          <a:stretch>
            <a:fillRect/>
          </a:stretch>
        </p:blipFill>
        <p:spPr>
          <a:xfrm>
            <a:off x="745297" y="6314137"/>
            <a:ext cx="1643579" cy="476177"/>
          </a:xfrm>
          <a:prstGeom prst="rect">
            <a:avLst/>
          </a:prstGeom>
        </p:spPr>
      </p:pic>
    </p:spTree>
    <p:extLst>
      <p:ext uri="{BB962C8B-B14F-4D97-AF65-F5344CB8AC3E}">
        <p14:creationId xmlns:p14="http://schemas.microsoft.com/office/powerpoint/2010/main" val="2443789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D1E22-F160-491F-9999-A7050FF3A0A7}"/>
            </a:ext>
          </a:extLst>
        </p:cNvPr>
        <p:cNvGrpSpPr/>
        <p:nvPr/>
      </p:nvGrpSpPr>
      <p:grpSpPr>
        <a:xfrm>
          <a:off x="0" y="0"/>
          <a:ext cx="0" cy="0"/>
          <a:chOff x="0" y="0"/>
          <a:chExt cx="0" cy="0"/>
        </a:xfrm>
      </p:grpSpPr>
      <p:sp>
        <p:nvSpPr>
          <p:cNvPr id="28" name="Rechteck 27">
            <a:extLst>
              <a:ext uri="{FF2B5EF4-FFF2-40B4-BE49-F238E27FC236}">
                <a16:creationId xmlns:a16="http://schemas.microsoft.com/office/drawing/2014/main" id="{99C7137E-39D0-A360-13DB-4189DB122F7F}"/>
              </a:ext>
            </a:extLst>
          </p:cNvPr>
          <p:cNvSpPr/>
          <p:nvPr/>
        </p:nvSpPr>
        <p:spPr>
          <a:xfrm>
            <a:off x="5964476" y="2297042"/>
            <a:ext cx="5835041" cy="2795364"/>
          </a:xfrm>
          <a:prstGeom prst="rect">
            <a:avLst/>
          </a:prstGeom>
          <a:solidFill>
            <a:srgbClr val="005E8D">
              <a:alpha val="4000"/>
            </a:srgb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Rechteck 17">
            <a:extLst>
              <a:ext uri="{FF2B5EF4-FFF2-40B4-BE49-F238E27FC236}">
                <a16:creationId xmlns:a16="http://schemas.microsoft.com/office/drawing/2014/main" id="{21A99EE0-2952-77B9-3FE7-4BE7DC850AFB}"/>
              </a:ext>
            </a:extLst>
          </p:cNvPr>
          <p:cNvSpPr/>
          <p:nvPr/>
        </p:nvSpPr>
        <p:spPr>
          <a:xfrm>
            <a:off x="745299" y="2297043"/>
            <a:ext cx="4916465" cy="2826141"/>
          </a:xfrm>
          <a:prstGeom prst="rect">
            <a:avLst/>
          </a:prstGeom>
          <a:solidFill>
            <a:srgbClr val="005E8D">
              <a:alpha val="4000"/>
            </a:srgb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Titel 1">
            <a:extLst>
              <a:ext uri="{FF2B5EF4-FFF2-40B4-BE49-F238E27FC236}">
                <a16:creationId xmlns:a16="http://schemas.microsoft.com/office/drawing/2014/main" id="{BFF78437-AB69-71AC-6EB2-45DE674B0CBF}"/>
              </a:ext>
            </a:extLst>
          </p:cNvPr>
          <p:cNvSpPr>
            <a:spLocks noGrp="1"/>
          </p:cNvSpPr>
          <p:nvPr>
            <p:ph type="title"/>
          </p:nvPr>
        </p:nvSpPr>
        <p:spPr>
          <a:xfrm>
            <a:off x="797732" y="1013182"/>
            <a:ext cx="7920000" cy="577849"/>
          </a:xfrm>
        </p:spPr>
        <p:txBody>
          <a:bodyPr>
            <a:normAutofit/>
          </a:bodyPr>
          <a:lstStyle/>
          <a:p>
            <a:r>
              <a:rPr lang="de-DE" sz="3000" b="1" dirty="0"/>
              <a:t>VOM HEKTARERTRAG ZUR ENERGIEDICHTE</a:t>
            </a:r>
          </a:p>
        </p:txBody>
      </p:sp>
      <p:grpSp>
        <p:nvGrpSpPr>
          <p:cNvPr id="3" name="Gruppieren 2">
            <a:extLst>
              <a:ext uri="{FF2B5EF4-FFF2-40B4-BE49-F238E27FC236}">
                <a16:creationId xmlns:a16="http://schemas.microsoft.com/office/drawing/2014/main" id="{16FF4DC9-5E9F-CFCC-6825-6CEA47CD0E65}"/>
              </a:ext>
            </a:extLst>
          </p:cNvPr>
          <p:cNvGrpSpPr/>
          <p:nvPr/>
        </p:nvGrpSpPr>
        <p:grpSpPr>
          <a:xfrm>
            <a:off x="900000" y="1530963"/>
            <a:ext cx="1440000" cy="772"/>
            <a:chOff x="5254081" y="1393354"/>
            <a:chExt cx="4170697" cy="772"/>
          </a:xfrm>
        </p:grpSpPr>
        <p:cxnSp>
          <p:nvCxnSpPr>
            <p:cNvPr id="5" name="Gerade Verbindung 25">
              <a:extLst>
                <a:ext uri="{FF2B5EF4-FFF2-40B4-BE49-F238E27FC236}">
                  <a16:creationId xmlns:a16="http://schemas.microsoft.com/office/drawing/2014/main" id="{F67CE44F-2B44-3002-128C-1665E25AB330}"/>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2" name="Gerade Verbindung 26">
              <a:extLst>
                <a:ext uri="{FF2B5EF4-FFF2-40B4-BE49-F238E27FC236}">
                  <a16:creationId xmlns:a16="http://schemas.microsoft.com/office/drawing/2014/main" id="{C8CBE260-02CA-77E4-8C13-CA25EED03039}"/>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3" name="Gerade Verbindung 27">
              <a:extLst>
                <a:ext uri="{FF2B5EF4-FFF2-40B4-BE49-F238E27FC236}">
                  <a16:creationId xmlns:a16="http://schemas.microsoft.com/office/drawing/2014/main" id="{C86D002F-1838-1DC2-9B51-8AE127E4E986}"/>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4" name="Textfeld 3">
            <a:extLst>
              <a:ext uri="{FF2B5EF4-FFF2-40B4-BE49-F238E27FC236}">
                <a16:creationId xmlns:a16="http://schemas.microsoft.com/office/drawing/2014/main" id="{1BAEE174-3ACA-B0EA-425E-BA6AEB2F39A5}"/>
              </a:ext>
            </a:extLst>
          </p:cNvPr>
          <p:cNvSpPr txBox="1"/>
          <p:nvPr/>
        </p:nvSpPr>
        <p:spPr>
          <a:xfrm>
            <a:off x="797732" y="2340884"/>
            <a:ext cx="4864032" cy="2782300"/>
          </a:xfrm>
          <a:prstGeom prst="rect">
            <a:avLst/>
          </a:prstGeom>
          <a:noFill/>
        </p:spPr>
        <p:txBody>
          <a:bodyPr wrap="square" rtlCol="0">
            <a:spAutoFit/>
          </a:bodyPr>
          <a:lstStyle/>
          <a:p>
            <a:r>
              <a:rPr lang="en-GB" sz="2000" b="1" dirty="0">
                <a:solidFill>
                  <a:srgbClr val="FF0000"/>
                </a:solidFill>
              </a:rPr>
              <a:t>Das Problem: </a:t>
            </a:r>
            <a:r>
              <a:rPr lang="en-GB" sz="2000" b="1" dirty="0" err="1">
                <a:solidFill>
                  <a:srgbClr val="FF0000"/>
                </a:solidFill>
              </a:rPr>
              <a:t>Energieverdünnung</a:t>
            </a:r>
            <a:endParaRPr lang="en-GB" sz="2000" b="1" dirty="0">
              <a:solidFill>
                <a:srgbClr val="FF0000"/>
              </a:solidFill>
            </a:endParaRPr>
          </a:p>
          <a:p>
            <a:endParaRPr lang="en-GB" b="1" dirty="0"/>
          </a:p>
          <a:p>
            <a:pPr marL="285750" indent="-285750">
              <a:buFont typeface="Wingdings" panose="05000000000000000000" pitchFamily="2" charset="2"/>
              <a:buChar char="ü"/>
            </a:pPr>
            <a:r>
              <a:rPr lang="de-DE" dirty="0"/>
              <a:t>Ein geringerer Silomaisanteil erzwingt den verstärkten Einsatz von Gülle, Mist und anspruchslosen Zwischenfrüchten.</a:t>
            </a:r>
          </a:p>
          <a:p>
            <a:pPr>
              <a:lnSpc>
                <a:spcPct val="30000"/>
              </a:lnSpc>
            </a:pPr>
            <a:endParaRPr lang="de-DE" dirty="0"/>
          </a:p>
          <a:p>
            <a:pPr marL="285750" indent="-285750">
              <a:buFont typeface="Wingdings" panose="05000000000000000000" pitchFamily="2" charset="2"/>
              <a:buChar char="ü"/>
            </a:pPr>
            <a:r>
              <a:rPr lang="de-DE" b="1" dirty="0"/>
              <a:t>Folge:</a:t>
            </a:r>
            <a:r>
              <a:rPr lang="de-DE" dirty="0"/>
              <a:t> Die Energiedichte pro Tonne Frischmasse im Fermenter sinkt dramatisch ab.</a:t>
            </a:r>
          </a:p>
          <a:p>
            <a:pPr>
              <a:lnSpc>
                <a:spcPct val="30000"/>
              </a:lnSpc>
            </a:pPr>
            <a:endParaRPr lang="de-DE" dirty="0"/>
          </a:p>
          <a:p>
            <a:pPr marL="285750" indent="-285750">
              <a:buFont typeface="Wingdings" panose="05000000000000000000" pitchFamily="2" charset="2"/>
              <a:buChar char="ü"/>
            </a:pPr>
            <a:r>
              <a:rPr lang="de-DE" dirty="0"/>
              <a:t>Dem Fermenter droht ein spürbarer „Leistungsabfall“.</a:t>
            </a:r>
          </a:p>
        </p:txBody>
      </p:sp>
      <p:sp>
        <p:nvSpPr>
          <p:cNvPr id="6" name="Textfeld 5">
            <a:extLst>
              <a:ext uri="{FF2B5EF4-FFF2-40B4-BE49-F238E27FC236}">
                <a16:creationId xmlns:a16="http://schemas.microsoft.com/office/drawing/2014/main" id="{122E0EB6-13F8-269A-04B8-A59C66D4484D}"/>
              </a:ext>
            </a:extLst>
          </p:cNvPr>
          <p:cNvSpPr txBox="1"/>
          <p:nvPr/>
        </p:nvSpPr>
        <p:spPr>
          <a:xfrm>
            <a:off x="6096000" y="2340884"/>
            <a:ext cx="5703518" cy="2751522"/>
          </a:xfrm>
          <a:prstGeom prst="rect">
            <a:avLst/>
          </a:prstGeom>
          <a:noFill/>
        </p:spPr>
        <p:txBody>
          <a:bodyPr wrap="square" rtlCol="0">
            <a:spAutoFit/>
          </a:bodyPr>
          <a:lstStyle/>
          <a:p>
            <a:r>
              <a:rPr lang="de-DE" b="1" dirty="0"/>
              <a:t>Die Lösung: Fokus auf Qualität</a:t>
            </a:r>
          </a:p>
          <a:p>
            <a:endParaRPr lang="de-DE" b="1" dirty="0"/>
          </a:p>
          <a:p>
            <a:pPr marL="285750" indent="-285750">
              <a:buFont typeface="Wingdings" panose="05000000000000000000" pitchFamily="2" charset="2"/>
              <a:buChar char="ü"/>
            </a:pPr>
            <a:r>
              <a:rPr lang="de-DE" dirty="0"/>
              <a:t>Der verbleibende Mais (25%) muss das absolute Maximum an Stärkegehalt und Energiedichte mitbringen.</a:t>
            </a:r>
          </a:p>
          <a:p>
            <a:pPr>
              <a:lnSpc>
                <a:spcPct val="30000"/>
              </a:lnSpc>
            </a:pPr>
            <a:endParaRPr lang="de-DE" dirty="0"/>
          </a:p>
          <a:p>
            <a:pPr marL="285750" indent="-285750">
              <a:buFont typeface="Wingdings" panose="05000000000000000000" pitchFamily="2" charset="2"/>
              <a:buChar char="ü"/>
            </a:pPr>
            <a:r>
              <a:rPr lang="de-DE" dirty="0"/>
              <a:t>Wir müssen den Fokus von „Meter-Wachstum“ (Lignin) auf </a:t>
            </a:r>
            <a:r>
              <a:rPr lang="de-DE" b="1" dirty="0"/>
              <a:t>Kolbengröße und Korngewicht</a:t>
            </a:r>
            <a:r>
              <a:rPr lang="de-DE" dirty="0"/>
              <a:t> verschieben.</a:t>
            </a:r>
          </a:p>
          <a:p>
            <a:pPr>
              <a:lnSpc>
                <a:spcPct val="30000"/>
              </a:lnSpc>
            </a:pPr>
            <a:endParaRPr lang="de-DE" dirty="0"/>
          </a:p>
          <a:p>
            <a:pPr marL="285750" indent="-285750">
              <a:buFont typeface="Wingdings" panose="05000000000000000000" pitchFamily="2" charset="2"/>
              <a:buChar char="ü"/>
            </a:pPr>
            <a:r>
              <a:rPr lang="de-DE" dirty="0"/>
              <a:t>Biostimulanzien sind der gezielte Hebel zur Qualitätsoptimierung</a:t>
            </a:r>
          </a:p>
        </p:txBody>
      </p:sp>
      <p:grpSp>
        <p:nvGrpSpPr>
          <p:cNvPr id="7" name="Gruppieren 6">
            <a:extLst>
              <a:ext uri="{FF2B5EF4-FFF2-40B4-BE49-F238E27FC236}">
                <a16:creationId xmlns:a16="http://schemas.microsoft.com/office/drawing/2014/main" id="{182CE6C9-DAB9-2FE0-D12B-D84D7B51CE13}"/>
              </a:ext>
            </a:extLst>
          </p:cNvPr>
          <p:cNvGrpSpPr/>
          <p:nvPr/>
        </p:nvGrpSpPr>
        <p:grpSpPr>
          <a:xfrm>
            <a:off x="797732" y="2805047"/>
            <a:ext cx="1440000" cy="772"/>
            <a:chOff x="5254081" y="1393354"/>
            <a:chExt cx="4170697" cy="772"/>
          </a:xfrm>
        </p:grpSpPr>
        <p:cxnSp>
          <p:nvCxnSpPr>
            <p:cNvPr id="8" name="Gerade Verbindung 25">
              <a:extLst>
                <a:ext uri="{FF2B5EF4-FFF2-40B4-BE49-F238E27FC236}">
                  <a16:creationId xmlns:a16="http://schemas.microsoft.com/office/drawing/2014/main" id="{FF008622-1895-88A1-20D6-346B1543BCEB}"/>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9" name="Gerade Verbindung 26">
              <a:extLst>
                <a:ext uri="{FF2B5EF4-FFF2-40B4-BE49-F238E27FC236}">
                  <a16:creationId xmlns:a16="http://schemas.microsoft.com/office/drawing/2014/main" id="{C34DCDDF-0903-488F-69E4-1B05455D4594}"/>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0" name="Gerade Verbindung 27">
              <a:extLst>
                <a:ext uri="{FF2B5EF4-FFF2-40B4-BE49-F238E27FC236}">
                  <a16:creationId xmlns:a16="http://schemas.microsoft.com/office/drawing/2014/main" id="{4997AC0F-76CE-418A-81CD-C6066746C383}"/>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grpSp>
        <p:nvGrpSpPr>
          <p:cNvPr id="11" name="Gruppieren 10">
            <a:extLst>
              <a:ext uri="{FF2B5EF4-FFF2-40B4-BE49-F238E27FC236}">
                <a16:creationId xmlns:a16="http://schemas.microsoft.com/office/drawing/2014/main" id="{463FD16C-354C-5726-E040-7310A938855D}"/>
              </a:ext>
            </a:extLst>
          </p:cNvPr>
          <p:cNvGrpSpPr/>
          <p:nvPr/>
        </p:nvGrpSpPr>
        <p:grpSpPr>
          <a:xfrm>
            <a:off x="6090435" y="2805047"/>
            <a:ext cx="1440000" cy="772"/>
            <a:chOff x="5254081" y="1393354"/>
            <a:chExt cx="4170697" cy="772"/>
          </a:xfrm>
        </p:grpSpPr>
        <p:cxnSp>
          <p:nvCxnSpPr>
            <p:cNvPr id="14" name="Gerade Verbindung 25">
              <a:extLst>
                <a:ext uri="{FF2B5EF4-FFF2-40B4-BE49-F238E27FC236}">
                  <a16:creationId xmlns:a16="http://schemas.microsoft.com/office/drawing/2014/main" id="{74816891-B26D-BE72-0CFF-0976226509BF}"/>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26">
              <a:extLst>
                <a:ext uri="{FF2B5EF4-FFF2-40B4-BE49-F238E27FC236}">
                  <a16:creationId xmlns:a16="http://schemas.microsoft.com/office/drawing/2014/main" id="{06420D1E-1D64-C3ED-7B4E-F605473D5791}"/>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6" name="Gerade Verbindung 27">
              <a:extLst>
                <a:ext uri="{FF2B5EF4-FFF2-40B4-BE49-F238E27FC236}">
                  <a16:creationId xmlns:a16="http://schemas.microsoft.com/office/drawing/2014/main" id="{C20A54B9-B15F-676C-2F78-91244959272C}"/>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pic>
        <p:nvPicPr>
          <p:cNvPr id="32" name="Grafik 31">
            <a:extLst>
              <a:ext uri="{FF2B5EF4-FFF2-40B4-BE49-F238E27FC236}">
                <a16:creationId xmlns:a16="http://schemas.microsoft.com/office/drawing/2014/main" id="{63059F7A-45BB-791B-097D-E29C6DC2B298}"/>
              </a:ext>
            </a:extLst>
          </p:cNvPr>
          <p:cNvPicPr>
            <a:picLocks noChangeAspect="1"/>
          </p:cNvPicPr>
          <p:nvPr/>
        </p:nvPicPr>
        <p:blipFill>
          <a:blip r:embed="rId2"/>
          <a:stretch>
            <a:fillRect/>
          </a:stretch>
        </p:blipFill>
        <p:spPr>
          <a:xfrm>
            <a:off x="745297" y="6314137"/>
            <a:ext cx="1643579" cy="476177"/>
          </a:xfrm>
          <a:prstGeom prst="rect">
            <a:avLst/>
          </a:prstGeom>
        </p:spPr>
      </p:pic>
    </p:spTree>
    <p:extLst>
      <p:ext uri="{BB962C8B-B14F-4D97-AF65-F5344CB8AC3E}">
        <p14:creationId xmlns:p14="http://schemas.microsoft.com/office/powerpoint/2010/main" val="904059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43D9E-8566-81CF-2F06-D7AF6BE5D78F}"/>
            </a:ext>
          </a:extLst>
        </p:cNvPr>
        <p:cNvGrpSpPr/>
        <p:nvPr/>
      </p:nvGrpSpPr>
      <p:grpSpPr>
        <a:xfrm>
          <a:off x="0" y="0"/>
          <a:ext cx="0" cy="0"/>
          <a:chOff x="0" y="0"/>
          <a:chExt cx="0" cy="0"/>
        </a:xfrm>
      </p:grpSpPr>
      <p:pic>
        <p:nvPicPr>
          <p:cNvPr id="22" name="Grafik 21">
            <a:extLst>
              <a:ext uri="{FF2B5EF4-FFF2-40B4-BE49-F238E27FC236}">
                <a16:creationId xmlns:a16="http://schemas.microsoft.com/office/drawing/2014/main" id="{62C85DED-FA62-DD8B-0CDE-FFB8BBDC234F}"/>
              </a:ext>
            </a:extLst>
          </p:cNvPr>
          <p:cNvPicPr>
            <a:picLocks noChangeAspect="1"/>
          </p:cNvPicPr>
          <p:nvPr/>
        </p:nvPicPr>
        <p:blipFill>
          <a:blip r:embed="rId2"/>
          <a:stretch>
            <a:fillRect/>
          </a:stretch>
        </p:blipFill>
        <p:spPr>
          <a:xfrm rot="5400000">
            <a:off x="6787367" y="772091"/>
            <a:ext cx="6176723" cy="4632542"/>
          </a:xfrm>
          <a:prstGeom prst="rect">
            <a:avLst/>
          </a:prstGeom>
        </p:spPr>
      </p:pic>
      <p:sp>
        <p:nvSpPr>
          <p:cNvPr id="2" name="Titel 1">
            <a:extLst>
              <a:ext uri="{FF2B5EF4-FFF2-40B4-BE49-F238E27FC236}">
                <a16:creationId xmlns:a16="http://schemas.microsoft.com/office/drawing/2014/main" id="{10380770-288A-A657-3A81-8F9915E541D2}"/>
              </a:ext>
            </a:extLst>
          </p:cNvPr>
          <p:cNvSpPr>
            <a:spLocks noGrp="1"/>
          </p:cNvSpPr>
          <p:nvPr>
            <p:ph type="title"/>
          </p:nvPr>
        </p:nvSpPr>
        <p:spPr>
          <a:xfrm>
            <a:off x="544751" y="869703"/>
            <a:ext cx="6000428" cy="577849"/>
          </a:xfrm>
        </p:spPr>
        <p:txBody>
          <a:bodyPr>
            <a:normAutofit/>
          </a:bodyPr>
          <a:lstStyle/>
          <a:p>
            <a:r>
              <a:rPr lang="de-DE" sz="3000" b="1" dirty="0"/>
              <a:t>GRENZSTANDORTE IM NORDEN</a:t>
            </a:r>
          </a:p>
        </p:txBody>
      </p:sp>
      <p:grpSp>
        <p:nvGrpSpPr>
          <p:cNvPr id="3" name="Gruppieren 2">
            <a:extLst>
              <a:ext uri="{FF2B5EF4-FFF2-40B4-BE49-F238E27FC236}">
                <a16:creationId xmlns:a16="http://schemas.microsoft.com/office/drawing/2014/main" id="{9F5CCF1D-EEDB-E4EE-D19A-CDFD62D4FA64}"/>
              </a:ext>
            </a:extLst>
          </p:cNvPr>
          <p:cNvGrpSpPr/>
          <p:nvPr/>
        </p:nvGrpSpPr>
        <p:grpSpPr>
          <a:xfrm>
            <a:off x="900000" y="1530963"/>
            <a:ext cx="1440000" cy="772"/>
            <a:chOff x="5254081" y="1393354"/>
            <a:chExt cx="4170697" cy="772"/>
          </a:xfrm>
        </p:grpSpPr>
        <p:cxnSp>
          <p:nvCxnSpPr>
            <p:cNvPr id="5" name="Gerade Verbindung 25">
              <a:extLst>
                <a:ext uri="{FF2B5EF4-FFF2-40B4-BE49-F238E27FC236}">
                  <a16:creationId xmlns:a16="http://schemas.microsoft.com/office/drawing/2014/main" id="{471396FA-C314-04B8-4822-AED0C171889D}"/>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2" name="Gerade Verbindung 26">
              <a:extLst>
                <a:ext uri="{FF2B5EF4-FFF2-40B4-BE49-F238E27FC236}">
                  <a16:creationId xmlns:a16="http://schemas.microsoft.com/office/drawing/2014/main" id="{500A78EE-2185-FD7A-A84B-CE7A4BA9F61A}"/>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3" name="Gerade Verbindung 27">
              <a:extLst>
                <a:ext uri="{FF2B5EF4-FFF2-40B4-BE49-F238E27FC236}">
                  <a16:creationId xmlns:a16="http://schemas.microsoft.com/office/drawing/2014/main" id="{AF6C4DE6-49E0-908D-6825-929E0A917B23}"/>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17" name="Textfeld 16">
            <a:extLst>
              <a:ext uri="{FF2B5EF4-FFF2-40B4-BE49-F238E27FC236}">
                <a16:creationId xmlns:a16="http://schemas.microsoft.com/office/drawing/2014/main" id="{AAE6AC54-7B41-6A81-AEC5-973323D0ABDC}"/>
              </a:ext>
            </a:extLst>
          </p:cNvPr>
          <p:cNvSpPr txBox="1"/>
          <p:nvPr/>
        </p:nvSpPr>
        <p:spPr>
          <a:xfrm>
            <a:off x="544751" y="1960323"/>
            <a:ext cx="5699474" cy="3644075"/>
          </a:xfrm>
          <a:prstGeom prst="rect">
            <a:avLst/>
          </a:prstGeom>
          <a:noFill/>
        </p:spPr>
        <p:txBody>
          <a:bodyPr wrap="square" rtlCol="0">
            <a:spAutoFit/>
          </a:bodyPr>
          <a:lstStyle/>
          <a:p>
            <a:r>
              <a:rPr lang="de-DE" sz="2000" dirty="0"/>
              <a:t>Schleswig-Holstein und das nördliche Niedersachsen fordern unsere Kulturpflanzen heraus</a:t>
            </a:r>
          </a:p>
          <a:p>
            <a:endParaRPr lang="de-DE" sz="2000" b="1" dirty="0"/>
          </a:p>
          <a:p>
            <a:r>
              <a:rPr lang="de-DE" sz="2000" b="1" dirty="0"/>
              <a:t>Kalte Marschböden</a:t>
            </a:r>
          </a:p>
          <a:p>
            <a:pPr>
              <a:lnSpc>
                <a:spcPct val="20000"/>
              </a:lnSpc>
            </a:pPr>
            <a:endParaRPr lang="de-DE" sz="1600" dirty="0"/>
          </a:p>
          <a:p>
            <a:r>
              <a:rPr lang="de-DE" dirty="0"/>
              <a:t>Extrem langsame Bodenerwärmung führt zu verzögertem Anfangswachstum und blockiert die Phosphat-Aufnahme der Keimlinge.</a:t>
            </a:r>
          </a:p>
          <a:p>
            <a:endParaRPr lang="de-DE" dirty="0"/>
          </a:p>
          <a:p>
            <a:r>
              <a:rPr lang="de-DE" b="1" dirty="0"/>
              <a:t>Sandige Geestböden</a:t>
            </a:r>
          </a:p>
          <a:p>
            <a:pPr>
              <a:lnSpc>
                <a:spcPct val="20000"/>
              </a:lnSpc>
            </a:pPr>
            <a:endParaRPr lang="de-DE" dirty="0"/>
          </a:p>
          <a:p>
            <a:r>
              <a:rPr lang="de-DE" dirty="0"/>
              <a:t>Geringe Nährstoffpufferung und akute Frühjahrstrockenheit bremsen die Bestockung, die Ährenanlage (Getreide) und Kolbenanlage (Mais) aus.</a:t>
            </a:r>
          </a:p>
        </p:txBody>
      </p:sp>
      <p:pic>
        <p:nvPicPr>
          <p:cNvPr id="23" name="Grafik 22">
            <a:extLst>
              <a:ext uri="{FF2B5EF4-FFF2-40B4-BE49-F238E27FC236}">
                <a16:creationId xmlns:a16="http://schemas.microsoft.com/office/drawing/2014/main" id="{F05AC5D6-23DE-C18C-8BDA-DDC3FC063378}"/>
              </a:ext>
            </a:extLst>
          </p:cNvPr>
          <p:cNvPicPr>
            <a:picLocks noChangeAspect="1"/>
          </p:cNvPicPr>
          <p:nvPr/>
        </p:nvPicPr>
        <p:blipFill>
          <a:blip r:embed="rId3"/>
          <a:stretch>
            <a:fillRect/>
          </a:stretch>
        </p:blipFill>
        <p:spPr>
          <a:xfrm>
            <a:off x="745297" y="6314137"/>
            <a:ext cx="1643579" cy="476177"/>
          </a:xfrm>
          <a:prstGeom prst="rect">
            <a:avLst/>
          </a:prstGeom>
        </p:spPr>
      </p:pic>
      <p:pic>
        <p:nvPicPr>
          <p:cNvPr id="6" name="Grafik 5" descr="Wassermann mit einfarbiger Füllung">
            <a:extLst>
              <a:ext uri="{FF2B5EF4-FFF2-40B4-BE49-F238E27FC236}">
                <a16:creationId xmlns:a16="http://schemas.microsoft.com/office/drawing/2014/main" id="{CCB3C99B-5103-55E4-B62B-049455B0A55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64694" y="2909893"/>
            <a:ext cx="356937" cy="356937"/>
          </a:xfrm>
          <a:prstGeom prst="rect">
            <a:avLst/>
          </a:prstGeom>
        </p:spPr>
      </p:pic>
      <p:pic>
        <p:nvPicPr>
          <p:cNvPr id="8" name="Grafik 7" descr="Windig mit einfarbiger Füllung">
            <a:extLst>
              <a:ext uri="{FF2B5EF4-FFF2-40B4-BE49-F238E27FC236}">
                <a16:creationId xmlns:a16="http://schemas.microsoft.com/office/drawing/2014/main" id="{4F71DF66-B5B3-F945-3850-772654CF0C7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64693" y="4320673"/>
            <a:ext cx="356938" cy="356938"/>
          </a:xfrm>
          <a:prstGeom prst="rect">
            <a:avLst/>
          </a:prstGeom>
        </p:spPr>
      </p:pic>
    </p:spTree>
    <p:extLst>
      <p:ext uri="{BB962C8B-B14F-4D97-AF65-F5344CB8AC3E}">
        <p14:creationId xmlns:p14="http://schemas.microsoft.com/office/powerpoint/2010/main" val="639341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61E45-2B7E-24A8-5FD2-97C34832D8F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C790597-8E75-9648-54C0-4D711A680580}"/>
              </a:ext>
            </a:extLst>
          </p:cNvPr>
          <p:cNvSpPr>
            <a:spLocks noGrp="1"/>
          </p:cNvSpPr>
          <p:nvPr>
            <p:ph type="title"/>
          </p:nvPr>
        </p:nvSpPr>
        <p:spPr>
          <a:xfrm>
            <a:off x="797732" y="1013182"/>
            <a:ext cx="7920000" cy="577849"/>
          </a:xfrm>
        </p:spPr>
        <p:txBody>
          <a:bodyPr>
            <a:normAutofit/>
          </a:bodyPr>
          <a:lstStyle/>
          <a:p>
            <a:r>
              <a:rPr lang="de-DE" sz="3000" b="1" dirty="0"/>
              <a:t>GPS-ALTERNATIVE IM VERGLEICH</a:t>
            </a:r>
          </a:p>
        </p:txBody>
      </p:sp>
      <p:grpSp>
        <p:nvGrpSpPr>
          <p:cNvPr id="3" name="Gruppieren 2">
            <a:extLst>
              <a:ext uri="{FF2B5EF4-FFF2-40B4-BE49-F238E27FC236}">
                <a16:creationId xmlns:a16="http://schemas.microsoft.com/office/drawing/2014/main" id="{BD392063-0AEC-5AE4-8A2E-963916CD7F5B}"/>
              </a:ext>
            </a:extLst>
          </p:cNvPr>
          <p:cNvGrpSpPr/>
          <p:nvPr/>
        </p:nvGrpSpPr>
        <p:grpSpPr>
          <a:xfrm>
            <a:off x="900000" y="1530963"/>
            <a:ext cx="1440000" cy="772"/>
            <a:chOff x="5254081" y="1393354"/>
            <a:chExt cx="4170697" cy="772"/>
          </a:xfrm>
        </p:grpSpPr>
        <p:cxnSp>
          <p:nvCxnSpPr>
            <p:cNvPr id="5" name="Gerade Verbindung 25">
              <a:extLst>
                <a:ext uri="{FF2B5EF4-FFF2-40B4-BE49-F238E27FC236}">
                  <a16:creationId xmlns:a16="http://schemas.microsoft.com/office/drawing/2014/main" id="{E36A40A7-FA9A-3F0E-D61A-34D634F64133}"/>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2" name="Gerade Verbindung 26">
              <a:extLst>
                <a:ext uri="{FF2B5EF4-FFF2-40B4-BE49-F238E27FC236}">
                  <a16:creationId xmlns:a16="http://schemas.microsoft.com/office/drawing/2014/main" id="{11C7EA09-92B9-7694-7A34-EB5547E4C106}"/>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3" name="Gerade Verbindung 27">
              <a:extLst>
                <a:ext uri="{FF2B5EF4-FFF2-40B4-BE49-F238E27FC236}">
                  <a16:creationId xmlns:a16="http://schemas.microsoft.com/office/drawing/2014/main" id="{FC1861D6-969F-1AAC-8844-AB1F61A8828F}"/>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sp>
        <p:nvSpPr>
          <p:cNvPr id="4" name="Textfeld 3">
            <a:extLst>
              <a:ext uri="{FF2B5EF4-FFF2-40B4-BE49-F238E27FC236}">
                <a16:creationId xmlns:a16="http://schemas.microsoft.com/office/drawing/2014/main" id="{2A284F65-9738-FA8A-A9E3-5A980D24FF3D}"/>
              </a:ext>
            </a:extLst>
          </p:cNvPr>
          <p:cNvSpPr txBox="1"/>
          <p:nvPr/>
        </p:nvSpPr>
        <p:spPr>
          <a:xfrm>
            <a:off x="762090" y="4255113"/>
            <a:ext cx="4935315" cy="1797415"/>
          </a:xfrm>
          <a:prstGeom prst="rect">
            <a:avLst/>
          </a:prstGeom>
          <a:noFill/>
        </p:spPr>
        <p:txBody>
          <a:bodyPr wrap="square" rtlCol="0">
            <a:spAutoFit/>
          </a:bodyPr>
          <a:lstStyle/>
          <a:p>
            <a:pPr algn="ctr"/>
            <a:r>
              <a:rPr lang="en-GB" sz="2000" b="1" dirty="0" err="1"/>
              <a:t>Hybridroggen</a:t>
            </a:r>
            <a:r>
              <a:rPr lang="en-GB" sz="2000" b="1" dirty="0"/>
              <a:t> (</a:t>
            </a:r>
            <a:r>
              <a:rPr lang="en-GB" sz="2000" b="1" dirty="0" err="1"/>
              <a:t>Geest</a:t>
            </a:r>
            <a:r>
              <a:rPr lang="en-GB" sz="2000" b="1" dirty="0"/>
              <a:t>)</a:t>
            </a:r>
          </a:p>
          <a:p>
            <a:pPr algn="ctr"/>
            <a:endParaRPr lang="en-GB" b="1" dirty="0"/>
          </a:p>
          <a:p>
            <a:r>
              <a:rPr lang="de-DE" dirty="0"/>
              <a:t>Der Spezialist für sandige Grenzstandorte</a:t>
            </a:r>
          </a:p>
          <a:p>
            <a:pPr>
              <a:lnSpc>
                <a:spcPct val="20000"/>
              </a:lnSpc>
            </a:pPr>
            <a:endParaRPr lang="de-DE" dirty="0"/>
          </a:p>
          <a:p>
            <a:pPr marL="285750" indent="-285750">
              <a:buFont typeface="Wingdings" panose="05000000000000000000" pitchFamily="2" charset="2"/>
              <a:buChar char="ü"/>
            </a:pPr>
            <a:r>
              <a:rPr lang="de-DE" sz="1600" dirty="0"/>
              <a:t>Exzellente Trockentoleranz durch tiefes Wurzelsystem</a:t>
            </a:r>
          </a:p>
          <a:p>
            <a:pPr marL="285750" indent="-285750">
              <a:lnSpc>
                <a:spcPct val="20000"/>
              </a:lnSpc>
              <a:buFont typeface="Wingdings" panose="05000000000000000000" pitchFamily="2" charset="2"/>
              <a:buChar char="ü"/>
            </a:pPr>
            <a:endParaRPr lang="de-DE" sz="1600" dirty="0"/>
          </a:p>
          <a:p>
            <a:pPr marL="285750" indent="-285750">
              <a:buFont typeface="Wingdings" panose="05000000000000000000" pitchFamily="2" charset="2"/>
              <a:buChar char="ü"/>
            </a:pPr>
            <a:r>
              <a:rPr lang="de-DE" sz="1600" dirty="0"/>
              <a:t>Risiko: Schlechte Bestockung in kühlen und trockenen Frühjahren kostet wertvollen Masseertrag</a:t>
            </a:r>
          </a:p>
        </p:txBody>
      </p:sp>
      <p:sp>
        <p:nvSpPr>
          <p:cNvPr id="6" name="Textfeld 5">
            <a:extLst>
              <a:ext uri="{FF2B5EF4-FFF2-40B4-BE49-F238E27FC236}">
                <a16:creationId xmlns:a16="http://schemas.microsoft.com/office/drawing/2014/main" id="{699C94CF-366D-BFA6-E73B-7A13C78A5206}"/>
              </a:ext>
            </a:extLst>
          </p:cNvPr>
          <p:cNvSpPr txBox="1"/>
          <p:nvPr/>
        </p:nvSpPr>
        <p:spPr>
          <a:xfrm>
            <a:off x="6185556" y="1796480"/>
            <a:ext cx="5703518" cy="2416046"/>
          </a:xfrm>
          <a:prstGeom prst="rect">
            <a:avLst/>
          </a:prstGeom>
          <a:noFill/>
        </p:spPr>
        <p:txBody>
          <a:bodyPr wrap="square" rtlCol="0">
            <a:spAutoFit/>
          </a:bodyPr>
          <a:lstStyle/>
          <a:p>
            <a:pPr algn="ctr"/>
            <a:r>
              <a:rPr lang="en-GB" b="1" dirty="0" err="1"/>
              <a:t>Wintertriticale</a:t>
            </a:r>
            <a:r>
              <a:rPr lang="en-GB" b="1" dirty="0"/>
              <a:t> (Marsch)</a:t>
            </a:r>
          </a:p>
          <a:p>
            <a:pPr algn="ctr"/>
            <a:endParaRPr lang="en-GB" b="1" dirty="0"/>
          </a:p>
          <a:p>
            <a:r>
              <a:rPr lang="de-DE" dirty="0"/>
              <a:t>Der Allrounder für die feuchteren und besseren Lagen.</a:t>
            </a:r>
          </a:p>
          <a:p>
            <a:pPr>
              <a:lnSpc>
                <a:spcPct val="30000"/>
              </a:lnSpc>
            </a:pPr>
            <a:endParaRPr lang="de-DE" dirty="0"/>
          </a:p>
          <a:p>
            <a:pPr marL="285750" indent="-285750">
              <a:buFont typeface="Wingdings" panose="05000000000000000000" pitchFamily="2" charset="2"/>
              <a:buChar char="ü"/>
            </a:pPr>
            <a:r>
              <a:rPr lang="de-DE" dirty="0"/>
              <a:t>Hervorragendes Korn-Stroh-Verhältnis bringt viel Stärke in der Teigreife.</a:t>
            </a:r>
          </a:p>
          <a:p>
            <a:pPr marL="285750" indent="-285750">
              <a:lnSpc>
                <a:spcPct val="20000"/>
              </a:lnSpc>
              <a:buFont typeface="Wingdings" panose="05000000000000000000" pitchFamily="2" charset="2"/>
              <a:buChar char="ü"/>
            </a:pPr>
            <a:endParaRPr lang="de-DE" dirty="0"/>
          </a:p>
          <a:p>
            <a:pPr marL="285750" indent="-285750">
              <a:buFont typeface="Wingdings" panose="05000000000000000000" pitchFamily="2" charset="2"/>
              <a:buChar char="ü"/>
            </a:pPr>
            <a:r>
              <a:rPr lang="de-DE" b="1" dirty="0"/>
              <a:t>Risiko:</a:t>
            </a:r>
            <a:r>
              <a:rPr lang="de-DE" dirty="0"/>
              <a:t> Spätfröste und Wassermangel während der Kornfüllungsphase reduzieren die Korngröße.</a:t>
            </a:r>
          </a:p>
          <a:p>
            <a:pPr marL="285750" indent="-285750">
              <a:buFont typeface="Wingdings" panose="05000000000000000000" pitchFamily="2" charset="2"/>
              <a:buChar char="ü"/>
            </a:pPr>
            <a:endParaRPr lang="de-DE" sz="1600" dirty="0"/>
          </a:p>
        </p:txBody>
      </p:sp>
      <p:grpSp>
        <p:nvGrpSpPr>
          <p:cNvPr id="7" name="Gruppieren 6">
            <a:extLst>
              <a:ext uri="{FF2B5EF4-FFF2-40B4-BE49-F238E27FC236}">
                <a16:creationId xmlns:a16="http://schemas.microsoft.com/office/drawing/2014/main" id="{16BFA2E2-F042-EE9A-4501-7B4713BB06DE}"/>
              </a:ext>
            </a:extLst>
          </p:cNvPr>
          <p:cNvGrpSpPr/>
          <p:nvPr/>
        </p:nvGrpSpPr>
        <p:grpSpPr>
          <a:xfrm>
            <a:off x="2509747" y="4753774"/>
            <a:ext cx="1440000" cy="772"/>
            <a:chOff x="5254081" y="1393354"/>
            <a:chExt cx="4170697" cy="772"/>
          </a:xfrm>
        </p:grpSpPr>
        <p:cxnSp>
          <p:nvCxnSpPr>
            <p:cNvPr id="8" name="Gerade Verbindung 25">
              <a:extLst>
                <a:ext uri="{FF2B5EF4-FFF2-40B4-BE49-F238E27FC236}">
                  <a16:creationId xmlns:a16="http://schemas.microsoft.com/office/drawing/2014/main" id="{4E766C82-68E0-C74E-EB98-AF82574B927A}"/>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9" name="Gerade Verbindung 26">
              <a:extLst>
                <a:ext uri="{FF2B5EF4-FFF2-40B4-BE49-F238E27FC236}">
                  <a16:creationId xmlns:a16="http://schemas.microsoft.com/office/drawing/2014/main" id="{3C1E670D-F0A4-FC07-2194-8589B2F48AEE}"/>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0" name="Gerade Verbindung 27">
              <a:extLst>
                <a:ext uri="{FF2B5EF4-FFF2-40B4-BE49-F238E27FC236}">
                  <a16:creationId xmlns:a16="http://schemas.microsoft.com/office/drawing/2014/main" id="{6DF54F5F-8199-583A-28CF-1ABFA0A59F01}"/>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grpSp>
        <p:nvGrpSpPr>
          <p:cNvPr id="11" name="Gruppieren 10">
            <a:extLst>
              <a:ext uri="{FF2B5EF4-FFF2-40B4-BE49-F238E27FC236}">
                <a16:creationId xmlns:a16="http://schemas.microsoft.com/office/drawing/2014/main" id="{0C2E179B-9C4F-73B5-02DD-14A60317913A}"/>
              </a:ext>
            </a:extLst>
          </p:cNvPr>
          <p:cNvGrpSpPr/>
          <p:nvPr/>
        </p:nvGrpSpPr>
        <p:grpSpPr>
          <a:xfrm>
            <a:off x="8239791" y="2304359"/>
            <a:ext cx="1440000" cy="772"/>
            <a:chOff x="5254081" y="1393354"/>
            <a:chExt cx="4170697" cy="772"/>
          </a:xfrm>
        </p:grpSpPr>
        <p:cxnSp>
          <p:nvCxnSpPr>
            <p:cNvPr id="14" name="Gerade Verbindung 25">
              <a:extLst>
                <a:ext uri="{FF2B5EF4-FFF2-40B4-BE49-F238E27FC236}">
                  <a16:creationId xmlns:a16="http://schemas.microsoft.com/office/drawing/2014/main" id="{A17F0A4B-53DF-A9E7-8299-D7CB6EA9D954}"/>
                </a:ext>
              </a:extLst>
            </p:cNvPr>
            <p:cNvCxnSpPr>
              <a:cxnSpLocks/>
            </p:cNvCxnSpPr>
            <p:nvPr userDrawn="1"/>
          </p:nvCxnSpPr>
          <p:spPr>
            <a:xfrm rot="5400000" flipV="1">
              <a:off x="6609558" y="37877"/>
              <a:ext cx="0" cy="2710953"/>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26">
              <a:extLst>
                <a:ext uri="{FF2B5EF4-FFF2-40B4-BE49-F238E27FC236}">
                  <a16:creationId xmlns:a16="http://schemas.microsoft.com/office/drawing/2014/main" id="{8D285E15-0333-00A1-9373-03F702C22595}"/>
                </a:ext>
              </a:extLst>
            </p:cNvPr>
            <p:cNvCxnSpPr>
              <a:cxnSpLocks/>
            </p:cNvCxnSpPr>
            <p:nvPr userDrawn="1"/>
          </p:nvCxnSpPr>
          <p:spPr>
            <a:xfrm>
              <a:off x="8226030" y="1394126"/>
              <a:ext cx="312802"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cxnSp>
          <p:nvCxnSpPr>
            <p:cNvPr id="16" name="Gerade Verbindung 27">
              <a:extLst>
                <a:ext uri="{FF2B5EF4-FFF2-40B4-BE49-F238E27FC236}">
                  <a16:creationId xmlns:a16="http://schemas.microsoft.com/office/drawing/2014/main" id="{003536B7-DC42-B5DC-DD02-D8780C144630}"/>
                </a:ext>
              </a:extLst>
            </p:cNvPr>
            <p:cNvCxnSpPr>
              <a:cxnSpLocks/>
            </p:cNvCxnSpPr>
            <p:nvPr userDrawn="1"/>
          </p:nvCxnSpPr>
          <p:spPr>
            <a:xfrm>
              <a:off x="8762489" y="1394126"/>
              <a:ext cx="662289" cy="0"/>
            </a:xfrm>
            <a:prstGeom prst="line">
              <a:avLst/>
            </a:prstGeom>
            <a:ln w="25400" cap="rnd">
              <a:solidFill>
                <a:srgbClr val="4E965A"/>
              </a:solidFill>
              <a:round/>
            </a:ln>
          </p:spPr>
          <p:style>
            <a:lnRef idx="1">
              <a:schemeClr val="accent1"/>
            </a:lnRef>
            <a:fillRef idx="0">
              <a:schemeClr val="accent1"/>
            </a:fillRef>
            <a:effectRef idx="0">
              <a:schemeClr val="accent1"/>
            </a:effectRef>
            <a:fontRef idx="minor">
              <a:schemeClr val="tx1"/>
            </a:fontRef>
          </p:style>
        </p:cxnSp>
      </p:grpSp>
      <p:cxnSp>
        <p:nvCxnSpPr>
          <p:cNvPr id="19" name="Gerader Verbinder 18">
            <a:extLst>
              <a:ext uri="{FF2B5EF4-FFF2-40B4-BE49-F238E27FC236}">
                <a16:creationId xmlns:a16="http://schemas.microsoft.com/office/drawing/2014/main" id="{920C011C-90F2-5916-E2E6-92C942A12BDD}"/>
              </a:ext>
            </a:extLst>
          </p:cNvPr>
          <p:cNvCxnSpPr/>
          <p:nvPr/>
        </p:nvCxnSpPr>
        <p:spPr>
          <a:xfrm flipV="1">
            <a:off x="594986" y="4050674"/>
            <a:ext cx="11379896" cy="43841"/>
          </a:xfrm>
          <a:prstGeom prst="line">
            <a:avLst/>
          </a:prstGeom>
          <a:ln w="19050">
            <a:solidFill>
              <a:srgbClr val="005E8D">
                <a:alpha val="40000"/>
              </a:srgbClr>
            </a:solidFill>
          </a:ln>
        </p:spPr>
        <p:style>
          <a:lnRef idx="1">
            <a:schemeClr val="accent1"/>
          </a:lnRef>
          <a:fillRef idx="0">
            <a:schemeClr val="accent1"/>
          </a:fillRef>
          <a:effectRef idx="0">
            <a:schemeClr val="accent1"/>
          </a:effectRef>
          <a:fontRef idx="minor">
            <a:schemeClr val="tx1"/>
          </a:fontRef>
        </p:style>
      </p:cxnSp>
      <p:sp>
        <p:nvSpPr>
          <p:cNvPr id="20" name="Kreis: nicht ausgefüllt 19">
            <a:extLst>
              <a:ext uri="{FF2B5EF4-FFF2-40B4-BE49-F238E27FC236}">
                <a16:creationId xmlns:a16="http://schemas.microsoft.com/office/drawing/2014/main" id="{E34359C0-3558-4DF8-1148-80EAA45DA03C}"/>
              </a:ext>
            </a:extLst>
          </p:cNvPr>
          <p:cNvSpPr/>
          <p:nvPr/>
        </p:nvSpPr>
        <p:spPr>
          <a:xfrm>
            <a:off x="3103304" y="3965634"/>
            <a:ext cx="252888" cy="246892"/>
          </a:xfrm>
          <a:prstGeom prst="donut">
            <a:avLst/>
          </a:prstGeom>
          <a:solidFill>
            <a:srgbClr val="10A63E"/>
          </a:solidFill>
          <a:ln>
            <a:solidFill>
              <a:srgbClr val="10A6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
        <p:nvSpPr>
          <p:cNvPr id="21" name="Kreis: nicht ausgefüllt 20">
            <a:extLst>
              <a:ext uri="{FF2B5EF4-FFF2-40B4-BE49-F238E27FC236}">
                <a16:creationId xmlns:a16="http://schemas.microsoft.com/office/drawing/2014/main" id="{208A301B-D283-48EC-C10F-1407E254E63C}"/>
              </a:ext>
            </a:extLst>
          </p:cNvPr>
          <p:cNvSpPr/>
          <p:nvPr/>
        </p:nvSpPr>
        <p:spPr>
          <a:xfrm>
            <a:off x="8910871" y="3943594"/>
            <a:ext cx="252888" cy="246892"/>
          </a:xfrm>
          <a:prstGeom prst="donut">
            <a:avLst/>
          </a:prstGeom>
          <a:solidFill>
            <a:srgbClr val="10A63E"/>
          </a:solidFill>
          <a:ln>
            <a:solidFill>
              <a:srgbClr val="10A6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pic>
        <p:nvPicPr>
          <p:cNvPr id="22" name="Grafik 21">
            <a:extLst>
              <a:ext uri="{FF2B5EF4-FFF2-40B4-BE49-F238E27FC236}">
                <a16:creationId xmlns:a16="http://schemas.microsoft.com/office/drawing/2014/main" id="{14D5F6B2-943B-F806-A7D6-F78F41A6F94F}"/>
              </a:ext>
            </a:extLst>
          </p:cNvPr>
          <p:cNvPicPr>
            <a:picLocks noChangeAspect="1"/>
          </p:cNvPicPr>
          <p:nvPr/>
        </p:nvPicPr>
        <p:blipFill>
          <a:blip r:embed="rId2"/>
          <a:stretch>
            <a:fillRect/>
          </a:stretch>
        </p:blipFill>
        <p:spPr>
          <a:xfrm>
            <a:off x="745297" y="6314137"/>
            <a:ext cx="1643579" cy="476177"/>
          </a:xfrm>
          <a:prstGeom prst="rect">
            <a:avLst/>
          </a:prstGeom>
        </p:spPr>
      </p:pic>
    </p:spTree>
    <p:extLst>
      <p:ext uri="{BB962C8B-B14F-4D97-AF65-F5344CB8AC3E}">
        <p14:creationId xmlns:p14="http://schemas.microsoft.com/office/powerpoint/2010/main" val="1835771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FCF2D-69A1-997A-A6E0-4F07D0A5A5F7}"/>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5C5EA8AA-E707-A813-E949-544117DF9A81}"/>
              </a:ext>
            </a:extLst>
          </p:cNvPr>
          <p:cNvPicPr>
            <a:picLocks noChangeAspect="1"/>
          </p:cNvPicPr>
          <p:nvPr/>
        </p:nvPicPr>
        <p:blipFill>
          <a:blip r:embed="rId2"/>
          <a:stretch>
            <a:fillRect/>
          </a:stretch>
        </p:blipFill>
        <p:spPr>
          <a:xfrm>
            <a:off x="0" y="67686"/>
            <a:ext cx="6154009" cy="409632"/>
          </a:xfrm>
          <a:prstGeom prst="rect">
            <a:avLst/>
          </a:prstGeom>
        </p:spPr>
      </p:pic>
      <p:pic>
        <p:nvPicPr>
          <p:cNvPr id="3078" name="Picture 6">
            <a:extLst>
              <a:ext uri="{FF2B5EF4-FFF2-40B4-BE49-F238E27FC236}">
                <a16:creationId xmlns:a16="http://schemas.microsoft.com/office/drawing/2014/main" id="{1DBF7911-7AD5-2A85-24DD-86BE201E2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0905" y="-104917"/>
            <a:ext cx="219075" cy="571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FBEAA61-73DC-7947-FCB1-95E7320B4B44}"/>
              </a:ext>
            </a:extLst>
          </p:cNvPr>
          <p:cNvSpPr txBox="1"/>
          <p:nvPr/>
        </p:nvSpPr>
        <p:spPr>
          <a:xfrm>
            <a:off x="1433164" y="2276856"/>
            <a:ext cx="8728263" cy="861774"/>
          </a:xfrm>
          <a:prstGeom prst="rect">
            <a:avLst/>
          </a:prstGeom>
          <a:noFill/>
        </p:spPr>
        <p:txBody>
          <a:bodyPr wrap="square">
            <a:spAutoFit/>
          </a:bodyPr>
          <a:lstStyle/>
          <a:p>
            <a:pPr>
              <a:spcAft>
                <a:spcPts val="3000"/>
              </a:spcAft>
            </a:pPr>
            <a:r>
              <a:rPr lang="de-DE" sz="5000" b="1" dirty="0">
                <a:solidFill>
                  <a:srgbClr val="005E8D"/>
                </a:solidFill>
              </a:rPr>
              <a:t>Teil 2: Biostimulanzien als Hebel</a:t>
            </a:r>
          </a:p>
        </p:txBody>
      </p:sp>
      <p:sp>
        <p:nvSpPr>
          <p:cNvPr id="4" name="Textfeld 3">
            <a:extLst>
              <a:ext uri="{FF2B5EF4-FFF2-40B4-BE49-F238E27FC236}">
                <a16:creationId xmlns:a16="http://schemas.microsoft.com/office/drawing/2014/main" id="{41E3742D-81C1-D4E1-321E-3FA5D40804A7}"/>
              </a:ext>
            </a:extLst>
          </p:cNvPr>
          <p:cNvSpPr txBox="1"/>
          <p:nvPr/>
        </p:nvSpPr>
        <p:spPr>
          <a:xfrm>
            <a:off x="1988450" y="3429000"/>
            <a:ext cx="7617690" cy="369332"/>
          </a:xfrm>
          <a:prstGeom prst="rect">
            <a:avLst/>
          </a:prstGeom>
          <a:noFill/>
        </p:spPr>
        <p:txBody>
          <a:bodyPr wrap="square">
            <a:spAutoFit/>
          </a:bodyPr>
          <a:lstStyle/>
          <a:p>
            <a:pPr>
              <a:spcAft>
                <a:spcPts val="3000"/>
              </a:spcAft>
            </a:pPr>
            <a:r>
              <a:rPr lang="de-DE" dirty="0"/>
              <a:t>Wie pflanzeneigene Mechanismen die Erträge unter Stress </a:t>
            </a:r>
            <a:r>
              <a:rPr lang="de-DE"/>
              <a:t>biologisch absichern</a:t>
            </a:r>
            <a:endParaRPr lang="de-DE" b="1" dirty="0">
              <a:solidFill>
                <a:srgbClr val="10A63E"/>
              </a:solidFill>
            </a:endParaRPr>
          </a:p>
        </p:txBody>
      </p:sp>
      <p:pic>
        <p:nvPicPr>
          <p:cNvPr id="8" name="Grafik 7">
            <a:extLst>
              <a:ext uri="{FF2B5EF4-FFF2-40B4-BE49-F238E27FC236}">
                <a16:creationId xmlns:a16="http://schemas.microsoft.com/office/drawing/2014/main" id="{57DACE39-EB37-E990-97DA-23076645D78C}"/>
              </a:ext>
            </a:extLst>
          </p:cNvPr>
          <p:cNvPicPr>
            <a:picLocks noChangeAspect="1"/>
          </p:cNvPicPr>
          <p:nvPr/>
        </p:nvPicPr>
        <p:blipFill>
          <a:blip r:embed="rId4"/>
          <a:stretch>
            <a:fillRect/>
          </a:stretch>
        </p:blipFill>
        <p:spPr>
          <a:xfrm>
            <a:off x="5278111" y="2186356"/>
            <a:ext cx="1038370" cy="181000"/>
          </a:xfrm>
          <a:prstGeom prst="rect">
            <a:avLst/>
          </a:prstGeom>
        </p:spPr>
      </p:pic>
      <p:pic>
        <p:nvPicPr>
          <p:cNvPr id="11" name="Grafik 10">
            <a:extLst>
              <a:ext uri="{FF2B5EF4-FFF2-40B4-BE49-F238E27FC236}">
                <a16:creationId xmlns:a16="http://schemas.microsoft.com/office/drawing/2014/main" id="{6178E6C7-8489-AA22-3C13-D15110E1EA3A}"/>
              </a:ext>
            </a:extLst>
          </p:cNvPr>
          <p:cNvPicPr>
            <a:picLocks noChangeAspect="1"/>
          </p:cNvPicPr>
          <p:nvPr/>
        </p:nvPicPr>
        <p:blipFill>
          <a:blip r:embed="rId5"/>
          <a:stretch>
            <a:fillRect/>
          </a:stretch>
        </p:blipFill>
        <p:spPr>
          <a:xfrm>
            <a:off x="324601" y="630872"/>
            <a:ext cx="2886478" cy="914528"/>
          </a:xfrm>
          <a:prstGeom prst="rect">
            <a:avLst/>
          </a:prstGeom>
        </p:spPr>
      </p:pic>
      <p:pic>
        <p:nvPicPr>
          <p:cNvPr id="3" name="Grafik 2">
            <a:extLst>
              <a:ext uri="{FF2B5EF4-FFF2-40B4-BE49-F238E27FC236}">
                <a16:creationId xmlns:a16="http://schemas.microsoft.com/office/drawing/2014/main" id="{E5164736-34ED-64D1-E106-CC60AF60132F}"/>
              </a:ext>
            </a:extLst>
          </p:cNvPr>
          <p:cNvPicPr>
            <a:picLocks noChangeAspect="1"/>
          </p:cNvPicPr>
          <p:nvPr/>
        </p:nvPicPr>
        <p:blipFill>
          <a:blip r:embed="rId6"/>
          <a:stretch>
            <a:fillRect/>
          </a:stretch>
        </p:blipFill>
        <p:spPr>
          <a:xfrm>
            <a:off x="745297" y="6314137"/>
            <a:ext cx="1643579" cy="476177"/>
          </a:xfrm>
          <a:prstGeom prst="rect">
            <a:avLst/>
          </a:prstGeom>
        </p:spPr>
      </p:pic>
    </p:spTree>
    <p:extLst>
      <p:ext uri="{BB962C8B-B14F-4D97-AF65-F5344CB8AC3E}">
        <p14:creationId xmlns:p14="http://schemas.microsoft.com/office/powerpoint/2010/main" val="724877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351ED-207B-616D-17E7-91F4134BE07A}"/>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7E3D56E3-A723-81BB-47C8-59CF5A0C9942}"/>
              </a:ext>
            </a:extLst>
          </p:cNvPr>
          <p:cNvPicPr>
            <a:picLocks noChangeAspect="1"/>
          </p:cNvPicPr>
          <p:nvPr/>
        </p:nvPicPr>
        <p:blipFill>
          <a:blip r:embed="rId2"/>
          <a:stretch>
            <a:fillRect/>
          </a:stretch>
        </p:blipFill>
        <p:spPr>
          <a:xfrm>
            <a:off x="26056" y="80937"/>
            <a:ext cx="6154009" cy="409632"/>
          </a:xfrm>
          <a:prstGeom prst="rect">
            <a:avLst/>
          </a:prstGeom>
        </p:spPr>
      </p:pic>
      <p:sp>
        <p:nvSpPr>
          <p:cNvPr id="2" name="Textfeld 1">
            <a:extLst>
              <a:ext uri="{FF2B5EF4-FFF2-40B4-BE49-F238E27FC236}">
                <a16:creationId xmlns:a16="http://schemas.microsoft.com/office/drawing/2014/main" id="{E0657798-5DC6-911D-5E1B-FD6CBACE059C}"/>
              </a:ext>
            </a:extLst>
          </p:cNvPr>
          <p:cNvSpPr txBox="1"/>
          <p:nvPr/>
        </p:nvSpPr>
        <p:spPr>
          <a:xfrm>
            <a:off x="441846" y="748077"/>
            <a:ext cx="11629599" cy="553998"/>
          </a:xfrm>
          <a:prstGeom prst="rect">
            <a:avLst/>
          </a:prstGeom>
          <a:noFill/>
        </p:spPr>
        <p:txBody>
          <a:bodyPr wrap="square">
            <a:spAutoFit/>
          </a:bodyPr>
          <a:lstStyle/>
          <a:p>
            <a:pPr>
              <a:spcAft>
                <a:spcPts val="3000"/>
              </a:spcAft>
            </a:pPr>
            <a:r>
              <a:rPr lang="en-GB" sz="3000" b="1" dirty="0"/>
              <a:t>DREI KOMPONENTEN FÜR MAXIMALE ENERGIE</a:t>
            </a:r>
          </a:p>
        </p:txBody>
      </p:sp>
      <p:sp>
        <p:nvSpPr>
          <p:cNvPr id="45" name="Rechteck: abgerundete Ecken 44">
            <a:extLst>
              <a:ext uri="{FF2B5EF4-FFF2-40B4-BE49-F238E27FC236}">
                <a16:creationId xmlns:a16="http://schemas.microsoft.com/office/drawing/2014/main" id="{1EECB802-4288-E8D7-BF2C-C55753D86419}"/>
              </a:ext>
            </a:extLst>
          </p:cNvPr>
          <p:cNvSpPr/>
          <p:nvPr/>
        </p:nvSpPr>
        <p:spPr>
          <a:xfrm>
            <a:off x="810773" y="2831177"/>
            <a:ext cx="3370708" cy="3095329"/>
          </a:xfrm>
          <a:prstGeom prst="roundRect">
            <a:avLst/>
          </a:prstGeom>
          <a:solidFill>
            <a:srgbClr val="267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6" name="Rechteck: abgerundete Ecken 45">
            <a:extLst>
              <a:ext uri="{FF2B5EF4-FFF2-40B4-BE49-F238E27FC236}">
                <a16:creationId xmlns:a16="http://schemas.microsoft.com/office/drawing/2014/main" id="{29373B92-5A89-D5FE-49D7-009D41906AC2}"/>
              </a:ext>
            </a:extLst>
          </p:cNvPr>
          <p:cNvSpPr/>
          <p:nvPr/>
        </p:nvSpPr>
        <p:spPr>
          <a:xfrm>
            <a:off x="810773" y="2913800"/>
            <a:ext cx="3370708" cy="3012706"/>
          </a:xfrm>
          <a:prstGeom prst="round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err="1"/>
              <a:t>Algenaufschluss</a:t>
            </a:r>
            <a:endParaRPr lang="en-GB" sz="2000" b="1" dirty="0"/>
          </a:p>
          <a:p>
            <a:pPr algn="ctr"/>
            <a:endParaRPr lang="en-GB" b="1" dirty="0"/>
          </a:p>
          <a:p>
            <a:pPr algn="ctr"/>
            <a:r>
              <a:rPr lang="de-DE" dirty="0">
                <a:solidFill>
                  <a:srgbClr val="191919"/>
                </a:solidFill>
              </a:rPr>
              <a:t>Die Basis-Versicherung. Bereitet die Pflanze hormonell auf abiotischen Stress vor (Priming).</a:t>
            </a:r>
            <a:endParaRPr lang="en-DE" b="1" dirty="0">
              <a:solidFill>
                <a:srgbClr val="191919"/>
              </a:solidFill>
            </a:endParaRPr>
          </a:p>
        </p:txBody>
      </p:sp>
      <p:sp>
        <p:nvSpPr>
          <p:cNvPr id="3" name="Rechteck: abgerundete Ecken 2">
            <a:extLst>
              <a:ext uri="{FF2B5EF4-FFF2-40B4-BE49-F238E27FC236}">
                <a16:creationId xmlns:a16="http://schemas.microsoft.com/office/drawing/2014/main" id="{4A4C7CF0-07B2-C943-5C8D-FD78297077D2}"/>
              </a:ext>
            </a:extLst>
          </p:cNvPr>
          <p:cNvSpPr/>
          <p:nvPr/>
        </p:nvSpPr>
        <p:spPr>
          <a:xfrm>
            <a:off x="4402564" y="2861955"/>
            <a:ext cx="3370708" cy="3095329"/>
          </a:xfrm>
          <a:prstGeom prst="roundRect">
            <a:avLst/>
          </a:prstGeom>
          <a:solidFill>
            <a:srgbClr val="267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 name="Rechteck: abgerundete Ecken 3">
            <a:extLst>
              <a:ext uri="{FF2B5EF4-FFF2-40B4-BE49-F238E27FC236}">
                <a16:creationId xmlns:a16="http://schemas.microsoft.com/office/drawing/2014/main" id="{5A375261-81F2-F75E-447F-4EF2CF6F5B24}"/>
              </a:ext>
            </a:extLst>
          </p:cNvPr>
          <p:cNvSpPr/>
          <p:nvPr/>
        </p:nvSpPr>
        <p:spPr>
          <a:xfrm>
            <a:off x="4402564" y="2944578"/>
            <a:ext cx="3370708" cy="3012706"/>
          </a:xfrm>
          <a:prstGeom prst="round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err="1"/>
              <a:t>Aminosäuren</a:t>
            </a:r>
            <a:endParaRPr lang="en-GB" sz="2000" b="1" dirty="0"/>
          </a:p>
          <a:p>
            <a:pPr algn="ctr"/>
            <a:endParaRPr lang="en-GB" b="1" dirty="0">
              <a:solidFill>
                <a:srgbClr val="191919"/>
              </a:solidFill>
            </a:endParaRPr>
          </a:p>
          <a:p>
            <a:pPr algn="ctr"/>
            <a:r>
              <a:rPr lang="de-DE" dirty="0">
                <a:solidFill>
                  <a:srgbClr val="191919"/>
                </a:solidFill>
              </a:rPr>
              <a:t>Der schnelle Helfer. Liefert sofort verfügbare Energie und Bausteine für den Stoffwechsel.</a:t>
            </a:r>
            <a:endParaRPr lang="en-DE" b="1" dirty="0">
              <a:solidFill>
                <a:srgbClr val="191919"/>
              </a:solidFill>
            </a:endParaRPr>
          </a:p>
        </p:txBody>
      </p:sp>
      <p:sp>
        <p:nvSpPr>
          <p:cNvPr id="5" name="Rechteck: abgerundete Ecken 4">
            <a:extLst>
              <a:ext uri="{FF2B5EF4-FFF2-40B4-BE49-F238E27FC236}">
                <a16:creationId xmlns:a16="http://schemas.microsoft.com/office/drawing/2014/main" id="{EE3429CF-A8E1-B059-A22A-8D92FBE23BDB}"/>
              </a:ext>
            </a:extLst>
          </p:cNvPr>
          <p:cNvSpPr/>
          <p:nvPr/>
        </p:nvSpPr>
        <p:spPr>
          <a:xfrm>
            <a:off x="7994355" y="2831177"/>
            <a:ext cx="3370708" cy="3095329"/>
          </a:xfrm>
          <a:prstGeom prst="roundRect">
            <a:avLst/>
          </a:prstGeom>
          <a:solidFill>
            <a:srgbClr val="267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Rechteck: abgerundete Ecken 5">
            <a:extLst>
              <a:ext uri="{FF2B5EF4-FFF2-40B4-BE49-F238E27FC236}">
                <a16:creationId xmlns:a16="http://schemas.microsoft.com/office/drawing/2014/main" id="{C44078DF-46CC-8E4F-8945-F5950FBB3281}"/>
              </a:ext>
            </a:extLst>
          </p:cNvPr>
          <p:cNvSpPr/>
          <p:nvPr/>
        </p:nvSpPr>
        <p:spPr>
          <a:xfrm>
            <a:off x="7994355" y="2913800"/>
            <a:ext cx="3370708" cy="3012706"/>
          </a:xfrm>
          <a:prstGeom prst="round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err="1"/>
              <a:t>Huminsäuren</a:t>
            </a:r>
            <a:endParaRPr lang="en-GB" sz="2000" b="1" dirty="0"/>
          </a:p>
          <a:p>
            <a:pPr algn="ctr"/>
            <a:endParaRPr lang="en-GB" b="1" dirty="0">
              <a:solidFill>
                <a:srgbClr val="191919"/>
              </a:solidFill>
            </a:endParaRPr>
          </a:p>
          <a:p>
            <a:pPr algn="ctr"/>
            <a:r>
              <a:rPr lang="de-DE" dirty="0">
                <a:solidFill>
                  <a:srgbClr val="191919"/>
                </a:solidFill>
              </a:rPr>
              <a:t>Der Logistiker: Sichert die Aufnahme in die Pflanze und hält die Transportkanäle offen.</a:t>
            </a:r>
            <a:endParaRPr lang="en-DE" b="1" dirty="0">
              <a:solidFill>
                <a:srgbClr val="191919"/>
              </a:solidFill>
            </a:endParaRPr>
          </a:p>
        </p:txBody>
      </p:sp>
      <p:pic>
        <p:nvPicPr>
          <p:cNvPr id="5122" name="Picture 2">
            <a:extLst>
              <a:ext uri="{FF2B5EF4-FFF2-40B4-BE49-F238E27FC236}">
                <a16:creationId xmlns:a16="http://schemas.microsoft.com/office/drawing/2014/main" id="{2D3D7AF6-6499-65F3-5BA1-671DF9A30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326" y="2993053"/>
            <a:ext cx="466725" cy="4667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181D3573-C105-D468-8892-3EE8D963CF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3130" y="3120538"/>
            <a:ext cx="409575" cy="4667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63476A77-9F34-ED65-981A-5886AFC27E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7771" y="3132570"/>
            <a:ext cx="523875" cy="466725"/>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descr="Ein Bild, das Schrift, Logo, Grafiken, Text enthält.&#10;&#10;KI-generierte Inhalte können fehlerhaft sein.">
            <a:extLst>
              <a:ext uri="{FF2B5EF4-FFF2-40B4-BE49-F238E27FC236}">
                <a16:creationId xmlns:a16="http://schemas.microsoft.com/office/drawing/2014/main" id="{3B1F5A9A-7F83-7B3C-A917-F5DE7017728D}"/>
              </a:ext>
            </a:extLst>
          </p:cNvPr>
          <p:cNvPicPr>
            <a:picLocks noChangeAspect="1"/>
          </p:cNvPicPr>
          <p:nvPr/>
        </p:nvPicPr>
        <p:blipFill>
          <a:blip r:embed="rId6"/>
          <a:stretch>
            <a:fillRect/>
          </a:stretch>
        </p:blipFill>
        <p:spPr>
          <a:xfrm>
            <a:off x="3520904" y="1499748"/>
            <a:ext cx="5318322" cy="1216378"/>
          </a:xfrm>
          <a:prstGeom prst="rect">
            <a:avLst/>
          </a:prstGeom>
        </p:spPr>
      </p:pic>
      <p:pic>
        <p:nvPicPr>
          <p:cNvPr id="7" name="Grafik 6">
            <a:extLst>
              <a:ext uri="{FF2B5EF4-FFF2-40B4-BE49-F238E27FC236}">
                <a16:creationId xmlns:a16="http://schemas.microsoft.com/office/drawing/2014/main" id="{66D1C9D4-439A-F166-7BB8-663B3AEB78B5}"/>
              </a:ext>
            </a:extLst>
          </p:cNvPr>
          <p:cNvPicPr>
            <a:picLocks noChangeAspect="1"/>
          </p:cNvPicPr>
          <p:nvPr/>
        </p:nvPicPr>
        <p:blipFill>
          <a:blip r:embed="rId7"/>
          <a:stretch>
            <a:fillRect/>
          </a:stretch>
        </p:blipFill>
        <p:spPr>
          <a:xfrm>
            <a:off x="745297" y="6314137"/>
            <a:ext cx="1643579" cy="476177"/>
          </a:xfrm>
          <a:prstGeom prst="rect">
            <a:avLst/>
          </a:prstGeom>
        </p:spPr>
      </p:pic>
    </p:spTree>
    <p:extLst>
      <p:ext uri="{BB962C8B-B14F-4D97-AF65-F5344CB8AC3E}">
        <p14:creationId xmlns:p14="http://schemas.microsoft.com/office/powerpoint/2010/main" val="3678517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975F0-75DA-4B1A-931E-174A38867FAB}"/>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0D9B449B-4B30-E87C-B614-602A5F58644D}"/>
              </a:ext>
            </a:extLst>
          </p:cNvPr>
          <p:cNvPicPr>
            <a:picLocks noChangeAspect="1"/>
          </p:cNvPicPr>
          <p:nvPr/>
        </p:nvPicPr>
        <p:blipFill>
          <a:blip r:embed="rId2"/>
          <a:stretch>
            <a:fillRect/>
          </a:stretch>
        </p:blipFill>
        <p:spPr>
          <a:xfrm>
            <a:off x="26056" y="80937"/>
            <a:ext cx="6154009" cy="409632"/>
          </a:xfrm>
          <a:prstGeom prst="rect">
            <a:avLst/>
          </a:prstGeom>
        </p:spPr>
      </p:pic>
      <p:sp>
        <p:nvSpPr>
          <p:cNvPr id="2" name="Textfeld 1">
            <a:extLst>
              <a:ext uri="{FF2B5EF4-FFF2-40B4-BE49-F238E27FC236}">
                <a16:creationId xmlns:a16="http://schemas.microsoft.com/office/drawing/2014/main" id="{390462E3-DC19-9D02-8307-6ACFD351C67D}"/>
              </a:ext>
            </a:extLst>
          </p:cNvPr>
          <p:cNvSpPr txBox="1"/>
          <p:nvPr/>
        </p:nvSpPr>
        <p:spPr>
          <a:xfrm>
            <a:off x="441846" y="748077"/>
            <a:ext cx="11629599" cy="553998"/>
          </a:xfrm>
          <a:prstGeom prst="rect">
            <a:avLst/>
          </a:prstGeom>
          <a:noFill/>
        </p:spPr>
        <p:txBody>
          <a:bodyPr wrap="square">
            <a:spAutoFit/>
          </a:bodyPr>
          <a:lstStyle/>
          <a:p>
            <a:pPr>
              <a:spcAft>
                <a:spcPts val="3000"/>
              </a:spcAft>
            </a:pPr>
            <a:r>
              <a:rPr lang="en-GB" sz="3000" b="1" dirty="0"/>
              <a:t>DREI HEBEL FÜR MAXIMALE ENERGIE</a:t>
            </a:r>
          </a:p>
        </p:txBody>
      </p:sp>
      <p:sp>
        <p:nvSpPr>
          <p:cNvPr id="45" name="Rechteck: abgerundete Ecken 44">
            <a:extLst>
              <a:ext uri="{FF2B5EF4-FFF2-40B4-BE49-F238E27FC236}">
                <a16:creationId xmlns:a16="http://schemas.microsoft.com/office/drawing/2014/main" id="{9D143493-BE8D-9380-8D57-D6FE1090010F}"/>
              </a:ext>
            </a:extLst>
          </p:cNvPr>
          <p:cNvSpPr/>
          <p:nvPr/>
        </p:nvSpPr>
        <p:spPr>
          <a:xfrm>
            <a:off x="810773" y="2831177"/>
            <a:ext cx="3370708" cy="3095329"/>
          </a:xfrm>
          <a:prstGeom prst="roundRect">
            <a:avLst/>
          </a:prstGeom>
          <a:solidFill>
            <a:srgbClr val="267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6" name="Rechteck: abgerundete Ecken 45">
            <a:extLst>
              <a:ext uri="{FF2B5EF4-FFF2-40B4-BE49-F238E27FC236}">
                <a16:creationId xmlns:a16="http://schemas.microsoft.com/office/drawing/2014/main" id="{C29BEF51-EC27-B332-69B2-73DA915A896D}"/>
              </a:ext>
            </a:extLst>
          </p:cNvPr>
          <p:cNvSpPr/>
          <p:nvPr/>
        </p:nvSpPr>
        <p:spPr>
          <a:xfrm>
            <a:off x="810773" y="2913800"/>
            <a:ext cx="3370708" cy="3012706"/>
          </a:xfrm>
          <a:prstGeom prst="round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1. </a:t>
            </a:r>
            <a:r>
              <a:rPr lang="en-GB" sz="2000" b="1" dirty="0" err="1"/>
              <a:t>Wurzelwachstum</a:t>
            </a:r>
            <a:endParaRPr lang="en-GB" sz="2000" b="1" dirty="0"/>
          </a:p>
          <a:p>
            <a:pPr algn="ctr"/>
            <a:endParaRPr lang="en-GB" b="1" dirty="0"/>
          </a:p>
          <a:p>
            <a:pPr algn="ctr"/>
            <a:r>
              <a:rPr lang="de-DE" sz="1500" dirty="0">
                <a:solidFill>
                  <a:srgbClr val="191919"/>
                </a:solidFill>
              </a:rPr>
              <a:t>Gezielte Förderung von Feinwurzeln für verbesserte Nährstoff- und Wasseraufnahme</a:t>
            </a:r>
            <a:endParaRPr lang="en-DE" sz="1500" b="1" dirty="0">
              <a:solidFill>
                <a:srgbClr val="191919"/>
              </a:solidFill>
            </a:endParaRPr>
          </a:p>
        </p:txBody>
      </p:sp>
      <p:sp>
        <p:nvSpPr>
          <p:cNvPr id="3" name="Rechteck: abgerundete Ecken 2">
            <a:extLst>
              <a:ext uri="{FF2B5EF4-FFF2-40B4-BE49-F238E27FC236}">
                <a16:creationId xmlns:a16="http://schemas.microsoft.com/office/drawing/2014/main" id="{99198B29-7844-47DD-D564-202DDB246B47}"/>
              </a:ext>
            </a:extLst>
          </p:cNvPr>
          <p:cNvSpPr/>
          <p:nvPr/>
        </p:nvSpPr>
        <p:spPr>
          <a:xfrm>
            <a:off x="4402564" y="2861955"/>
            <a:ext cx="3370708" cy="3095329"/>
          </a:xfrm>
          <a:prstGeom prst="roundRect">
            <a:avLst/>
          </a:prstGeom>
          <a:solidFill>
            <a:srgbClr val="267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 name="Rechteck: abgerundete Ecken 3">
            <a:extLst>
              <a:ext uri="{FF2B5EF4-FFF2-40B4-BE49-F238E27FC236}">
                <a16:creationId xmlns:a16="http://schemas.microsoft.com/office/drawing/2014/main" id="{D206928B-0040-A222-E37A-CF6FA24744AA}"/>
              </a:ext>
            </a:extLst>
          </p:cNvPr>
          <p:cNvSpPr/>
          <p:nvPr/>
        </p:nvSpPr>
        <p:spPr>
          <a:xfrm>
            <a:off x="4402564" y="2944578"/>
            <a:ext cx="3370708" cy="3012706"/>
          </a:xfrm>
          <a:prstGeom prst="round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2. Kolben </a:t>
            </a:r>
            <a:r>
              <a:rPr lang="en-GB" sz="2000" b="1" dirty="0" err="1"/>
              <a:t>vor</a:t>
            </a:r>
            <a:r>
              <a:rPr lang="en-GB" sz="2000" b="1" dirty="0"/>
              <a:t> Masse</a:t>
            </a:r>
          </a:p>
          <a:p>
            <a:pPr algn="ctr"/>
            <a:endParaRPr lang="en-GB" b="1" dirty="0">
              <a:solidFill>
                <a:srgbClr val="191919"/>
              </a:solidFill>
            </a:endParaRPr>
          </a:p>
          <a:p>
            <a:pPr algn="ctr"/>
            <a:r>
              <a:rPr lang="de-DE" sz="1500" dirty="0">
                <a:solidFill>
                  <a:srgbClr val="191919"/>
                </a:solidFill>
              </a:rPr>
              <a:t>Vermeidung von Kolbenreduktion bei Trocken- und Kältestress. Die Energie wandert in die Stärke statt ins Lignin (Holz).</a:t>
            </a:r>
            <a:endParaRPr lang="en-DE" sz="1500" b="1" dirty="0">
              <a:solidFill>
                <a:srgbClr val="191919"/>
              </a:solidFill>
            </a:endParaRPr>
          </a:p>
        </p:txBody>
      </p:sp>
      <p:sp>
        <p:nvSpPr>
          <p:cNvPr id="5" name="Rechteck: abgerundete Ecken 4">
            <a:extLst>
              <a:ext uri="{FF2B5EF4-FFF2-40B4-BE49-F238E27FC236}">
                <a16:creationId xmlns:a16="http://schemas.microsoft.com/office/drawing/2014/main" id="{DA793379-6CCF-7A69-9F28-4E4F310409A4}"/>
              </a:ext>
            </a:extLst>
          </p:cNvPr>
          <p:cNvSpPr/>
          <p:nvPr/>
        </p:nvSpPr>
        <p:spPr>
          <a:xfrm>
            <a:off x="7994355" y="2831177"/>
            <a:ext cx="3370708" cy="3095329"/>
          </a:xfrm>
          <a:prstGeom prst="roundRect">
            <a:avLst/>
          </a:prstGeom>
          <a:solidFill>
            <a:srgbClr val="267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Rechteck: abgerundete Ecken 5">
            <a:extLst>
              <a:ext uri="{FF2B5EF4-FFF2-40B4-BE49-F238E27FC236}">
                <a16:creationId xmlns:a16="http://schemas.microsoft.com/office/drawing/2014/main" id="{7848DA07-C060-FFEA-E43E-B8E70F02AFA3}"/>
              </a:ext>
            </a:extLst>
          </p:cNvPr>
          <p:cNvSpPr/>
          <p:nvPr/>
        </p:nvSpPr>
        <p:spPr>
          <a:xfrm>
            <a:off x="7994355" y="2913800"/>
            <a:ext cx="3370708" cy="3012706"/>
          </a:xfrm>
          <a:prstGeom prst="round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3. Stress-Priming</a:t>
            </a:r>
          </a:p>
          <a:p>
            <a:pPr algn="ctr"/>
            <a:endParaRPr lang="en-GB" b="1" dirty="0">
              <a:solidFill>
                <a:srgbClr val="191919"/>
              </a:solidFill>
            </a:endParaRPr>
          </a:p>
          <a:p>
            <a:pPr algn="ctr"/>
            <a:r>
              <a:rPr lang="de-DE" sz="1500" dirty="0">
                <a:solidFill>
                  <a:srgbClr val="191919"/>
                </a:solidFill>
              </a:rPr>
              <a:t>Abwehr freier Radikale bei extremen Wetterschwankungen. Bestände bleiben vital.</a:t>
            </a:r>
            <a:endParaRPr lang="en-DE" sz="1500" b="1" dirty="0">
              <a:solidFill>
                <a:srgbClr val="191919"/>
              </a:solidFill>
            </a:endParaRPr>
          </a:p>
        </p:txBody>
      </p:sp>
      <p:pic>
        <p:nvPicPr>
          <p:cNvPr id="8" name="Grafik 7" descr="Pflanze mit Wurzeln mit einfarbiger Füllung">
            <a:extLst>
              <a:ext uri="{FF2B5EF4-FFF2-40B4-BE49-F238E27FC236}">
                <a16:creationId xmlns:a16="http://schemas.microsoft.com/office/drawing/2014/main" id="{61A32B0C-8AB6-D9BA-FDA5-9CED2C87E59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184920" y="2985288"/>
            <a:ext cx="674145" cy="674145"/>
          </a:xfrm>
          <a:prstGeom prst="rect">
            <a:avLst/>
          </a:prstGeom>
        </p:spPr>
      </p:pic>
      <p:pic>
        <p:nvPicPr>
          <p:cNvPr id="12" name="Grafik 11" descr="Mais mit einfarbiger Füllung">
            <a:extLst>
              <a:ext uri="{FF2B5EF4-FFF2-40B4-BE49-F238E27FC236}">
                <a16:creationId xmlns:a16="http://schemas.microsoft.com/office/drawing/2014/main" id="{724E46F1-50D7-AD24-05DA-250C94B7A75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745170" y="2985288"/>
            <a:ext cx="685495" cy="685495"/>
          </a:xfrm>
          <a:prstGeom prst="rect">
            <a:avLst/>
          </a:prstGeom>
        </p:spPr>
      </p:pic>
      <p:pic>
        <p:nvPicPr>
          <p:cNvPr id="14" name="Grafik 13" descr="Schild Häkchen mit einfarbiger Füllung">
            <a:extLst>
              <a:ext uri="{FF2B5EF4-FFF2-40B4-BE49-F238E27FC236}">
                <a16:creationId xmlns:a16="http://schemas.microsoft.com/office/drawing/2014/main" id="{77A5E431-5266-CDA1-4635-A0EB13AD397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38153" y="2985288"/>
            <a:ext cx="668927" cy="668927"/>
          </a:xfrm>
          <a:prstGeom prst="rect">
            <a:avLst/>
          </a:prstGeom>
        </p:spPr>
      </p:pic>
      <p:pic>
        <p:nvPicPr>
          <p:cNvPr id="15" name="Grafik 14">
            <a:extLst>
              <a:ext uri="{FF2B5EF4-FFF2-40B4-BE49-F238E27FC236}">
                <a16:creationId xmlns:a16="http://schemas.microsoft.com/office/drawing/2014/main" id="{1FB11705-F6F1-DB21-AB58-32BADA6E5417}"/>
              </a:ext>
            </a:extLst>
          </p:cNvPr>
          <p:cNvPicPr>
            <a:picLocks noChangeAspect="1"/>
          </p:cNvPicPr>
          <p:nvPr/>
        </p:nvPicPr>
        <p:blipFill>
          <a:blip r:embed="rId6"/>
          <a:stretch>
            <a:fillRect/>
          </a:stretch>
        </p:blipFill>
        <p:spPr>
          <a:xfrm>
            <a:off x="745297" y="6314137"/>
            <a:ext cx="1643579" cy="476177"/>
          </a:xfrm>
          <a:prstGeom prst="rect">
            <a:avLst/>
          </a:prstGeom>
        </p:spPr>
      </p:pic>
    </p:spTree>
    <p:extLst>
      <p:ext uri="{BB962C8B-B14F-4D97-AF65-F5344CB8AC3E}">
        <p14:creationId xmlns:p14="http://schemas.microsoft.com/office/powerpoint/2010/main" val="3381805731"/>
      </p:ext>
    </p:extLst>
  </p:cSld>
  <p:clrMapOvr>
    <a:masterClrMapping/>
  </p:clrMapOvr>
</p:sld>
</file>

<file path=ppt/theme/theme1.xml><?xml version="1.0" encoding="utf-8"?>
<a:theme xmlns:a="http://schemas.openxmlformats.org/drawingml/2006/main" name="Office">
  <a:themeElements>
    <a:clrScheme name="boncrop-Farben">
      <a:dk1>
        <a:srgbClr val="005D8C"/>
      </a:dk1>
      <a:lt1>
        <a:srgbClr val="0FA53E"/>
      </a:lt1>
      <a:dk2>
        <a:srgbClr val="0085B7"/>
      </a:dk2>
      <a:lt2>
        <a:srgbClr val="B29B7E"/>
      </a:lt2>
      <a:accent1>
        <a:srgbClr val="E14A20"/>
      </a:accent1>
      <a:accent2>
        <a:srgbClr val="C4B49A"/>
      </a:accent2>
      <a:accent3>
        <a:srgbClr val="FFD743"/>
      </a:accent3>
      <a:accent4>
        <a:srgbClr val="F5D58E"/>
      </a:accent4>
      <a:accent5>
        <a:srgbClr val="65A56B"/>
      </a:accent5>
      <a:accent6>
        <a:srgbClr val="FABF74"/>
      </a:accent6>
      <a:hlink>
        <a:srgbClr val="5893BD"/>
      </a:hlink>
      <a:folHlink>
        <a:srgbClr val="5893B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Zuckerrübe boncrop flo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oja boncrop flo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Mais boncrop soli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boncrop flo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Mais boncrop flo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Getreide boncrop flo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Raps boncrop flo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Kartoffel boncrop flo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Soja boncrop flo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_Die Al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e Al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oncrop soli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is boncrop flo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oncrop flo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ais boncrop soli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Raps boncrop flo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Getreide boncrop flo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Kartoffel boncrop flo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266d9e2-5e3a-4a15-b7c7-d6c51cae89d8">
      <UserInfo>
        <DisplayName>Weisthoff, Wilhelm</DisplayName>
        <AccountId>12</AccountId>
        <AccountType/>
      </UserInfo>
      <UserInfo>
        <DisplayName>Antosch-Hermann, Natalie</DisplayName>
        <AccountId>16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6700220C1CE7A4E9CB4718D83D76FD4" ma:contentTypeVersion="5" ma:contentTypeDescription="Ein neues Dokument erstellen." ma:contentTypeScope="" ma:versionID="d25985b9b4e484b5d87063d621461e1c">
  <xsd:schema xmlns:xsd="http://www.w3.org/2001/XMLSchema" xmlns:xs="http://www.w3.org/2001/XMLSchema" xmlns:p="http://schemas.microsoft.com/office/2006/metadata/properties" xmlns:ns2="8c969ff7-09ea-495a-a771-0e63b55c7f83" xmlns:ns3="e266d9e2-5e3a-4a15-b7c7-d6c51cae89d8" targetNamespace="http://schemas.microsoft.com/office/2006/metadata/properties" ma:root="true" ma:fieldsID="4f1294d8c5792f1f19a36f5a3f1c228f" ns2:_="" ns3:_="">
    <xsd:import namespace="8c969ff7-09ea-495a-a771-0e63b55c7f83"/>
    <xsd:import namespace="e266d9e2-5e3a-4a15-b7c7-d6c51cae89d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969ff7-09ea-495a-a771-0e63b55c7f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266d9e2-5e3a-4a15-b7c7-d6c51cae89d8" elementFormDefault="qualified">
    <xsd:import namespace="http://schemas.microsoft.com/office/2006/documentManagement/types"/>
    <xsd:import namespace="http://schemas.microsoft.com/office/infopath/2007/PartnerControls"/>
    <xsd:element name="SharedWithUsers" ma:index="1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D41D73-C41F-4787-BB2B-C7363796C4FD}">
  <ds:schemaRefs>
    <ds:schemaRef ds:uri="http://www.w3.org/XML/1998/namespace"/>
    <ds:schemaRef ds:uri="http://schemas.microsoft.com/office/2006/documentManagement/types"/>
    <ds:schemaRef ds:uri="http://purl.org/dc/elements/1.1/"/>
    <ds:schemaRef ds:uri="8c969ff7-09ea-495a-a771-0e63b55c7f83"/>
    <ds:schemaRef ds:uri="http://purl.org/dc/dcmitype/"/>
    <ds:schemaRef ds:uri="http://schemas.openxmlformats.org/package/2006/metadata/core-properties"/>
    <ds:schemaRef ds:uri="http://schemas.microsoft.com/office/infopath/2007/PartnerControls"/>
    <ds:schemaRef ds:uri="e266d9e2-5e3a-4a15-b7c7-d6c51cae89d8"/>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5D11F40F-EB07-4A74-9099-045A08EDE597}">
  <ds:schemaRefs>
    <ds:schemaRef ds:uri="http://schemas.microsoft.com/sharepoint/v3/contenttype/forms"/>
  </ds:schemaRefs>
</ds:datastoreItem>
</file>

<file path=customXml/itemProps3.xml><?xml version="1.0" encoding="utf-8"?>
<ds:datastoreItem xmlns:ds="http://schemas.openxmlformats.org/officeDocument/2006/customXml" ds:itemID="{0AF9F3CC-0729-478B-A05F-1916D5CB2851}">
  <ds:schemaRefs>
    <ds:schemaRef ds:uri="8c969ff7-09ea-495a-a771-0e63b55c7f83"/>
    <ds:schemaRef ds:uri="e266d9e2-5e3a-4a15-b7c7-d6c51cae89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50671d52-abd4-433f-94cb-bab0b98e5c77}" enabled="1" method="Privileged" siteId="{28251b10-a10d-4540-a8ef-9a856073edc3}" removed="0"/>
</clbl:labelList>
</file>

<file path=docProps/app.xml><?xml version="1.0" encoding="utf-8"?>
<Properties xmlns="http://schemas.openxmlformats.org/officeDocument/2006/extended-properties" xmlns:vt="http://schemas.openxmlformats.org/officeDocument/2006/docPropsVTypes">
  <Template/>
  <TotalTime>1661</TotalTime>
  <Words>1105</Words>
  <Application>Microsoft Office PowerPoint</Application>
  <PresentationFormat>Breitbild</PresentationFormat>
  <Paragraphs>191</Paragraphs>
  <Slides>21</Slides>
  <Notes>0</Notes>
  <HiddenSlides>0</HiddenSlides>
  <MMClips>0</MMClips>
  <ScaleCrop>false</ScaleCrop>
  <HeadingPairs>
    <vt:vector size="6" baseType="variant">
      <vt:variant>
        <vt:lpstr>Verwendete Schriftarten</vt:lpstr>
      </vt:variant>
      <vt:variant>
        <vt:i4>6</vt:i4>
      </vt:variant>
      <vt:variant>
        <vt:lpstr>Design</vt:lpstr>
      </vt:variant>
      <vt:variant>
        <vt:i4>19</vt:i4>
      </vt:variant>
      <vt:variant>
        <vt:lpstr>Folientitel</vt:lpstr>
      </vt:variant>
      <vt:variant>
        <vt:i4>21</vt:i4>
      </vt:variant>
    </vt:vector>
  </HeadingPairs>
  <TitlesOfParts>
    <vt:vector size="46" baseType="lpstr">
      <vt:lpstr>Arial</vt:lpstr>
      <vt:lpstr>Calibri</vt:lpstr>
      <vt:lpstr>Helvetica</vt:lpstr>
      <vt:lpstr>Lato</vt:lpstr>
      <vt:lpstr>Poppins</vt:lpstr>
      <vt:lpstr>Wingdings</vt:lpstr>
      <vt:lpstr>Office</vt:lpstr>
      <vt:lpstr>Die Alge</vt:lpstr>
      <vt:lpstr>boncrop solid</vt:lpstr>
      <vt:lpstr>Mais boncrop flow</vt:lpstr>
      <vt:lpstr>boncrop flow</vt:lpstr>
      <vt:lpstr>Mais boncrop solid</vt:lpstr>
      <vt:lpstr>Raps boncrop flow</vt:lpstr>
      <vt:lpstr>Getreide boncrop flow</vt:lpstr>
      <vt:lpstr>Kartoffel boncrop flow</vt:lpstr>
      <vt:lpstr>Zuckerrübe boncrop flow</vt:lpstr>
      <vt:lpstr>Soja boncrop flow</vt:lpstr>
      <vt:lpstr>1_Mais boncrop solid</vt:lpstr>
      <vt:lpstr>1_boncrop flow</vt:lpstr>
      <vt:lpstr>1_Mais boncrop flow</vt:lpstr>
      <vt:lpstr>1_Getreide boncrop flow</vt:lpstr>
      <vt:lpstr>1_Raps boncrop flow</vt:lpstr>
      <vt:lpstr>1_Kartoffel boncrop flow</vt:lpstr>
      <vt:lpstr>1_Soja boncrop flow</vt:lpstr>
      <vt:lpstr>1_Die Alge</vt:lpstr>
      <vt:lpstr>PowerPoint-Präsentation</vt:lpstr>
      <vt:lpstr>PowerPoint-Präsentation</vt:lpstr>
      <vt:lpstr>DER SINKFLUG DES MAISDECKELS</vt:lpstr>
      <vt:lpstr>VOM HEKTARERTRAG ZUR ENERGIEDICHTE</vt:lpstr>
      <vt:lpstr>GRENZSTANDORTE IM NORDEN</vt:lpstr>
      <vt:lpstr>GPS-ALTERNATIVE IM VERGLEICH</vt:lpstr>
      <vt:lpstr>PowerPoint-Präsentation</vt:lpstr>
      <vt:lpstr>PowerPoint-Präsentation</vt:lpstr>
      <vt:lpstr>PowerPoint-Präsentation</vt:lpstr>
      <vt:lpstr>Wirkweise im Silomais</vt:lpstr>
      <vt:lpstr>Wirkweise im Silomais</vt:lpstr>
      <vt:lpstr>Wirkweise im Silomais</vt:lpstr>
      <vt:lpstr>Wirkweise im Silomais</vt:lpstr>
      <vt:lpstr>PowerPoint-Präsentation</vt:lpstr>
      <vt:lpstr>PowerPoint-Präsentation</vt:lpstr>
      <vt:lpstr>PowerPoint-Präsentation</vt:lpstr>
      <vt:lpstr>Wirkweise im Getreide</vt:lpstr>
      <vt:lpstr>Wirkweise im Getreide</vt:lpstr>
      <vt:lpstr>Wirkweise im Getreide</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Marc Claessen</dc:creator>
  <cp:lastModifiedBy>Büning, Sebastian</cp:lastModifiedBy>
  <cp:revision>103</cp:revision>
  <cp:lastPrinted>2026-05-26T09:36:12Z</cp:lastPrinted>
  <dcterms:created xsi:type="dcterms:W3CDTF">2023-09-26T10:31:34Z</dcterms:created>
  <dcterms:modified xsi:type="dcterms:W3CDTF">2026-05-27T07:39:50Z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Text">
    <vt:lpwstr>Nur für internen Dienstgebrauch - Union Agricole Holding AG - internal use only</vt:lpwstr>
  </property>
  <property fmtid="{D5CDD505-2E9C-101B-9397-08002B2CF9AE}" pid="3" name="ContentTypeId">
    <vt:lpwstr>0x01010096700220C1CE7A4E9CB4718D83D76FD4</vt:lpwstr>
  </property>
</Properties>
</file>